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4"/>
  </p:notesMasterIdLst>
  <p:sldIdLst>
    <p:sldId id="267" r:id="rId2"/>
    <p:sldId id="266" r:id="rId3"/>
    <p:sldId id="265" r:id="rId4"/>
    <p:sldId id="264" r:id="rId5"/>
    <p:sldId id="263" r:id="rId6"/>
    <p:sldId id="262" r:id="rId7"/>
    <p:sldId id="261" r:id="rId8"/>
    <p:sldId id="260" r:id="rId9"/>
    <p:sldId id="259" r:id="rId10"/>
    <p:sldId id="258" r:id="rId11"/>
    <p:sldId id="257" r:id="rId12"/>
    <p:sldId id="278" r:id="rId13"/>
    <p:sldId id="276" r:id="rId14"/>
    <p:sldId id="275" r:id="rId15"/>
    <p:sldId id="300" r:id="rId16"/>
    <p:sldId id="272" r:id="rId17"/>
    <p:sldId id="271" r:id="rId18"/>
    <p:sldId id="270" r:id="rId19"/>
    <p:sldId id="269" r:id="rId20"/>
    <p:sldId id="268" r:id="rId21"/>
    <p:sldId id="290" r:id="rId22"/>
    <p:sldId id="289" r:id="rId23"/>
    <p:sldId id="288" r:id="rId24"/>
    <p:sldId id="287" r:id="rId25"/>
    <p:sldId id="286" r:id="rId26"/>
    <p:sldId id="285" r:id="rId27"/>
    <p:sldId id="284" r:id="rId28"/>
    <p:sldId id="283" r:id="rId29"/>
    <p:sldId id="301" r:id="rId30"/>
    <p:sldId id="281" r:id="rId31"/>
    <p:sldId id="280" r:id="rId32"/>
    <p:sldId id="279" r:id="rId33"/>
    <p:sldId id="299" r:id="rId34"/>
    <p:sldId id="298" r:id="rId35"/>
    <p:sldId id="297" r:id="rId36"/>
    <p:sldId id="296" r:id="rId37"/>
    <p:sldId id="295" r:id="rId38"/>
    <p:sldId id="294" r:id="rId39"/>
    <p:sldId id="293" r:id="rId40"/>
    <p:sldId id="292" r:id="rId41"/>
    <p:sldId id="291" r:id="rId42"/>
    <p:sldId id="302" r:id="rId4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8E5E8F39-77E4-9F48-FC0D-8D89CAFFA144}" name="Laura Masiliauskaitė" initials="LM" userId="S::laura.masiliauskaite@am.lt::df4fe4ba-34e2-4839-917b-809d8b9ee868" providerId="AD"/>
  <p188:author id="{CB3D2549-6C3C-9AC3-5951-E120E2DDA9C3}" name="Aistė Gadliauskaitė" initials="AG" userId="S::aiste.gadliauskaite@am.lt::a5d74846-29e7-42a7-8e68-108809472bdc" providerId="AD"/>
  <p188:author id="{08DE884F-1CAC-000A-9C2B-2B5EEC26C7D0}" name="Danas Augutis" initials="DA" userId="S::danas.augutis@am.lt::29a3f8d8-ad90-454c-9ade-b6797da55453" providerId="AD"/>
  <p188:author id="{7682AC8C-3911-C1F5-7C61-9D85C6C790CF}" name="Raminta Radavičienė" initials="RR" userId="S::raminta.radaviciene@am.lt::cffb08a3-8dde-43c0-8796-682ad8c539fd" providerId="AD"/>
  <p188:author id="{8238B1DC-D8B6-DE7B-4073-6C904E077A2B}" name="Algirdas Klimavičius" initials="AK" userId="S::algirdas.klimavicius@am.lt::b1113f95-76a5-4e06-8fbc-2ed4672123b8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467B618-494F-4DE9-A4F5-2F6B9707BD9E}" v="1015" dt="2022-02-11T07:18:59.756"/>
    <p1510:client id="{22878708-4009-8D08-9ACC-76D2E8B44A57}" v="30" dt="2022-02-11T07:35:28.715"/>
    <p1510:client id="{2443F6CD-9132-79D2-FAB8-03B7D47DC6D4}" v="54" dt="2022-02-11T07:33:00.828"/>
    <p1510:client id="{62726CFD-99DF-F5C3-BED2-A3E59A0EF104}" v="45" dt="2022-02-11T06:18:56.649"/>
    <p1510:client id="{794673D6-D8E5-E045-F492-9949E9834BA6}" v="243" dt="2022-02-11T06:55:03.871"/>
    <p1510:client id="{931B74F3-1898-1860-A82B-3DDB904D03DC}" v="2" dt="2022-02-11T06:39:07.336"/>
    <p1510:client id="{CC1B9363-360B-CFE0-5A47-A680FADECFCA}" v="15" dt="2022-02-11T06:23:49.72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2" autoAdjust="0"/>
    <p:restoredTop sz="94660"/>
  </p:normalViewPr>
  <p:slideViewPr>
    <p:cSldViewPr snapToGrid="0">
      <p:cViewPr varScale="1">
        <p:scale>
          <a:sx n="86" d="100"/>
          <a:sy n="86" d="100"/>
        </p:scale>
        <p:origin x="331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50" Type="http://schemas.microsoft.com/office/2018/10/relationships/authors" Target="author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235274-D406-4634-BDA0-794499AACBF7}" type="datetimeFigureOut">
              <a:t>2022-02-14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2725C8-D772-4F7B-99E8-116078F65264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6566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t-LT"/>
              <a:t>Neįvertintas žaliosios mokesčių pertvarkos pilnas efektas, kuris efektyviai mažintų subsidijų poreikį.</a:t>
            </a:r>
          </a:p>
          <a:p>
            <a:r>
              <a:rPr lang="lt-LT"/>
              <a:t>Prisitaikymas prie klimato kaitos – tos pačios infrastruktūros investicijos su kriterijais.</a:t>
            </a:r>
          </a:p>
          <a:p>
            <a:endParaRPr lang="lt-LT"/>
          </a:p>
          <a:p>
            <a:endParaRPr lang="lt-LT"/>
          </a:p>
          <a:p>
            <a:r>
              <a:rPr lang="lt-LT"/>
              <a:t>Finansavimo vertinimas tiek tobulas, kiek rimtai ministerijos žiūri į aplinkosaugos investicijas savo sektoriuje.</a:t>
            </a:r>
          </a:p>
          <a:p>
            <a:r>
              <a:rPr lang="lt-LT"/>
              <a:t>Ne taip seniai asfaltavome kelius kaip ŠESD mažinimo priemonę. Nenuostabu, kad transporto ŠESD išaugo 50%</a:t>
            </a:r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2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E08345-C9E9-4450-9B10-2D232B2B3663}" type="slidenum">
              <a:rPr kumimoji="0" lang="lt-L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293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lt-L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71041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3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1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9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8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6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8" y="182035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933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5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31" indent="0">
              <a:buNone/>
              <a:defRPr sz="800"/>
            </a:lvl2pPr>
            <a:lvl3pPr marL="609660" indent="0">
              <a:buNone/>
              <a:defRPr sz="733"/>
            </a:lvl3pPr>
            <a:lvl4pPr marL="914492" indent="0">
              <a:buNone/>
              <a:defRPr sz="600"/>
            </a:lvl4pPr>
            <a:lvl5pPr marL="1219322" indent="0">
              <a:buNone/>
              <a:defRPr sz="600"/>
            </a:lvl5pPr>
            <a:lvl6pPr marL="1524152" indent="0">
              <a:buNone/>
              <a:defRPr sz="600"/>
            </a:lvl6pPr>
            <a:lvl7pPr marL="1828983" indent="0">
              <a:buNone/>
              <a:defRPr sz="600"/>
            </a:lvl7pPr>
            <a:lvl8pPr marL="2133814" indent="0">
              <a:buNone/>
              <a:defRPr sz="600"/>
            </a:lvl8pPr>
            <a:lvl9pPr marL="2438644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1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31" indent="0">
              <a:buNone/>
              <a:defRPr sz="1933"/>
            </a:lvl2pPr>
            <a:lvl3pPr marL="609660" indent="0">
              <a:buNone/>
              <a:defRPr sz="1600"/>
            </a:lvl3pPr>
            <a:lvl4pPr marL="914492" indent="0">
              <a:buNone/>
              <a:defRPr sz="1333"/>
            </a:lvl4pPr>
            <a:lvl5pPr marL="1219322" indent="0">
              <a:buNone/>
              <a:defRPr sz="1333"/>
            </a:lvl5pPr>
            <a:lvl6pPr marL="1524152" indent="0">
              <a:buNone/>
              <a:defRPr sz="1333"/>
            </a:lvl6pPr>
            <a:lvl7pPr marL="1828983" indent="0">
              <a:buNone/>
              <a:defRPr sz="1333"/>
            </a:lvl7pPr>
            <a:lvl8pPr marL="2133814" indent="0">
              <a:buNone/>
              <a:defRPr sz="1333"/>
            </a:lvl8pPr>
            <a:lvl9pPr marL="2438644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6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31" indent="0">
              <a:buNone/>
              <a:defRPr sz="800"/>
            </a:lvl2pPr>
            <a:lvl3pPr marL="609660" indent="0">
              <a:buNone/>
              <a:defRPr sz="733"/>
            </a:lvl3pPr>
            <a:lvl4pPr marL="914492" indent="0">
              <a:buNone/>
              <a:defRPr sz="600"/>
            </a:lvl4pPr>
            <a:lvl5pPr marL="1219322" indent="0">
              <a:buNone/>
              <a:defRPr sz="600"/>
            </a:lvl5pPr>
            <a:lvl6pPr marL="1524152" indent="0">
              <a:buNone/>
              <a:defRPr sz="600"/>
            </a:lvl6pPr>
            <a:lvl7pPr marL="1828983" indent="0">
              <a:buNone/>
              <a:defRPr sz="600"/>
            </a:lvl7pPr>
            <a:lvl8pPr marL="2133814" indent="0">
              <a:buNone/>
              <a:defRPr sz="600"/>
            </a:lvl8pPr>
            <a:lvl9pPr marL="2438644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asirinktinis make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8"/>
          <p:cNvSpPr txBox="1">
            <a:spLocks noGrp="1"/>
          </p:cNvSpPr>
          <p:nvPr>
            <p:ph type="dt" idx="2"/>
          </p:nvPr>
        </p:nvSpPr>
        <p:spPr>
          <a:xfrm>
            <a:off x="615178" y="6356352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68569" tIns="68569" rIns="68569" bIns="68569" anchor="ctr" anchorCtr="0"/>
          <a:lstStyle>
            <a:lvl1pPr marL="0" marR="0" lvl="0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342917" marR="0" lvl="1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685834" marR="0" lvl="2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028751" marR="0" lvl="3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1371669" marR="0" lvl="4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1714586" marR="0" lvl="5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2057503" marR="0" lvl="6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2400420" marR="0" lvl="7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2743337" marR="0" lvl="8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fld id="{0F5D0D98-3E6B-4C69-8696-4115A8459411}" type="datetime1">
              <a:rPr lang="lt-LT" smtClean="0"/>
              <a:t>2022-02-14</a:t>
            </a:fld>
            <a:endParaRPr lang="it-IT"/>
          </a:p>
        </p:txBody>
      </p:sp>
      <p:sp>
        <p:nvSpPr>
          <p:cNvPr id="9" name="Shape 9"/>
          <p:cNvSpPr txBox="1">
            <a:spLocks noGrp="1"/>
          </p:cNvSpPr>
          <p:nvPr>
            <p:ph type="ft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lIns="68569" tIns="68569" rIns="68569" bIns="68569" anchor="ctr" anchorCtr="0"/>
          <a:lstStyle>
            <a:lvl1pPr marL="0" marR="0" lvl="0" indent="0" algn="ctr" rtl="0">
              <a:spcBef>
                <a:spcPts val="0"/>
              </a:spcBef>
              <a:buNone/>
              <a:defRPr sz="900" b="0" i="0" u="none" strike="noStrike" cap="non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342917" marR="0" lvl="1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685834" marR="0" lvl="2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028751" marR="0" lvl="3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1371669" marR="0" lvl="4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1714586" marR="0" lvl="5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2057503" marR="0" lvl="6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2400420" marR="0" lvl="7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2743337" marR="0" lvl="8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r>
              <a:rPr lang="lt-LT"/>
              <a:t>Mokesčių lengvatų peržiūra</a:t>
            </a:r>
            <a:endParaRPr lang="sk-SK"/>
          </a:p>
        </p:txBody>
      </p:sp>
      <p:sp>
        <p:nvSpPr>
          <p:cNvPr id="10" name="Shape 10"/>
          <p:cNvSpPr txBox="1">
            <a:spLocks noGrp="1"/>
          </p:cNvSpPr>
          <p:nvPr>
            <p:ph type="sldNum" idx="4"/>
          </p:nvPr>
        </p:nvSpPr>
        <p:spPr>
          <a:xfrm>
            <a:off x="8822477" y="6356352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68569" tIns="34275" rIns="68569" bIns="34275" anchor="ctr" anchorCtr="0">
            <a:no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algn="r">
              <a:buSzPct val="25000"/>
            </a:pPr>
            <a:fld id="{00000000-1234-1234-1234-123412341234}" type="slidenum">
              <a:rPr lang="lt-LT" sz="900" smtClean="0">
                <a:latin typeface="Trebuchet MS"/>
                <a:ea typeface="Trebuchet MS"/>
                <a:cs typeface="Trebuchet MS"/>
                <a:sym typeface="Trebuchet MS"/>
              </a:rPr>
              <a:pPr algn="r">
                <a:buSzPct val="25000"/>
              </a:pPr>
              <a:t>‹#›</a:t>
            </a:fld>
            <a:endParaRPr lang="lt-LT" sz="900"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2" name="Shape 6"/>
          <p:cNvSpPr txBox="1">
            <a:spLocks noGrp="1"/>
          </p:cNvSpPr>
          <p:nvPr>
            <p:ph type="title"/>
          </p:nvPr>
        </p:nvSpPr>
        <p:spPr>
          <a:xfrm>
            <a:off x="613317" y="342825"/>
            <a:ext cx="10917043" cy="903635"/>
          </a:xfrm>
          <a:prstGeom prst="rect">
            <a:avLst/>
          </a:prstGeom>
          <a:noFill/>
          <a:ln>
            <a:noFill/>
          </a:ln>
        </p:spPr>
        <p:txBody>
          <a:bodyPr lIns="68569" tIns="68569" rIns="68569" bIns="68569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2"/>
              </a:buClr>
              <a:buFont typeface="Trebuchet MS"/>
              <a:buNone/>
              <a:defRPr sz="3300" b="1" i="0" u="none" strike="noStrike" cap="none">
                <a:solidFill>
                  <a:schemeClr val="bg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indent="0">
              <a:spcBef>
                <a:spcPts val="0"/>
              </a:spcBef>
              <a:buNone/>
              <a:defRPr sz="1400"/>
            </a:lvl2pPr>
            <a:lvl3pPr lvl="2" indent="0">
              <a:spcBef>
                <a:spcPts val="0"/>
              </a:spcBef>
              <a:buNone/>
              <a:defRPr sz="1400"/>
            </a:lvl3pPr>
            <a:lvl4pPr lvl="3" indent="0">
              <a:spcBef>
                <a:spcPts val="0"/>
              </a:spcBef>
              <a:buNone/>
              <a:defRPr sz="1400"/>
            </a:lvl4pPr>
            <a:lvl5pPr lvl="4" indent="0">
              <a:spcBef>
                <a:spcPts val="0"/>
              </a:spcBef>
              <a:buNone/>
              <a:defRPr sz="1400"/>
            </a:lvl5pPr>
            <a:lvl6pPr lvl="5" indent="0">
              <a:spcBef>
                <a:spcPts val="0"/>
              </a:spcBef>
              <a:buNone/>
              <a:defRPr sz="1400"/>
            </a:lvl6pPr>
            <a:lvl7pPr lvl="6" indent="0">
              <a:spcBef>
                <a:spcPts val="0"/>
              </a:spcBef>
              <a:buNone/>
              <a:defRPr sz="1400"/>
            </a:lvl7pPr>
            <a:lvl8pPr lvl="7" indent="0">
              <a:spcBef>
                <a:spcPts val="0"/>
              </a:spcBef>
              <a:buNone/>
              <a:defRPr sz="1400"/>
            </a:lvl8pPr>
            <a:lvl9pPr lvl="8" indent="0">
              <a:spcBef>
                <a:spcPts val="0"/>
              </a:spcBef>
              <a:buNone/>
              <a:defRPr sz="1400"/>
            </a:lvl9pPr>
          </a:lstStyle>
          <a:p>
            <a:r>
              <a:rPr lang="lt-LT"/>
              <a:t>Spustelėję redag. ruoš. pavad. stilių</a:t>
            </a:r>
            <a:endParaRPr/>
          </a:p>
        </p:txBody>
      </p:sp>
      <p:sp>
        <p:nvSpPr>
          <p:cNvPr id="13" name="Shape 7"/>
          <p:cNvSpPr txBox="1">
            <a:spLocks noGrp="1"/>
          </p:cNvSpPr>
          <p:nvPr>
            <p:ph idx="1"/>
          </p:nvPr>
        </p:nvSpPr>
        <p:spPr>
          <a:xfrm>
            <a:off x="613317" y="1672686"/>
            <a:ext cx="10917043" cy="4337825"/>
          </a:xfrm>
          <a:prstGeom prst="rect">
            <a:avLst/>
          </a:prstGeom>
          <a:noFill/>
          <a:ln>
            <a:noFill/>
          </a:ln>
        </p:spPr>
        <p:txBody>
          <a:bodyPr lIns="68569" tIns="68569" rIns="68569" bIns="68569" anchor="t" anchorCtr="0"/>
          <a:lstStyle>
            <a:lvl1pPr marL="171459" marR="0" lvl="0" indent="-38102" algn="l" rtl="0">
              <a:lnSpc>
                <a:spcPct val="90000"/>
              </a:lnSpc>
              <a:spcBef>
                <a:spcPts val="750"/>
              </a:spcBef>
              <a:buClr>
                <a:schemeClr val="dk2"/>
              </a:buClr>
              <a:buSzPct val="100000"/>
              <a:buFont typeface="Arial"/>
              <a:buChar char="•"/>
              <a:defRPr sz="2100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14376" marR="0" lvl="1" indent="-57153" algn="l" rtl="0">
              <a:lnSpc>
                <a:spcPct val="90000"/>
              </a:lnSpc>
              <a:spcBef>
                <a:spcPts val="375"/>
              </a:spcBef>
              <a:buClr>
                <a:schemeClr val="dk2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857293" marR="0" lvl="2" indent="-76204" algn="l" rtl="0">
              <a:lnSpc>
                <a:spcPct val="90000"/>
              </a:lnSpc>
              <a:spcBef>
                <a:spcPts val="375"/>
              </a:spcBef>
              <a:buClr>
                <a:schemeClr val="dk2"/>
              </a:buClr>
              <a:buSzPct val="100000"/>
              <a:buFont typeface="Arial"/>
              <a:buChar char="•"/>
              <a:defRPr sz="1500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00210" marR="0" lvl="3" indent="-85730" algn="l" rtl="0">
              <a:lnSpc>
                <a:spcPct val="90000"/>
              </a:lnSpc>
              <a:spcBef>
                <a:spcPts val="375"/>
              </a:spcBef>
              <a:buClr>
                <a:schemeClr val="dk2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1543127" marR="0" lvl="4" indent="-85730" algn="l" rtl="0">
              <a:lnSpc>
                <a:spcPct val="90000"/>
              </a:lnSpc>
              <a:spcBef>
                <a:spcPts val="375"/>
              </a:spcBef>
              <a:buClr>
                <a:schemeClr val="dk2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1886044" marR="0" lvl="5" indent="-85730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2228961" marR="0" lvl="6" indent="-85730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2571879" marR="0" lvl="7" indent="-85730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2914796" marR="0" lvl="8" indent="-85730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lvl="0"/>
            <a:r>
              <a:rPr lang="lt-LT"/>
              <a:t>Spustelėję redag. ruoš. teksto stilių</a:t>
            </a:r>
          </a:p>
        </p:txBody>
      </p:sp>
    </p:spTree>
    <p:extLst>
      <p:ext uri="{BB962C8B-B14F-4D97-AF65-F5344CB8AC3E}">
        <p14:creationId xmlns:p14="http://schemas.microsoft.com/office/powerpoint/2010/main" val="35868862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7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10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3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60" indent="0">
              <a:buNone/>
              <a:defRPr sz="1133">
                <a:solidFill>
                  <a:schemeClr val="tx1">
                    <a:tint val="75000"/>
                  </a:schemeClr>
                </a:solidFill>
              </a:defRPr>
            </a:lvl3pPr>
            <a:lvl4pPr marL="91449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3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15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983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814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644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1"/>
            <a:ext cx="2692400" cy="3017309"/>
          </a:xfrm>
        </p:spPr>
        <p:txBody>
          <a:bodyPr/>
          <a:lstStyle>
            <a:lvl1pPr>
              <a:defRPr sz="1933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1"/>
            <a:ext cx="2692400" cy="3017309"/>
          </a:xfrm>
        </p:spPr>
        <p:txBody>
          <a:bodyPr/>
          <a:lstStyle>
            <a:lvl1pPr>
              <a:defRPr sz="1933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1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31" indent="0">
              <a:buNone/>
              <a:defRPr sz="1333" b="1"/>
            </a:lvl2pPr>
            <a:lvl3pPr marL="609660" indent="0">
              <a:buNone/>
              <a:defRPr sz="1200" b="1"/>
            </a:lvl3pPr>
            <a:lvl4pPr marL="914492" indent="0">
              <a:buNone/>
              <a:defRPr sz="1133" b="1"/>
            </a:lvl4pPr>
            <a:lvl5pPr marL="1219322" indent="0">
              <a:buNone/>
              <a:defRPr sz="1133" b="1"/>
            </a:lvl5pPr>
            <a:lvl6pPr marL="1524152" indent="0">
              <a:buNone/>
              <a:defRPr sz="1133" b="1"/>
            </a:lvl6pPr>
            <a:lvl7pPr marL="1828983" indent="0">
              <a:buNone/>
              <a:defRPr sz="1133" b="1"/>
            </a:lvl7pPr>
            <a:lvl8pPr marL="2133814" indent="0">
              <a:buNone/>
              <a:defRPr sz="1133" b="1"/>
            </a:lvl8pPr>
            <a:lvl9pPr marL="2438644" indent="0">
              <a:buNone/>
              <a:defRPr sz="1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1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133"/>
            </a:lvl4pPr>
            <a:lvl5pPr>
              <a:defRPr sz="1133"/>
            </a:lvl5pPr>
            <a:lvl6pPr>
              <a:defRPr sz="1133"/>
            </a:lvl6pPr>
            <a:lvl7pPr>
              <a:defRPr sz="1133"/>
            </a:lvl7pPr>
            <a:lvl8pPr>
              <a:defRPr sz="1133"/>
            </a:lvl8pPr>
            <a:lvl9pPr>
              <a:defRPr sz="1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5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31" indent="0">
              <a:buNone/>
              <a:defRPr sz="1333" b="1"/>
            </a:lvl2pPr>
            <a:lvl3pPr marL="609660" indent="0">
              <a:buNone/>
              <a:defRPr sz="1200" b="1"/>
            </a:lvl3pPr>
            <a:lvl4pPr marL="914492" indent="0">
              <a:buNone/>
              <a:defRPr sz="1133" b="1"/>
            </a:lvl4pPr>
            <a:lvl5pPr marL="1219322" indent="0">
              <a:buNone/>
              <a:defRPr sz="1133" b="1"/>
            </a:lvl5pPr>
            <a:lvl6pPr marL="1524152" indent="0">
              <a:buNone/>
              <a:defRPr sz="1133" b="1"/>
            </a:lvl6pPr>
            <a:lvl7pPr marL="1828983" indent="0">
              <a:buNone/>
              <a:defRPr sz="1133" b="1"/>
            </a:lvl7pPr>
            <a:lvl8pPr marL="2133814" indent="0">
              <a:buNone/>
              <a:defRPr sz="1133" b="1"/>
            </a:lvl8pPr>
            <a:lvl9pPr marL="2438644" indent="0">
              <a:buNone/>
              <a:defRPr sz="1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5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133"/>
            </a:lvl4pPr>
            <a:lvl5pPr>
              <a:defRPr sz="1133"/>
            </a:lvl5pPr>
            <a:lvl6pPr>
              <a:defRPr sz="1133"/>
            </a:lvl6pPr>
            <a:lvl7pPr>
              <a:defRPr sz="1133"/>
            </a:lvl7pPr>
            <a:lvl8pPr>
              <a:defRPr sz="1133"/>
            </a:lvl8pPr>
            <a:lvl9pPr>
              <a:defRPr sz="1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620" r:id="rId1"/>
    <p:sldLayoutId id="2147483649" r:id="rId2"/>
    <p:sldLayoutId id="2147483650" r:id="rId3"/>
    <p:sldLayoutId id="2147485621" r:id="rId4"/>
    <p:sldLayoutId id="2147485622" r:id="rId5"/>
    <p:sldLayoutId id="2147485623" r:id="rId6"/>
    <p:sldLayoutId id="2147483651" r:id="rId7"/>
    <p:sldLayoutId id="2147483652" r:id="rId8"/>
    <p:sldLayoutId id="2147483653" r:id="rId9"/>
    <p:sldLayoutId id="2147483654" r:id="rId10"/>
    <p:sldLayoutId id="2147483655" r:id="rId11"/>
    <p:sldLayoutId id="2147485624" r:id="rId12"/>
    <p:sldLayoutId id="2147485625" r:id="rId13"/>
    <p:sldLayoutId id="2147483656" r:id="rId14"/>
    <p:sldLayoutId id="2147483657" r:id="rId15"/>
    <p:sldLayoutId id="2147483658" r:id="rId16"/>
    <p:sldLayoutId id="2147483659" r:id="rId17"/>
    <p:sldLayoutId id="2147483687" r:id="rId18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7" Type="http://schemas.openxmlformats.org/officeDocument/2006/relationships/image" Target="../media/image21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0.png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svg"/><Relationship Id="rId7" Type="http://schemas.openxmlformats.org/officeDocument/2006/relationships/image" Target="../media/image36.svg"/><Relationship Id="rId12" Type="http://schemas.openxmlformats.org/officeDocument/2006/relationships/hyperlink" Target="https://klimatokaita.lt/dekarbonizacija/pasiulymai/" TargetMode="Externa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5.png"/><Relationship Id="rId11" Type="http://schemas.openxmlformats.org/officeDocument/2006/relationships/image" Target="../media/image40.svg"/><Relationship Id="rId5" Type="http://schemas.openxmlformats.org/officeDocument/2006/relationships/image" Target="../media/image34.sv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4.png"/><Relationship Id="rId4" Type="http://schemas.openxmlformats.org/officeDocument/2006/relationships/image" Target="../media/image43.sv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9.sv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C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6591300" y="-204811"/>
            <a:ext cx="3935412" cy="1029437"/>
          </a:xfrm>
          <a:prstGeom prst="rect">
            <a:avLst/>
          </a:prstGeom>
          <a:solidFill>
            <a:srgbClr val="4D4A46">
              <a:alpha val="34902"/>
            </a:srgbClr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811559" y="309908"/>
            <a:ext cx="1233458" cy="1181877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685800" y="638378"/>
            <a:ext cx="4662104" cy="17068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600"/>
              </a:lnSpc>
            </a:pPr>
            <a:r>
              <a:rPr lang="en-US" sz="6666" spc="-319" dirty="0">
                <a:solidFill>
                  <a:srgbClr val="181818"/>
                </a:solidFill>
                <a:latin typeface="Clear Sans Bold Bold"/>
              </a:rPr>
              <a:t>2022 m. DARBAI</a:t>
            </a:r>
            <a:r>
              <a:rPr lang="en-US" sz="6666" spc="-319" dirty="0">
                <a:solidFill>
                  <a:srgbClr val="181818"/>
                </a:solidFill>
                <a:latin typeface="Clear Sans Bold"/>
              </a:rPr>
              <a:t>​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685800" y="3037268"/>
            <a:ext cx="3587645" cy="7514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03"/>
              </a:lnSpc>
            </a:pPr>
            <a:r>
              <a:rPr lang="en-US" sz="2309" spc="115">
                <a:solidFill>
                  <a:srgbClr val="181818"/>
                </a:solidFill>
                <a:latin typeface="Clear Sans Thin Bold"/>
              </a:rPr>
              <a:t>Viceministrė</a:t>
            </a:r>
          </a:p>
          <a:p>
            <a:pPr>
              <a:lnSpc>
                <a:spcPts val="3003"/>
              </a:lnSpc>
            </a:pPr>
            <a:r>
              <a:rPr lang="en-US" sz="2309" spc="115">
                <a:solidFill>
                  <a:srgbClr val="181818"/>
                </a:solidFill>
                <a:latin typeface="Clear Sans Thin Bold"/>
              </a:rPr>
              <a:t>Raminta Radavičienė​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rcRect l="25940" t="1751" r="30962"/>
          <a:stretch>
            <a:fillRect/>
          </a:stretch>
        </p:blipFill>
        <p:spPr>
          <a:xfrm>
            <a:off x="6591300" y="1217183"/>
            <a:ext cx="3935412" cy="5640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3526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5996781" y="-226921"/>
            <a:ext cx="6396787" cy="7299166"/>
          </a:xfrm>
          <a:prstGeom prst="rect">
            <a:avLst/>
          </a:prstGeom>
          <a:solidFill>
            <a:srgbClr val="E4D4C5">
              <a:alpha val="34902"/>
            </a:srgbClr>
          </a:solidFill>
        </p:spPr>
      </p:sp>
      <p:sp>
        <p:nvSpPr>
          <p:cNvPr id="3" name="TextBox 3"/>
          <p:cNvSpPr txBox="1"/>
          <p:nvPr/>
        </p:nvSpPr>
        <p:spPr>
          <a:xfrm>
            <a:off x="685800" y="685800"/>
            <a:ext cx="5022983" cy="346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719"/>
              </a:lnSpc>
            </a:pPr>
            <a:r>
              <a:rPr lang="en-US" sz="2267" spc="226">
                <a:solidFill>
                  <a:srgbClr val="4D4A46"/>
                </a:solidFill>
                <a:latin typeface="Clear Sans Regular"/>
              </a:rPr>
              <a:t>GERESNĖ VANDENŲ BŪKLĖ</a:t>
            </a: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 t="11061" b="11061"/>
          <a:stretch>
            <a:fillRect/>
          </a:stretch>
        </p:blipFill>
        <p:spPr>
          <a:xfrm>
            <a:off x="685801" y="2272284"/>
            <a:ext cx="4568255" cy="2668217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685800" y="5410297"/>
            <a:ext cx="979198" cy="9105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67"/>
              </a:lnSpc>
            </a:pPr>
            <a:endParaRPr lang="en-US" sz="6650" spc="-599" dirty="0">
              <a:solidFill>
                <a:srgbClr val="E4D4C5">
                  <a:alpha val="69804"/>
                </a:srgbClr>
              </a:solidFill>
              <a:latin typeface="Clear Sans Bold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6485685" y="745401"/>
            <a:ext cx="5114094" cy="4657586"/>
            <a:chOff x="187157" y="119201"/>
            <a:chExt cx="10228188" cy="9315172"/>
          </a:xfrm>
        </p:grpSpPr>
        <p:sp>
          <p:nvSpPr>
            <p:cNvPr id="7" name="TextBox 7"/>
            <p:cNvSpPr txBox="1"/>
            <p:nvPr/>
          </p:nvSpPr>
          <p:spPr>
            <a:xfrm>
              <a:off x="187157" y="119201"/>
              <a:ext cx="10228188" cy="553997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3600"/>
                </a:lnSpc>
              </a:pPr>
              <a:r>
                <a:rPr lang="en-US" sz="3000" spc="90">
                  <a:solidFill>
                    <a:srgbClr val="4D4A46"/>
                  </a:solidFill>
                  <a:latin typeface="Clear Sans Bold Bold"/>
                </a:rPr>
                <a:t>PATVIRTINSIME PRIEMONES NE TIK GERINANČIAS VANDENŲ BŪKLĘ, BET IR PADEDANČIAS UŽKIRSTI KELIĄ TOLIMESNIAM BŪKLĖS BLOGĖJIMUI 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1433417" y="6807757"/>
              <a:ext cx="8794772" cy="262661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3500"/>
                </a:lnSpc>
              </a:pPr>
              <a:r>
                <a:rPr lang="en-US" sz="2333" spc="116">
                  <a:solidFill>
                    <a:srgbClr val="4D4A46"/>
                  </a:solidFill>
                  <a:latin typeface="Clear Sans Thin"/>
                </a:rPr>
                <a:t>Upių baseinų rajonų</a:t>
              </a:r>
            </a:p>
            <a:p>
              <a:pPr algn="r">
                <a:lnSpc>
                  <a:spcPts val="3500"/>
                </a:lnSpc>
              </a:pPr>
              <a:r>
                <a:rPr lang="en-US" sz="2333" spc="116">
                  <a:solidFill>
                    <a:srgbClr val="4D4A46"/>
                  </a:solidFill>
                  <a:latin typeface="Clear Sans Thin"/>
                </a:rPr>
                <a:t>valdymo planų priemonių</a:t>
              </a:r>
            </a:p>
            <a:p>
              <a:pPr algn="r">
                <a:lnSpc>
                  <a:spcPts val="3500"/>
                </a:lnSpc>
              </a:pPr>
              <a:r>
                <a:rPr lang="en-US" sz="2300" spc="116">
                  <a:solidFill>
                    <a:srgbClr val="4D4A46"/>
                  </a:solidFill>
                  <a:latin typeface="Clear Sans Thin"/>
                </a:rPr>
                <a:t>programos </a:t>
              </a:r>
              <a:r>
                <a:rPr lang="en-US" sz="2300" spc="116" err="1">
                  <a:solidFill>
                    <a:srgbClr val="4D4A46"/>
                  </a:solidFill>
                  <a:latin typeface="Clear Sans Thin"/>
                </a:rPr>
                <a:t>parengimas</a:t>
              </a:r>
              <a:endParaRPr lang="en-US" sz="2300" spc="116">
                <a:solidFill>
                  <a:srgbClr val="4D4A46"/>
                </a:solidFill>
                <a:latin typeface="Clear Sans Thin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106671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6644384" y="-239598"/>
            <a:ext cx="5547616" cy="7337196"/>
          </a:xfrm>
          <a:prstGeom prst="rect">
            <a:avLst/>
          </a:prstGeom>
          <a:solidFill>
            <a:srgbClr val="E4D4C5">
              <a:alpha val="34902"/>
            </a:srgbClr>
          </a:solidFill>
        </p:spPr>
      </p:sp>
      <p:sp>
        <p:nvSpPr>
          <p:cNvPr id="3" name="TextBox 3"/>
          <p:cNvSpPr txBox="1"/>
          <p:nvPr/>
        </p:nvSpPr>
        <p:spPr>
          <a:xfrm>
            <a:off x="6575363" y="700617"/>
            <a:ext cx="5410200" cy="1231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800"/>
              </a:lnSpc>
            </a:pPr>
            <a:r>
              <a:rPr lang="en-US" sz="4000" spc="119">
                <a:solidFill>
                  <a:srgbClr val="4D4A46"/>
                </a:solidFill>
                <a:latin typeface="Clear Sans Bold Bold"/>
              </a:rPr>
              <a:t>POVEIKIO APLINKAI VERTINIMAS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427892" y="2506515"/>
            <a:ext cx="6040843" cy="2866906"/>
            <a:chOff x="0" y="-427159"/>
            <a:chExt cx="11261070" cy="5733814"/>
          </a:xfrm>
        </p:grpSpPr>
        <p:sp>
          <p:nvSpPr>
            <p:cNvPr id="5" name="TextBox 5"/>
            <p:cNvSpPr txBox="1"/>
            <p:nvPr/>
          </p:nvSpPr>
          <p:spPr>
            <a:xfrm>
              <a:off x="0" y="-427159"/>
              <a:ext cx="11261070" cy="203235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600"/>
                </a:lnSpc>
              </a:pPr>
              <a:r>
                <a:rPr lang="en-US" sz="2933" spc="200" dirty="0">
                  <a:solidFill>
                    <a:srgbClr val="4D4A46"/>
                  </a:solidFill>
                  <a:latin typeface="Clear Sans Regular Bold"/>
                </a:rPr>
                <a:t>P</a:t>
              </a:r>
              <a:r>
                <a:rPr lang="lt-LT" sz="2933" spc="200" dirty="0" err="1">
                  <a:solidFill>
                    <a:srgbClr val="4D4A46"/>
                  </a:solidFill>
                  <a:latin typeface="Clear Sans Regular Bold"/>
                </a:rPr>
                <a:t>lanuojamos</a:t>
              </a:r>
              <a:r>
                <a:rPr lang="lt-LT" sz="2933" spc="200" dirty="0">
                  <a:solidFill>
                    <a:srgbClr val="4D4A46"/>
                  </a:solidFill>
                  <a:latin typeface="Clear Sans Regular Bold"/>
                </a:rPr>
                <a:t> ūkinės veiklos poveikio vertinimo aplinkai reguliavimo peržiūra</a:t>
              </a:r>
              <a:endParaRPr lang="en-US" sz="2933" spc="200" dirty="0">
                <a:solidFill>
                  <a:srgbClr val="4D4A46"/>
                </a:solidFill>
                <a:latin typeface="Clear Sans Regular Bold"/>
              </a:endParaRP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3274302"/>
              <a:ext cx="11261070" cy="203235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600"/>
                </a:lnSpc>
              </a:pPr>
              <a:r>
                <a:rPr lang="en-US" sz="2933" spc="200" dirty="0">
                  <a:solidFill>
                    <a:srgbClr val="4D4A46"/>
                  </a:solidFill>
                  <a:latin typeface="Clear Sans Regular Bold"/>
                </a:rPr>
                <a:t>Į</a:t>
              </a:r>
              <a:r>
                <a:rPr lang="lt-LT" sz="2933" spc="200" dirty="0">
                  <a:solidFill>
                    <a:srgbClr val="4D4A46"/>
                  </a:solidFill>
                  <a:latin typeface="Clear Sans Regular Bold"/>
                </a:rPr>
                <a:t>statymo pakeitimai, atsižvelgiant į </a:t>
              </a:r>
              <a:r>
                <a:rPr lang="lt-LT" sz="2933" spc="200" dirty="0" err="1">
                  <a:solidFill>
                    <a:srgbClr val="4D4A46"/>
                  </a:solidFill>
                  <a:latin typeface="Clear Sans Regular Bold"/>
                </a:rPr>
                <a:t>Orhuso</a:t>
              </a:r>
              <a:r>
                <a:rPr lang="lt-LT" sz="2933" spc="200" dirty="0">
                  <a:solidFill>
                    <a:srgbClr val="4D4A46"/>
                  </a:solidFill>
                  <a:latin typeface="Clear Sans Regular Bold"/>
                </a:rPr>
                <a:t> konvencijos šalių pastabas</a:t>
              </a:r>
              <a:endParaRPr lang="en-US" sz="2933" spc="200" dirty="0">
                <a:solidFill>
                  <a:srgbClr val="4D4A46"/>
                </a:solidFill>
                <a:latin typeface="Clear Sans Regular Bold"/>
              </a:endParaRPr>
            </a:p>
          </p:txBody>
        </p:sp>
      </p:grpSp>
      <p:pic>
        <p:nvPicPr>
          <p:cNvPr id="7" name="Graphic 6">
            <a:extLst>
              <a:ext uri="{FF2B5EF4-FFF2-40B4-BE49-F238E27FC236}">
                <a16:creationId xmlns:a16="http://schemas.microsoft.com/office/drawing/2014/main" id="{49353713-FAC9-42AB-AD7E-AAA100551A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061939" y="3393832"/>
            <a:ext cx="3013461" cy="2235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741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6591300" y="-204811"/>
            <a:ext cx="3935412" cy="1029437"/>
          </a:xfrm>
          <a:prstGeom prst="rect">
            <a:avLst/>
          </a:prstGeom>
          <a:solidFill>
            <a:srgbClr val="4D4A46">
              <a:alpha val="34902"/>
            </a:srgbClr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 l="33285" r="22894"/>
          <a:stretch>
            <a:fillRect/>
          </a:stretch>
        </p:blipFill>
        <p:spPr>
          <a:xfrm>
            <a:off x="6591300" y="1053690"/>
            <a:ext cx="3947316" cy="600912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811559" y="309908"/>
            <a:ext cx="1233458" cy="1181877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685800" y="587647"/>
            <a:ext cx="4662104" cy="17068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600"/>
              </a:lnSpc>
            </a:pPr>
            <a:r>
              <a:rPr lang="en-US" sz="6666" spc="-319">
                <a:solidFill>
                  <a:srgbClr val="181818"/>
                </a:solidFill>
                <a:latin typeface="Clear Sans Bold"/>
              </a:rPr>
              <a:t>2022 m.</a:t>
            </a:r>
          </a:p>
          <a:p>
            <a:pPr>
              <a:lnSpc>
                <a:spcPts val="6600"/>
              </a:lnSpc>
            </a:pPr>
            <a:r>
              <a:rPr lang="en-US" sz="6666" spc="-319">
                <a:solidFill>
                  <a:srgbClr val="181818"/>
                </a:solidFill>
                <a:latin typeface="Clear Sans Bold"/>
              </a:rPr>
              <a:t>DARBAI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685800" y="2887378"/>
            <a:ext cx="3587645" cy="7514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03"/>
              </a:lnSpc>
            </a:pPr>
            <a:r>
              <a:rPr lang="en-US" sz="2309" spc="115">
                <a:solidFill>
                  <a:srgbClr val="181818"/>
                </a:solidFill>
                <a:latin typeface="Clear Sans Thin Bold"/>
              </a:rPr>
              <a:t>Viceministras</a:t>
            </a:r>
          </a:p>
          <a:p>
            <a:pPr>
              <a:lnSpc>
                <a:spcPts val="3003"/>
              </a:lnSpc>
            </a:pPr>
            <a:r>
              <a:rPr lang="en-US" sz="2309" spc="115">
                <a:solidFill>
                  <a:srgbClr val="181818"/>
                </a:solidFill>
                <a:latin typeface="Clear Sans Thin Bold"/>
              </a:rPr>
              <a:t>Darius Kvedaravičius</a:t>
            </a:r>
          </a:p>
        </p:txBody>
      </p:sp>
      <p:pic>
        <p:nvPicPr>
          <p:cNvPr id="7" name="Picture 7" descr="A picture containing sky, outdoor, transport&#10;&#10;Description automatically generated">
            <a:extLst>
              <a:ext uri="{FF2B5EF4-FFF2-40B4-BE49-F238E27FC236}">
                <a16:creationId xmlns:a16="http://schemas.microsoft.com/office/drawing/2014/main" id="{F8595767-1C45-42FC-9408-667C84D10CA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127" t="-3034" r="31028" b="-10148"/>
          <a:stretch/>
        </p:blipFill>
        <p:spPr>
          <a:xfrm>
            <a:off x="6590110" y="1015708"/>
            <a:ext cx="3939456" cy="6397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5149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307429" y="-176215"/>
            <a:ext cx="6053967" cy="7235783"/>
          </a:xfrm>
          <a:prstGeom prst="rect">
            <a:avLst/>
          </a:prstGeom>
          <a:solidFill>
            <a:srgbClr val="E4D4C5">
              <a:alpha val="34902"/>
            </a:srgbClr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096000" y="1905000"/>
            <a:ext cx="1653585" cy="122778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365762" y="3608451"/>
            <a:ext cx="1114061" cy="114744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623135" y="5240012"/>
            <a:ext cx="1000313" cy="1000313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685800" y="719556"/>
            <a:ext cx="5410200" cy="1231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800"/>
              </a:lnSpc>
            </a:pPr>
            <a:r>
              <a:rPr lang="en-US" sz="4000" spc="119" dirty="0">
                <a:solidFill>
                  <a:srgbClr val="4D4A46"/>
                </a:solidFill>
                <a:latin typeface="Clear Sans Bold Bold"/>
              </a:rPr>
              <a:t>ŽEMĖS POLITIKOS PERTVARKA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685800" y="3458271"/>
            <a:ext cx="5410200" cy="7409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999"/>
              </a:lnSpc>
            </a:pPr>
            <a:r>
              <a:rPr lang="en-US" sz="1999" spc="99" dirty="0" err="1">
                <a:solidFill>
                  <a:srgbClr val="000000"/>
                </a:solidFill>
                <a:latin typeface="Clear Sans Thin Bold"/>
              </a:rPr>
              <a:t>Iki</a:t>
            </a:r>
            <a:r>
              <a:rPr lang="en-US" sz="1999" spc="99" dirty="0">
                <a:solidFill>
                  <a:srgbClr val="000000"/>
                </a:solidFill>
                <a:latin typeface="Clear Sans Thin Bold"/>
              </a:rPr>
              <a:t> 2023 m. </a:t>
            </a:r>
            <a:r>
              <a:rPr lang="en-US" sz="1999" spc="99" dirty="0" err="1">
                <a:solidFill>
                  <a:srgbClr val="000000"/>
                </a:solidFill>
                <a:latin typeface="Clear Sans Thin Bold"/>
              </a:rPr>
              <a:t>balandžio</a:t>
            </a:r>
            <a:r>
              <a:rPr lang="en-US" sz="1999" spc="99" dirty="0">
                <a:solidFill>
                  <a:srgbClr val="000000"/>
                </a:solidFill>
                <a:latin typeface="Clear Sans Thin Bold"/>
              </a:rPr>
              <a:t> 1 d.</a:t>
            </a:r>
          </a:p>
          <a:p>
            <a:pPr>
              <a:lnSpc>
                <a:spcPts val="2999"/>
              </a:lnSpc>
              <a:spcBef>
                <a:spcPct val="0"/>
              </a:spcBef>
            </a:pPr>
            <a:r>
              <a:rPr lang="en-US" sz="1999" spc="53" dirty="0">
                <a:solidFill>
                  <a:srgbClr val="000000"/>
                </a:solidFill>
                <a:latin typeface="Arimo"/>
              </a:rPr>
              <a:t>Po </a:t>
            </a:r>
            <a:r>
              <a:rPr lang="en-US" sz="1999" spc="53" dirty="0" err="1">
                <a:solidFill>
                  <a:srgbClr val="000000"/>
                </a:solidFill>
                <a:latin typeface="Arimo"/>
              </a:rPr>
              <a:t>įstatyminių</a:t>
            </a:r>
            <a:r>
              <a:rPr lang="en-US" sz="1999" spc="53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1999" spc="53" dirty="0" err="1">
                <a:solidFill>
                  <a:srgbClr val="000000"/>
                </a:solidFill>
                <a:latin typeface="Arimo"/>
              </a:rPr>
              <a:t>teisės</a:t>
            </a:r>
            <a:r>
              <a:rPr lang="en-US" sz="1999" spc="53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1999" spc="53" dirty="0" err="1">
                <a:solidFill>
                  <a:srgbClr val="000000"/>
                </a:solidFill>
                <a:latin typeface="Arimo"/>
              </a:rPr>
              <a:t>aktų</a:t>
            </a:r>
            <a:r>
              <a:rPr lang="en-US" sz="1999" spc="53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1999" spc="53" dirty="0" err="1">
                <a:solidFill>
                  <a:srgbClr val="000000"/>
                </a:solidFill>
                <a:latin typeface="Arimo"/>
              </a:rPr>
              <a:t>parengimas</a:t>
            </a:r>
            <a:r>
              <a:rPr lang="en-US" sz="1999" spc="53" dirty="0">
                <a:solidFill>
                  <a:srgbClr val="000000"/>
                </a:solidFill>
                <a:latin typeface="Arimo"/>
              </a:rPr>
              <a:t>​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85801" y="2408887"/>
            <a:ext cx="4396343" cy="7409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999"/>
              </a:lnSpc>
              <a:spcBef>
                <a:spcPct val="0"/>
              </a:spcBef>
            </a:pPr>
            <a:r>
              <a:rPr lang="en-US" sz="1950" spc="99" dirty="0">
                <a:solidFill>
                  <a:srgbClr val="000000"/>
                </a:solidFill>
                <a:latin typeface="Clear Sans Thin Bold"/>
              </a:rPr>
              <a:t>Iki 2022 m. </a:t>
            </a:r>
            <a:r>
              <a:rPr lang="en-US" sz="1950" spc="99" dirty="0" err="1">
                <a:solidFill>
                  <a:srgbClr val="000000"/>
                </a:solidFill>
                <a:latin typeface="Clear Sans Thin Bold"/>
              </a:rPr>
              <a:t>gegužės</a:t>
            </a:r>
            <a:r>
              <a:rPr lang="en-US" sz="1950" spc="99" dirty="0">
                <a:solidFill>
                  <a:srgbClr val="000000"/>
                </a:solidFill>
                <a:latin typeface="Clear Sans Thin Bold"/>
              </a:rPr>
              <a:t> 31 d.</a:t>
            </a:r>
          </a:p>
          <a:p>
            <a:pPr>
              <a:lnSpc>
                <a:spcPts val="2999"/>
              </a:lnSpc>
              <a:spcBef>
                <a:spcPct val="0"/>
              </a:spcBef>
            </a:pPr>
            <a:r>
              <a:rPr lang="en-US" sz="1950" spc="99" dirty="0" err="1">
                <a:solidFill>
                  <a:srgbClr val="000000"/>
                </a:solidFill>
                <a:latin typeface="Clear Sans Thin"/>
              </a:rPr>
              <a:t>Įstatymų</a:t>
            </a:r>
            <a:r>
              <a:rPr lang="en-US" sz="1950" spc="99" dirty="0">
                <a:solidFill>
                  <a:srgbClr val="000000"/>
                </a:solidFill>
                <a:latin typeface="Clear Sans Thin"/>
              </a:rPr>
              <a:t> </a:t>
            </a:r>
            <a:r>
              <a:rPr lang="en-US" sz="1950" spc="99" dirty="0" err="1">
                <a:solidFill>
                  <a:srgbClr val="000000"/>
                </a:solidFill>
                <a:latin typeface="Clear Sans Thin"/>
              </a:rPr>
              <a:t>projektų</a:t>
            </a:r>
            <a:r>
              <a:rPr lang="en-US" sz="1950" spc="99" dirty="0">
                <a:solidFill>
                  <a:srgbClr val="000000"/>
                </a:solidFill>
                <a:latin typeface="Clear Sans Thin"/>
              </a:rPr>
              <a:t> </a:t>
            </a:r>
            <a:r>
              <a:rPr lang="en-US" sz="1950" spc="99" dirty="0" err="1">
                <a:solidFill>
                  <a:srgbClr val="000000"/>
                </a:solidFill>
                <a:latin typeface="Clear Sans Thin"/>
              </a:rPr>
              <a:t>priėmimas</a:t>
            </a:r>
            <a:r>
              <a:rPr lang="en-US" sz="1950" spc="99" dirty="0">
                <a:solidFill>
                  <a:srgbClr val="000000"/>
                </a:solidFill>
                <a:latin typeface="Clear Sans Thin"/>
              </a:rPr>
              <a:t> </a:t>
            </a:r>
            <a:r>
              <a:rPr lang="en-US" sz="1950" spc="99" dirty="0" err="1">
                <a:solidFill>
                  <a:srgbClr val="000000"/>
                </a:solidFill>
                <a:latin typeface="Clear Sans Thin"/>
              </a:rPr>
              <a:t>Seime</a:t>
            </a:r>
            <a:endParaRPr lang="en-US" sz="1950" spc="99" dirty="0">
              <a:solidFill>
                <a:srgbClr val="000000"/>
              </a:solidFill>
              <a:latin typeface="Clear Sans Thin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685800" y="4495800"/>
            <a:ext cx="4878562" cy="18951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999"/>
              </a:lnSpc>
              <a:spcBef>
                <a:spcPct val="0"/>
              </a:spcBef>
            </a:pPr>
            <a:r>
              <a:rPr lang="en-US" sz="1999" spc="99">
                <a:solidFill>
                  <a:srgbClr val="000000"/>
                </a:solidFill>
                <a:latin typeface="Clear Sans Thin Bold"/>
              </a:rPr>
              <a:t>Iki 2023 m. gegužės 1 d.</a:t>
            </a:r>
          </a:p>
          <a:p>
            <a:pPr marL="431820" lvl="1" indent="-215910">
              <a:lnSpc>
                <a:spcPts val="2999"/>
              </a:lnSpc>
              <a:buFont typeface="Arial"/>
              <a:buChar char="•"/>
            </a:pPr>
            <a:r>
              <a:rPr lang="en-US" sz="1999" spc="99">
                <a:solidFill>
                  <a:srgbClr val="000000"/>
                </a:solidFill>
                <a:latin typeface="Clear Sans Thin"/>
              </a:rPr>
              <a:t>Valstybinės žemės perdavimas savivaldybėms​ </a:t>
            </a:r>
          </a:p>
          <a:p>
            <a:pPr marL="431820" lvl="1" indent="-215910">
              <a:lnSpc>
                <a:spcPts val="2999"/>
              </a:lnSpc>
              <a:buFont typeface="Arial"/>
              <a:buChar char="•"/>
            </a:pPr>
            <a:r>
              <a:rPr lang="en-US" sz="1999" spc="99">
                <a:solidFill>
                  <a:srgbClr val="000000"/>
                </a:solidFill>
                <a:latin typeface="Clear Sans Thin"/>
              </a:rPr>
              <a:t>NŽT funkcijų perdavimas savivaldybėms ir kitoms institucijoms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8001463" y="1917677"/>
            <a:ext cx="4190537" cy="15388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400"/>
              </a:lnSpc>
              <a:spcBef>
                <a:spcPct val="0"/>
              </a:spcBef>
            </a:pPr>
            <a:r>
              <a:rPr lang="en-US" sz="2000" spc="59" dirty="0">
                <a:solidFill>
                  <a:srgbClr val="000000"/>
                </a:solidFill>
                <a:latin typeface="Clear Sans Bold Bold"/>
              </a:rPr>
              <a:t>SAVIVALDYBĖMS PERDUODAMA PATIKĖJIMO TEISE VALDYTI VALSTYBINĘ ŽEMĘ VISOJE SAVIVALDYBĖS TERITORIJOJE </a:t>
            </a:r>
          </a:p>
          <a:p>
            <a:pPr>
              <a:lnSpc>
                <a:spcPts val="2400"/>
              </a:lnSpc>
              <a:spcBef>
                <a:spcPct val="0"/>
              </a:spcBef>
            </a:pPr>
            <a:endParaRPr lang="en-US" sz="2000" spc="59" dirty="0">
              <a:solidFill>
                <a:srgbClr val="000000"/>
              </a:solidFill>
              <a:latin typeface="Clear Sans Bold Bold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8001463" y="5274194"/>
            <a:ext cx="3909151" cy="1231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400"/>
              </a:lnSpc>
            </a:pPr>
            <a:r>
              <a:rPr lang="en-US" sz="2000" spc="59" dirty="0">
                <a:solidFill>
                  <a:srgbClr val="000000"/>
                </a:solidFill>
                <a:latin typeface="Clear Sans Bold Bold"/>
              </a:rPr>
              <a:t>INSTITUCIJŲ FUNKCIJŲ PERŽIŪRA IR OPTIMIZAVIMAS</a:t>
            </a:r>
          </a:p>
          <a:p>
            <a:pPr>
              <a:lnSpc>
                <a:spcPts val="2400"/>
              </a:lnSpc>
              <a:spcBef>
                <a:spcPct val="0"/>
              </a:spcBef>
            </a:pPr>
            <a:endParaRPr lang="en-US" sz="2000" spc="59">
              <a:solidFill>
                <a:srgbClr val="000000"/>
              </a:solidFill>
              <a:latin typeface="Clear Sans Bold Bold"/>
            </a:endParaRPr>
          </a:p>
          <a:p>
            <a:pPr>
              <a:lnSpc>
                <a:spcPts val="2400"/>
              </a:lnSpc>
              <a:spcBef>
                <a:spcPct val="0"/>
              </a:spcBef>
            </a:pPr>
            <a:endParaRPr lang="en-US" sz="2000" spc="59" dirty="0">
              <a:solidFill>
                <a:srgbClr val="000000"/>
              </a:solidFill>
              <a:latin typeface="Clear Sans Bold Bold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8001463" y="3671951"/>
            <a:ext cx="4190537" cy="923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400"/>
              </a:lnSpc>
              <a:spcBef>
                <a:spcPct val="0"/>
              </a:spcBef>
            </a:pPr>
            <a:r>
              <a:rPr lang="en-US" sz="2000" spc="59" dirty="0">
                <a:solidFill>
                  <a:srgbClr val="000000"/>
                </a:solidFill>
                <a:latin typeface="Clear Sans Bold Bold"/>
              </a:rPr>
              <a:t>POLITIKOS FORMAVIMO PERDAVIMAS APLINKOS MINISTERIJAI</a:t>
            </a:r>
          </a:p>
          <a:p>
            <a:pPr>
              <a:lnSpc>
                <a:spcPts val="2400"/>
              </a:lnSpc>
              <a:spcBef>
                <a:spcPct val="0"/>
              </a:spcBef>
            </a:pPr>
            <a:endParaRPr lang="en-US" sz="2000" spc="59" dirty="0">
              <a:solidFill>
                <a:srgbClr val="000000"/>
              </a:solidFill>
              <a:latin typeface="Clear Sans Bold Bold"/>
            </a:endParaRPr>
          </a:p>
        </p:txBody>
      </p:sp>
    </p:spTree>
    <p:extLst>
      <p:ext uri="{BB962C8B-B14F-4D97-AF65-F5344CB8AC3E}">
        <p14:creationId xmlns:p14="http://schemas.microsoft.com/office/powerpoint/2010/main" val="29320884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859" y="-121414"/>
            <a:ext cx="6261541" cy="7299166"/>
          </a:xfrm>
          <a:prstGeom prst="rect">
            <a:avLst/>
          </a:prstGeom>
          <a:solidFill>
            <a:srgbClr val="E4D4C5">
              <a:alpha val="34902"/>
            </a:srgbClr>
          </a:solidFill>
        </p:spPr>
      </p:sp>
      <p:grpSp>
        <p:nvGrpSpPr>
          <p:cNvPr id="5" name="Group 5"/>
          <p:cNvGrpSpPr/>
          <p:nvPr/>
        </p:nvGrpSpPr>
        <p:grpSpPr>
          <a:xfrm>
            <a:off x="6346944" y="385763"/>
            <a:ext cx="5452333" cy="2367704"/>
            <a:chOff x="-625244" y="-600075"/>
            <a:chExt cx="10904665" cy="4735408"/>
          </a:xfrm>
        </p:grpSpPr>
        <p:sp>
          <p:nvSpPr>
            <p:cNvPr id="6" name="TextBox 6"/>
            <p:cNvSpPr txBox="1"/>
            <p:nvPr/>
          </p:nvSpPr>
          <p:spPr>
            <a:xfrm>
              <a:off x="-625244" y="-600075"/>
              <a:ext cx="10904665" cy="220073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r">
                <a:lnSpc>
                  <a:spcPts val="4400"/>
                </a:lnSpc>
              </a:pPr>
              <a:r>
                <a:rPr lang="en-US" sz="3334" spc="109" dirty="0">
                  <a:solidFill>
                    <a:srgbClr val="4D4A46"/>
                  </a:solidFill>
                  <a:latin typeface="Clear Sans Bold Bold"/>
                </a:rPr>
                <a:t>VIETOJE ŠIMTŲ STR – </a:t>
              </a:r>
              <a:endParaRPr lang="lt-LT" sz="3334" spc="109" dirty="0">
                <a:solidFill>
                  <a:srgbClr val="4D4A46"/>
                </a:solidFill>
                <a:latin typeface="Clear Sans Bold Bold"/>
              </a:endParaRPr>
            </a:p>
            <a:p>
              <a:pPr algn="r">
                <a:lnSpc>
                  <a:spcPts val="4400"/>
                </a:lnSpc>
              </a:pPr>
              <a:r>
                <a:rPr lang="en-US" sz="3334" spc="109" dirty="0">
                  <a:solidFill>
                    <a:srgbClr val="4D4A46"/>
                  </a:solidFill>
                  <a:latin typeface="Clear Sans Bold Bold"/>
                </a:rPr>
                <a:t>VIENAS STATYBŲ KODEKSAS</a:t>
              </a:r>
              <a:r>
                <a:rPr lang="en-US" sz="3334" spc="109" dirty="0">
                  <a:solidFill>
                    <a:srgbClr val="4D4A46"/>
                  </a:solidFill>
                  <a:latin typeface="Arimo Bold"/>
                </a:rPr>
                <a:t> </a:t>
              </a:r>
              <a:endParaRPr lang="en-US" sz="3666" spc="109" dirty="0">
                <a:solidFill>
                  <a:srgbClr val="4D4A46"/>
                </a:solidFill>
                <a:latin typeface="Arimo Bold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3638657"/>
              <a:ext cx="9693267" cy="49667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290"/>
                </a:lnSpc>
              </a:pPr>
              <a:endParaRPr sz="800"/>
            </a:p>
          </p:txBody>
        </p:sp>
      </p:grpSp>
      <p:sp>
        <p:nvSpPr>
          <p:cNvPr id="8" name="AutoShape 8"/>
          <p:cNvSpPr/>
          <p:nvPr/>
        </p:nvSpPr>
        <p:spPr>
          <a:xfrm>
            <a:off x="695826" y="721895"/>
            <a:ext cx="66562" cy="6350350"/>
          </a:xfrm>
          <a:prstGeom prst="rect">
            <a:avLst/>
          </a:prstGeom>
          <a:solidFill>
            <a:srgbClr val="E4D4C5"/>
          </a:solidFill>
        </p:spPr>
      </p:sp>
      <p:grpSp>
        <p:nvGrpSpPr>
          <p:cNvPr id="9" name="Group 9"/>
          <p:cNvGrpSpPr/>
          <p:nvPr/>
        </p:nvGrpSpPr>
        <p:grpSpPr>
          <a:xfrm>
            <a:off x="607118" y="685800"/>
            <a:ext cx="242925" cy="242925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chemeClr val="bg1"/>
            </a:solidFill>
          </p:spPr>
        </p:sp>
      </p:grpSp>
      <p:sp>
        <p:nvSpPr>
          <p:cNvPr id="11" name="AutoShape 11"/>
          <p:cNvSpPr/>
          <p:nvPr/>
        </p:nvSpPr>
        <p:spPr>
          <a:xfrm>
            <a:off x="692204" y="685800"/>
            <a:ext cx="72753" cy="6172200"/>
          </a:xfrm>
          <a:prstGeom prst="rect">
            <a:avLst/>
          </a:prstGeom>
          <a:solidFill>
            <a:schemeClr val="bg1"/>
          </a:solidFill>
        </p:spPr>
      </p:sp>
      <p:sp>
        <p:nvSpPr>
          <p:cNvPr id="12" name="TextBox 12"/>
          <p:cNvSpPr txBox="1"/>
          <p:nvPr/>
        </p:nvSpPr>
        <p:spPr>
          <a:xfrm>
            <a:off x="1116676" y="645815"/>
            <a:ext cx="5201057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400"/>
              </a:lnSpc>
              <a:spcBef>
                <a:spcPct val="0"/>
              </a:spcBef>
            </a:pPr>
            <a:r>
              <a:rPr lang="en-US" sz="2000" spc="59" dirty="0">
                <a:solidFill>
                  <a:srgbClr val="000000"/>
                </a:solidFill>
                <a:latin typeface="Clear Sans Bold Bold"/>
              </a:rPr>
              <a:t>SUKONCENTRUOTI TEISĖS AKTAI VIENOJE VIETOJE; 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116676" y="1915663"/>
            <a:ext cx="5055551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400"/>
              </a:lnSpc>
              <a:spcBef>
                <a:spcPct val="0"/>
              </a:spcBef>
            </a:pPr>
            <a:r>
              <a:rPr lang="en-US" sz="2000" spc="59" dirty="0">
                <a:solidFill>
                  <a:srgbClr val="000000"/>
                </a:solidFill>
                <a:latin typeface="Clear Sans Bold Bold"/>
              </a:rPr>
              <a:t>DRAUGIŠKAS NAUDOTOJUI IR ĮSTATYMŲ PERŽIŪRAI SIEKIANT ORENTUOTIS Į ESMINIŲ, O NE TECHNINIO POBŪDŽIO REIKALAVIMO NUSTATYMĄ; 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116676" y="3839807"/>
            <a:ext cx="5145724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400"/>
              </a:lnSpc>
              <a:spcBef>
                <a:spcPct val="0"/>
              </a:spcBef>
            </a:pPr>
            <a:r>
              <a:rPr lang="en-US" sz="2000" spc="59" dirty="0">
                <a:solidFill>
                  <a:srgbClr val="000000"/>
                </a:solidFill>
                <a:latin typeface="Clear Sans Bold Bold"/>
              </a:rPr>
              <a:t>IŠMANUS, TODĖL MAŽINANTIS ADMINISTRACINĘ NAŠTĄ;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116676" y="5360492"/>
            <a:ext cx="5128304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400"/>
              </a:lnSpc>
              <a:spcBef>
                <a:spcPct val="0"/>
              </a:spcBef>
            </a:pPr>
            <a:r>
              <a:rPr lang="en-US" sz="2000" spc="59" dirty="0">
                <a:solidFill>
                  <a:srgbClr val="000000"/>
                </a:solidFill>
                <a:latin typeface="Clear Sans Bold Bold"/>
              </a:rPr>
              <a:t>INTEGRALUS – TELKIANTIS IR KITUS SPRENDIMUS.</a:t>
            </a:r>
          </a:p>
        </p:txBody>
      </p:sp>
      <p:grpSp>
        <p:nvGrpSpPr>
          <p:cNvPr id="16" name="Group 16"/>
          <p:cNvGrpSpPr/>
          <p:nvPr/>
        </p:nvGrpSpPr>
        <p:grpSpPr>
          <a:xfrm>
            <a:off x="607118" y="1915663"/>
            <a:ext cx="242925" cy="242925"/>
            <a:chOff x="0" y="0"/>
            <a:chExt cx="6350000" cy="6350000"/>
          </a:xfrm>
        </p:grpSpPr>
        <p:sp>
          <p:nvSpPr>
            <p:cNvPr id="17" name="Freeform 17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chemeClr val="bg1"/>
            </a:solidFill>
          </p:spPr>
        </p:sp>
      </p:grpSp>
      <p:grpSp>
        <p:nvGrpSpPr>
          <p:cNvPr id="18" name="Group 18"/>
          <p:cNvGrpSpPr/>
          <p:nvPr/>
        </p:nvGrpSpPr>
        <p:grpSpPr>
          <a:xfrm>
            <a:off x="607118" y="3904659"/>
            <a:ext cx="242925" cy="242925"/>
            <a:chOff x="0" y="0"/>
            <a:chExt cx="6350000" cy="6350000"/>
          </a:xfrm>
        </p:grpSpPr>
        <p:sp>
          <p:nvSpPr>
            <p:cNvPr id="19" name="Freeform 19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chemeClr val="bg1"/>
            </a:solidFill>
          </p:spPr>
        </p:sp>
      </p:grpSp>
      <p:grpSp>
        <p:nvGrpSpPr>
          <p:cNvPr id="20" name="Group 20"/>
          <p:cNvGrpSpPr/>
          <p:nvPr/>
        </p:nvGrpSpPr>
        <p:grpSpPr>
          <a:xfrm>
            <a:off x="607118" y="5422367"/>
            <a:ext cx="242925" cy="242925"/>
            <a:chOff x="0" y="0"/>
            <a:chExt cx="6350000" cy="6350000"/>
          </a:xfrm>
        </p:grpSpPr>
        <p:sp>
          <p:nvSpPr>
            <p:cNvPr id="21" name="Freeform 21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chemeClr val="bg1"/>
            </a:solidFill>
          </p:spPr>
        </p:sp>
      </p:grpSp>
      <p:sp>
        <p:nvSpPr>
          <p:cNvPr id="26" name="TextBox 6">
            <a:extLst>
              <a:ext uri="{FF2B5EF4-FFF2-40B4-BE49-F238E27FC236}">
                <a16:creationId xmlns:a16="http://schemas.microsoft.com/office/drawing/2014/main" id="{C6950C68-E80A-48C1-B47F-13D649D25734}"/>
              </a:ext>
            </a:extLst>
          </p:cNvPr>
          <p:cNvSpPr txBox="1"/>
          <p:nvPr/>
        </p:nvSpPr>
        <p:spPr>
          <a:xfrm>
            <a:off x="6869724" y="2160661"/>
            <a:ext cx="4481397" cy="9755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600"/>
              </a:lnSpc>
            </a:pPr>
            <a:r>
              <a:rPr lang="en-US" sz="1733" spc="87">
                <a:solidFill>
                  <a:srgbClr val="4D4A46"/>
                </a:solidFill>
                <a:latin typeface="Clear Sans Thin"/>
              </a:rPr>
              <a:t>Pasiūlymai Statybos kodekso alternatyvai (I, II, III) teikiami iki 2022 m. kovo 1 d. </a:t>
            </a:r>
          </a:p>
          <a:p>
            <a:pPr>
              <a:lnSpc>
                <a:spcPts val="2600"/>
              </a:lnSpc>
            </a:pPr>
            <a:r>
              <a:rPr lang="en-US" sz="1733" spc="40">
                <a:solidFill>
                  <a:srgbClr val="4D4A46"/>
                </a:solidFill>
                <a:latin typeface="Arimo"/>
              </a:rPr>
              <a:t>el. paštu info@am.lt</a:t>
            </a:r>
          </a:p>
        </p:txBody>
      </p:sp>
      <p:sp>
        <p:nvSpPr>
          <p:cNvPr id="3" name="TextBox 11">
            <a:extLst>
              <a:ext uri="{FF2B5EF4-FFF2-40B4-BE49-F238E27FC236}">
                <a16:creationId xmlns:a16="http://schemas.microsoft.com/office/drawing/2014/main" id="{B4098B48-055B-48D3-95D3-BF3BC6045656}"/>
              </a:ext>
            </a:extLst>
          </p:cNvPr>
          <p:cNvSpPr txBox="1"/>
          <p:nvPr/>
        </p:nvSpPr>
        <p:spPr>
          <a:xfrm>
            <a:off x="6867432" y="3388184"/>
            <a:ext cx="5547115" cy="6421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600"/>
              </a:lnSpc>
            </a:pPr>
            <a:r>
              <a:rPr lang="en-US" sz="1733" spc="87" err="1">
                <a:solidFill>
                  <a:srgbClr val="4D4A46"/>
                </a:solidFill>
                <a:latin typeface="Clear Sans Thin"/>
              </a:rPr>
              <a:t>Alternatyvos</a:t>
            </a:r>
            <a:r>
              <a:rPr lang="en-US" sz="1733" spc="87">
                <a:solidFill>
                  <a:srgbClr val="4D4A46"/>
                </a:solidFill>
                <a:latin typeface="Clear Sans Thin"/>
              </a:rPr>
              <a:t> </a:t>
            </a:r>
            <a:r>
              <a:rPr lang="en-US" sz="1733" spc="87" err="1">
                <a:solidFill>
                  <a:srgbClr val="4D4A46"/>
                </a:solidFill>
                <a:latin typeface="Clear Sans Thin"/>
              </a:rPr>
              <a:t>tvirtinimas</a:t>
            </a:r>
            <a:r>
              <a:rPr lang="en-US" sz="1733" spc="87">
                <a:solidFill>
                  <a:srgbClr val="4D4A46"/>
                </a:solidFill>
                <a:latin typeface="Clear Sans Thin"/>
              </a:rPr>
              <a:t> </a:t>
            </a:r>
            <a:r>
              <a:rPr lang="en-US" sz="1733" spc="40">
                <a:solidFill>
                  <a:srgbClr val="4D4A46"/>
                </a:solidFill>
                <a:latin typeface="Arimo"/>
              </a:rPr>
              <a:t>LR </a:t>
            </a:r>
            <a:r>
              <a:rPr lang="en-US" sz="1733" spc="40" err="1">
                <a:solidFill>
                  <a:srgbClr val="4D4A46"/>
                </a:solidFill>
                <a:latin typeface="Arimo"/>
              </a:rPr>
              <a:t>Vyriausybėje</a:t>
            </a:r>
            <a:r>
              <a:rPr lang="en-US" sz="1733" spc="40">
                <a:solidFill>
                  <a:srgbClr val="4D4A46"/>
                </a:solidFill>
                <a:latin typeface="Arimo"/>
              </a:rPr>
              <a:t> </a:t>
            </a:r>
            <a:endParaRPr lang="en-US" sz="800"/>
          </a:p>
          <a:p>
            <a:pPr>
              <a:lnSpc>
                <a:spcPts val="2600"/>
              </a:lnSpc>
            </a:pPr>
            <a:r>
              <a:rPr lang="en-US" sz="1733" spc="40" err="1">
                <a:solidFill>
                  <a:srgbClr val="4D4A46"/>
                </a:solidFill>
                <a:latin typeface="Arimo"/>
              </a:rPr>
              <a:t>iki</a:t>
            </a:r>
            <a:r>
              <a:rPr lang="en-US" sz="1733" spc="40">
                <a:solidFill>
                  <a:srgbClr val="4D4A46"/>
                </a:solidFill>
                <a:latin typeface="Arimo"/>
              </a:rPr>
              <a:t> 2022 m. </a:t>
            </a:r>
            <a:r>
              <a:rPr lang="en-US" sz="1733" spc="40" err="1">
                <a:solidFill>
                  <a:srgbClr val="4D4A46"/>
                </a:solidFill>
                <a:latin typeface="Arimo"/>
              </a:rPr>
              <a:t>balandžio</a:t>
            </a:r>
            <a:r>
              <a:rPr lang="en-US" sz="1733" spc="40">
                <a:solidFill>
                  <a:srgbClr val="4D4A46"/>
                </a:solidFill>
                <a:latin typeface="Arimo"/>
              </a:rPr>
              <a:t> 1d. </a:t>
            </a:r>
            <a:endParaRPr lang="en-US" sz="1733" spc="40">
              <a:solidFill>
                <a:srgbClr val="4D4A46"/>
              </a:solidFill>
              <a:latin typeface="Arimo"/>
              <a:ea typeface="Arimo"/>
              <a:cs typeface="Arimo"/>
            </a:endParaRPr>
          </a:p>
        </p:txBody>
      </p:sp>
      <p:sp>
        <p:nvSpPr>
          <p:cNvPr id="4" name="TextBox 14">
            <a:extLst>
              <a:ext uri="{FF2B5EF4-FFF2-40B4-BE49-F238E27FC236}">
                <a16:creationId xmlns:a16="http://schemas.microsoft.com/office/drawing/2014/main" id="{5FC15CBD-E7C8-4F34-A8E5-3807817ACE52}"/>
              </a:ext>
            </a:extLst>
          </p:cNvPr>
          <p:cNvSpPr txBox="1"/>
          <p:nvPr/>
        </p:nvSpPr>
        <p:spPr>
          <a:xfrm>
            <a:off x="6871970" y="4261205"/>
            <a:ext cx="5488500" cy="6421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600"/>
              </a:lnSpc>
            </a:pPr>
            <a:r>
              <a:rPr lang="en-US" sz="1733" spc="87" err="1">
                <a:solidFill>
                  <a:srgbClr val="4D4A46"/>
                </a:solidFill>
                <a:latin typeface="Clear Sans Thin"/>
              </a:rPr>
              <a:t>Reikalingų</a:t>
            </a:r>
            <a:r>
              <a:rPr lang="en-US" sz="1733" spc="87">
                <a:solidFill>
                  <a:srgbClr val="4D4A46"/>
                </a:solidFill>
                <a:latin typeface="Clear Sans Thin"/>
              </a:rPr>
              <a:t> </a:t>
            </a:r>
            <a:r>
              <a:rPr lang="en-US" sz="1733" spc="87" err="1">
                <a:solidFill>
                  <a:srgbClr val="4D4A46"/>
                </a:solidFill>
                <a:latin typeface="Clear Sans Thin"/>
              </a:rPr>
              <a:t>teisės</a:t>
            </a:r>
            <a:r>
              <a:rPr lang="en-US" sz="1733" spc="87">
                <a:solidFill>
                  <a:srgbClr val="4D4A46"/>
                </a:solidFill>
                <a:latin typeface="Clear Sans Thin"/>
              </a:rPr>
              <a:t> </a:t>
            </a:r>
            <a:r>
              <a:rPr lang="en-US" sz="1733" spc="87" err="1">
                <a:solidFill>
                  <a:srgbClr val="4D4A46"/>
                </a:solidFill>
                <a:latin typeface="Clear Sans Thin"/>
              </a:rPr>
              <a:t>aktų</a:t>
            </a:r>
            <a:r>
              <a:rPr lang="en-US" sz="1733" spc="87">
                <a:solidFill>
                  <a:srgbClr val="4D4A46"/>
                </a:solidFill>
                <a:latin typeface="Clear Sans Thin"/>
              </a:rPr>
              <a:t> </a:t>
            </a:r>
            <a:r>
              <a:rPr lang="en-US" sz="1733" spc="87" err="1">
                <a:solidFill>
                  <a:srgbClr val="4D4A46"/>
                </a:solidFill>
                <a:latin typeface="Clear Sans Thin"/>
              </a:rPr>
              <a:t>parengimas</a:t>
            </a:r>
            <a:r>
              <a:rPr lang="en-US" sz="1733" spc="87">
                <a:solidFill>
                  <a:srgbClr val="4D4A46"/>
                </a:solidFill>
                <a:latin typeface="Clear Sans Thin"/>
              </a:rPr>
              <a:t> </a:t>
            </a:r>
            <a:r>
              <a:rPr lang="en-US" sz="1733" spc="87" err="1">
                <a:solidFill>
                  <a:srgbClr val="4D4A46"/>
                </a:solidFill>
                <a:latin typeface="Clear Sans Thin"/>
              </a:rPr>
              <a:t>ir</a:t>
            </a:r>
            <a:r>
              <a:rPr lang="en-US" sz="1733" spc="87">
                <a:solidFill>
                  <a:srgbClr val="4D4A46"/>
                </a:solidFill>
                <a:latin typeface="Clear Sans Thin"/>
              </a:rPr>
              <a:t> </a:t>
            </a:r>
            <a:r>
              <a:rPr lang="en-US" sz="1733" spc="87" err="1">
                <a:solidFill>
                  <a:srgbClr val="4D4A46"/>
                </a:solidFill>
                <a:latin typeface="Clear Sans Thin"/>
              </a:rPr>
              <a:t>pateikimas</a:t>
            </a:r>
            <a:r>
              <a:rPr lang="en-US" sz="1733" spc="87">
                <a:solidFill>
                  <a:srgbClr val="4D4A46"/>
                </a:solidFill>
                <a:latin typeface="Clear Sans Thin"/>
              </a:rPr>
              <a:t> </a:t>
            </a:r>
            <a:endParaRPr lang="en-US" sz="800">
              <a:solidFill>
                <a:srgbClr val="000000"/>
              </a:solidFill>
              <a:latin typeface="Calibri"/>
              <a:cs typeface="Calibri"/>
            </a:endParaRPr>
          </a:p>
          <a:p>
            <a:pPr>
              <a:lnSpc>
                <a:spcPts val="2600"/>
              </a:lnSpc>
            </a:pPr>
            <a:r>
              <a:rPr lang="en-US" sz="1733" spc="87">
                <a:solidFill>
                  <a:srgbClr val="4D4A46"/>
                </a:solidFill>
                <a:latin typeface="Clear Sans Thin"/>
              </a:rPr>
              <a:t>LR </a:t>
            </a:r>
            <a:r>
              <a:rPr lang="en-US" sz="1733" spc="87" err="1">
                <a:solidFill>
                  <a:srgbClr val="4D4A46"/>
                </a:solidFill>
                <a:latin typeface="Clear Sans Thin"/>
              </a:rPr>
              <a:t>Vyriausybei</a:t>
            </a:r>
            <a:r>
              <a:rPr lang="en-US" sz="1733" spc="87">
                <a:solidFill>
                  <a:srgbClr val="4D4A46"/>
                </a:solidFill>
                <a:latin typeface="Clear Sans Thin"/>
              </a:rPr>
              <a:t> </a:t>
            </a:r>
            <a:r>
              <a:rPr lang="en-US" sz="1733" spc="40" err="1">
                <a:solidFill>
                  <a:srgbClr val="4D4A46"/>
                </a:solidFill>
                <a:latin typeface="Arimo"/>
                <a:ea typeface="Arimo"/>
                <a:cs typeface="Arimo"/>
              </a:rPr>
              <a:t>iki</a:t>
            </a:r>
            <a:r>
              <a:rPr lang="en-US" sz="1733" spc="40">
                <a:solidFill>
                  <a:srgbClr val="4D4A46"/>
                </a:solidFill>
                <a:latin typeface="Arimo"/>
              </a:rPr>
              <a:t> 2022 m. </a:t>
            </a:r>
            <a:r>
              <a:rPr lang="en-US" sz="1733" spc="40" err="1">
                <a:solidFill>
                  <a:srgbClr val="4D4A46"/>
                </a:solidFill>
                <a:latin typeface="Arimo"/>
              </a:rPr>
              <a:t>gruodžio</a:t>
            </a:r>
            <a:r>
              <a:rPr lang="en-US" sz="1733" spc="40">
                <a:solidFill>
                  <a:srgbClr val="4D4A46"/>
                </a:solidFill>
                <a:latin typeface="Arimo"/>
              </a:rPr>
              <a:t> 31d</a:t>
            </a:r>
            <a:endParaRPr lang="en-US" sz="800">
              <a:cs typeface="Calibri"/>
            </a:endParaRPr>
          </a:p>
        </p:txBody>
      </p:sp>
      <p:sp>
        <p:nvSpPr>
          <p:cNvPr id="25" name="TextBox 17">
            <a:extLst>
              <a:ext uri="{FF2B5EF4-FFF2-40B4-BE49-F238E27FC236}">
                <a16:creationId xmlns:a16="http://schemas.microsoft.com/office/drawing/2014/main" id="{7298886C-A426-4812-8B52-AF7597EE5924}"/>
              </a:ext>
            </a:extLst>
          </p:cNvPr>
          <p:cNvSpPr txBox="1"/>
          <p:nvPr/>
        </p:nvSpPr>
        <p:spPr>
          <a:xfrm>
            <a:off x="6861761" y="5152159"/>
            <a:ext cx="3730039" cy="6421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600"/>
              </a:lnSpc>
            </a:pPr>
            <a:r>
              <a:rPr lang="en-US" sz="1733" spc="87">
                <a:solidFill>
                  <a:srgbClr val="4D4A46"/>
                </a:solidFill>
                <a:latin typeface="Clear Sans Thin"/>
              </a:rPr>
              <a:t>Reikalingų teisės aktų priėmimas</a:t>
            </a:r>
          </a:p>
          <a:p>
            <a:pPr>
              <a:lnSpc>
                <a:spcPts val="2600"/>
              </a:lnSpc>
            </a:pPr>
            <a:r>
              <a:rPr lang="en-US" sz="1733" spc="40">
                <a:solidFill>
                  <a:srgbClr val="4D4A46"/>
                </a:solidFill>
                <a:latin typeface="Arimo"/>
              </a:rPr>
              <a:t>iki 2023 m. gegužės 31d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042C1F3-C291-48FA-A8DD-BEDFA86D91E5}"/>
              </a:ext>
            </a:extLst>
          </p:cNvPr>
          <p:cNvSpPr txBox="1"/>
          <p:nvPr/>
        </p:nvSpPr>
        <p:spPr>
          <a:xfrm>
            <a:off x="6820514" y="6019946"/>
            <a:ext cx="5545015" cy="3282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0960" tIns="30480" rIns="60960" bIns="3048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733" err="1">
                <a:solidFill>
                  <a:srgbClr val="4D4A46"/>
                </a:solidFill>
                <a:latin typeface="Clear Sans Thin"/>
                <a:cs typeface="Segoe UI"/>
              </a:rPr>
              <a:t>Statybų</a:t>
            </a:r>
            <a:r>
              <a:rPr lang="en-US" sz="1733">
                <a:solidFill>
                  <a:srgbClr val="4D4A46"/>
                </a:solidFill>
                <a:latin typeface="Clear Sans Thin"/>
                <a:cs typeface="Segoe UI"/>
              </a:rPr>
              <a:t> </a:t>
            </a:r>
            <a:r>
              <a:rPr lang="en-US" sz="1733" err="1">
                <a:solidFill>
                  <a:srgbClr val="4D4A46"/>
                </a:solidFill>
                <a:latin typeface="Clear Sans Thin"/>
                <a:cs typeface="Segoe UI"/>
              </a:rPr>
              <a:t>kodekso</a:t>
            </a:r>
            <a:r>
              <a:rPr lang="en-US" sz="1733">
                <a:solidFill>
                  <a:srgbClr val="4D4A46"/>
                </a:solidFill>
                <a:latin typeface="Clear Sans Thin"/>
                <a:cs typeface="Segoe UI"/>
              </a:rPr>
              <a:t> </a:t>
            </a:r>
            <a:r>
              <a:rPr lang="en-US" sz="1733" err="1">
                <a:solidFill>
                  <a:srgbClr val="4D4A46"/>
                </a:solidFill>
                <a:latin typeface="Clear Sans Thin"/>
                <a:cs typeface="Segoe UI"/>
              </a:rPr>
              <a:t>įsigaliojimas</a:t>
            </a:r>
            <a:r>
              <a:rPr lang="en-US" sz="1733">
                <a:solidFill>
                  <a:srgbClr val="4D4A46"/>
                </a:solidFill>
                <a:latin typeface="Clear Sans Thin"/>
                <a:cs typeface="Segoe UI"/>
              </a:rPr>
              <a:t>:</a:t>
            </a:r>
            <a:r>
              <a:rPr lang="en-US" sz="1733">
                <a:solidFill>
                  <a:srgbClr val="000000"/>
                </a:solidFill>
                <a:latin typeface="Clear Sans Thin"/>
                <a:cs typeface="Segoe UI"/>
              </a:rPr>
              <a:t>​ </a:t>
            </a:r>
            <a:r>
              <a:rPr lang="en-US" sz="1733" b="1">
                <a:solidFill>
                  <a:srgbClr val="4D4A46"/>
                </a:solidFill>
                <a:latin typeface="Clear Sans Thin"/>
                <a:cs typeface="Segoe UI"/>
              </a:rPr>
              <a:t>2024 m. sausio1d.</a:t>
            </a:r>
            <a:endParaRPr lang="en-US" sz="1733" b="1"/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45ACBF31-849C-41AA-87EF-CFC092CE94A8}"/>
              </a:ext>
            </a:extLst>
          </p:cNvPr>
          <p:cNvCxnSpPr/>
          <p:nvPr/>
        </p:nvCxnSpPr>
        <p:spPr>
          <a:xfrm flipH="1">
            <a:off x="6617169" y="2238023"/>
            <a:ext cx="18814" cy="4289775"/>
          </a:xfrm>
          <a:prstGeom prst="straightConnector1">
            <a:avLst/>
          </a:prstGeom>
          <a:ln w="28575">
            <a:solidFill>
              <a:schemeClr val="bg2">
                <a:lumMod val="9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" name="Group 16">
            <a:extLst>
              <a:ext uri="{FF2B5EF4-FFF2-40B4-BE49-F238E27FC236}">
                <a16:creationId xmlns:a16="http://schemas.microsoft.com/office/drawing/2014/main" id="{F80C4745-E2DD-4497-96D5-A1124E0B088E}"/>
              </a:ext>
            </a:extLst>
          </p:cNvPr>
          <p:cNvGrpSpPr/>
          <p:nvPr/>
        </p:nvGrpSpPr>
        <p:grpSpPr>
          <a:xfrm>
            <a:off x="6506104" y="2527144"/>
            <a:ext cx="241841" cy="242925"/>
            <a:chOff x="14167" y="0"/>
            <a:chExt cx="6321665" cy="6350000"/>
          </a:xfrm>
        </p:grpSpPr>
        <p:sp>
          <p:nvSpPr>
            <p:cNvPr id="35" name="Freeform 17">
              <a:extLst>
                <a:ext uri="{FF2B5EF4-FFF2-40B4-BE49-F238E27FC236}">
                  <a16:creationId xmlns:a16="http://schemas.microsoft.com/office/drawing/2014/main" id="{F755A828-26CE-41CC-9F1E-C031AB800A14}"/>
                </a:ext>
              </a:extLst>
            </p:cNvPr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2">
                  <a:lumMod val="90000"/>
                </a:schemeClr>
              </a:solidFill>
            </a:ln>
          </p:spPr>
        </p:sp>
      </p:grpSp>
      <p:grpSp>
        <p:nvGrpSpPr>
          <p:cNvPr id="36" name="Group 16">
            <a:extLst>
              <a:ext uri="{FF2B5EF4-FFF2-40B4-BE49-F238E27FC236}">
                <a16:creationId xmlns:a16="http://schemas.microsoft.com/office/drawing/2014/main" id="{757CE71A-72CC-4823-8635-A4224D7A664E}"/>
              </a:ext>
            </a:extLst>
          </p:cNvPr>
          <p:cNvGrpSpPr/>
          <p:nvPr/>
        </p:nvGrpSpPr>
        <p:grpSpPr>
          <a:xfrm>
            <a:off x="6506104" y="3552551"/>
            <a:ext cx="241841" cy="242925"/>
            <a:chOff x="14167" y="0"/>
            <a:chExt cx="6321665" cy="6350000"/>
          </a:xfrm>
        </p:grpSpPr>
        <p:sp>
          <p:nvSpPr>
            <p:cNvPr id="37" name="Freeform 17">
              <a:extLst>
                <a:ext uri="{FF2B5EF4-FFF2-40B4-BE49-F238E27FC236}">
                  <a16:creationId xmlns:a16="http://schemas.microsoft.com/office/drawing/2014/main" id="{E5E10D01-3038-43B5-83CA-5C359D378B28}"/>
                </a:ext>
              </a:extLst>
            </p:cNvPr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2">
                  <a:lumMod val="90000"/>
                </a:schemeClr>
              </a:solidFill>
            </a:ln>
          </p:spPr>
        </p:sp>
      </p:grpSp>
      <p:grpSp>
        <p:nvGrpSpPr>
          <p:cNvPr id="38" name="Group 16">
            <a:extLst>
              <a:ext uri="{FF2B5EF4-FFF2-40B4-BE49-F238E27FC236}">
                <a16:creationId xmlns:a16="http://schemas.microsoft.com/office/drawing/2014/main" id="{8225DF52-5C31-4296-A335-9A6D7C7C9546}"/>
              </a:ext>
            </a:extLst>
          </p:cNvPr>
          <p:cNvGrpSpPr/>
          <p:nvPr/>
        </p:nvGrpSpPr>
        <p:grpSpPr>
          <a:xfrm>
            <a:off x="6506104" y="4521514"/>
            <a:ext cx="241841" cy="242925"/>
            <a:chOff x="14167" y="0"/>
            <a:chExt cx="6321665" cy="6350000"/>
          </a:xfrm>
        </p:grpSpPr>
        <p:sp>
          <p:nvSpPr>
            <p:cNvPr id="39" name="Freeform 17">
              <a:extLst>
                <a:ext uri="{FF2B5EF4-FFF2-40B4-BE49-F238E27FC236}">
                  <a16:creationId xmlns:a16="http://schemas.microsoft.com/office/drawing/2014/main" id="{2B5EBAAF-ACB5-4383-A433-64A6263D3B4F}"/>
                </a:ext>
              </a:extLst>
            </p:cNvPr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2">
                  <a:lumMod val="90000"/>
                </a:schemeClr>
              </a:solidFill>
            </a:ln>
          </p:spPr>
        </p:sp>
      </p:grpSp>
      <p:grpSp>
        <p:nvGrpSpPr>
          <p:cNvPr id="40" name="Group 16">
            <a:extLst>
              <a:ext uri="{FF2B5EF4-FFF2-40B4-BE49-F238E27FC236}">
                <a16:creationId xmlns:a16="http://schemas.microsoft.com/office/drawing/2014/main" id="{048BA217-11A0-4D3F-84CD-158FDC5A2A46}"/>
              </a:ext>
            </a:extLst>
          </p:cNvPr>
          <p:cNvGrpSpPr/>
          <p:nvPr/>
        </p:nvGrpSpPr>
        <p:grpSpPr>
          <a:xfrm>
            <a:off x="6506104" y="5283514"/>
            <a:ext cx="241841" cy="242925"/>
            <a:chOff x="14167" y="0"/>
            <a:chExt cx="6321665" cy="6350000"/>
          </a:xfrm>
        </p:grpSpPr>
        <p:sp>
          <p:nvSpPr>
            <p:cNvPr id="41" name="Freeform 17">
              <a:extLst>
                <a:ext uri="{FF2B5EF4-FFF2-40B4-BE49-F238E27FC236}">
                  <a16:creationId xmlns:a16="http://schemas.microsoft.com/office/drawing/2014/main" id="{0C54D5FF-CA3A-49D1-81FB-7BCE8D7352CC}"/>
                </a:ext>
              </a:extLst>
            </p:cNvPr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2">
                  <a:lumMod val="90000"/>
                </a:schemeClr>
              </a:solidFill>
            </a:ln>
          </p:spPr>
        </p:sp>
      </p:grpSp>
      <p:grpSp>
        <p:nvGrpSpPr>
          <p:cNvPr id="42" name="Group 16">
            <a:extLst>
              <a:ext uri="{FF2B5EF4-FFF2-40B4-BE49-F238E27FC236}">
                <a16:creationId xmlns:a16="http://schemas.microsoft.com/office/drawing/2014/main" id="{18826871-1942-4C37-A5E6-BFE3B42E4A7C}"/>
              </a:ext>
            </a:extLst>
          </p:cNvPr>
          <p:cNvGrpSpPr/>
          <p:nvPr/>
        </p:nvGrpSpPr>
        <p:grpSpPr>
          <a:xfrm>
            <a:off x="6506104" y="6111366"/>
            <a:ext cx="241841" cy="242925"/>
            <a:chOff x="14167" y="0"/>
            <a:chExt cx="6321665" cy="6350000"/>
          </a:xfrm>
        </p:grpSpPr>
        <p:sp>
          <p:nvSpPr>
            <p:cNvPr id="43" name="Freeform 17">
              <a:extLst>
                <a:ext uri="{FF2B5EF4-FFF2-40B4-BE49-F238E27FC236}">
                  <a16:creationId xmlns:a16="http://schemas.microsoft.com/office/drawing/2014/main" id="{2F50E852-8305-49C1-83DA-AA5C7696246E}"/>
                </a:ext>
              </a:extLst>
            </p:cNvPr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2">
                  <a:lumMod val="90000"/>
                </a:schemeClr>
              </a:solidFill>
            </a:ln>
          </p:spPr>
        </p:sp>
      </p:grpSp>
    </p:spTree>
    <p:extLst>
      <p:ext uri="{BB962C8B-B14F-4D97-AF65-F5344CB8AC3E}">
        <p14:creationId xmlns:p14="http://schemas.microsoft.com/office/powerpoint/2010/main" val="18895812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Chart, waterfall chart&#10;&#10;Description automatically generated">
            <a:extLst>
              <a:ext uri="{FF2B5EF4-FFF2-40B4-BE49-F238E27FC236}">
                <a16:creationId xmlns:a16="http://schemas.microsoft.com/office/drawing/2014/main" id="{BDF46566-C13F-42E4-B781-F1DDB81B8B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175" y="-4306"/>
            <a:ext cx="12210788" cy="6866611"/>
          </a:xfrm>
          <a:prstGeom prst="rect">
            <a:avLst/>
          </a:prstGeom>
        </p:spPr>
      </p:pic>
      <p:sp>
        <p:nvSpPr>
          <p:cNvPr id="7" name="TextBox 4">
            <a:extLst>
              <a:ext uri="{FF2B5EF4-FFF2-40B4-BE49-F238E27FC236}">
                <a16:creationId xmlns:a16="http://schemas.microsoft.com/office/drawing/2014/main" id="{3D3758BA-6B31-4638-AAEF-DAE2E0CF52D2}"/>
              </a:ext>
            </a:extLst>
          </p:cNvPr>
          <p:cNvSpPr txBox="1"/>
          <p:nvPr/>
        </p:nvSpPr>
        <p:spPr>
          <a:xfrm>
            <a:off x="4339331" y="4084795"/>
            <a:ext cx="6746802" cy="23640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21201"/>
              </a:lnSpc>
            </a:pPr>
            <a:r>
              <a:rPr lang="en-US" sz="9600" spc="-959" dirty="0">
                <a:solidFill>
                  <a:srgbClr val="4D4A46"/>
                </a:solidFill>
                <a:latin typeface="Clear Sans Bold Bold"/>
              </a:rPr>
              <a:t>1000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F62E108-7032-44CF-AF32-8EC6BDE998F5}"/>
              </a:ext>
            </a:extLst>
          </p:cNvPr>
          <p:cNvSpPr txBox="1"/>
          <p:nvPr/>
        </p:nvSpPr>
        <p:spPr>
          <a:xfrm>
            <a:off x="1171852" y="5366457"/>
            <a:ext cx="7794595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4D4A46"/>
                </a:solidFill>
                <a:latin typeface="Clear Sans Regular Bold"/>
              </a:rPr>
              <a:t>NORINT PASIEKTI TOKĮ DAUGIABUČIŲ RENOVACIJOS PROJEKTŲ RODIKLĮ </a:t>
            </a:r>
            <a:r>
              <a:rPr lang="en-US" dirty="0">
                <a:solidFill>
                  <a:srgbClr val="4D4A46"/>
                </a:solidFill>
                <a:latin typeface="Clear Sans Regular Bold Italics"/>
              </a:rPr>
              <a:t>2024</a:t>
            </a:r>
            <a:r>
              <a:rPr lang="lt-LT" dirty="0">
                <a:solidFill>
                  <a:srgbClr val="4D4A46"/>
                </a:solidFill>
                <a:latin typeface="Clear Sans Regular Bold Italics"/>
              </a:rPr>
              <a:t> </a:t>
            </a:r>
            <a:r>
              <a:rPr lang="en-US" dirty="0">
                <a:solidFill>
                  <a:srgbClr val="4D4A46"/>
                </a:solidFill>
                <a:latin typeface="Clear Sans Regular Bold Italics"/>
              </a:rPr>
              <a:t>M.,</a:t>
            </a:r>
            <a:endParaRPr lang="lt-LT" dirty="0">
              <a:solidFill>
                <a:srgbClr val="4D4A46"/>
              </a:solidFill>
              <a:latin typeface="Clear Sans Regular Bold Italics"/>
            </a:endParaRPr>
          </a:p>
          <a:p>
            <a:r>
              <a:rPr lang="en-US" dirty="0">
                <a:solidFill>
                  <a:srgbClr val="4D4A46"/>
                </a:solidFill>
                <a:latin typeface="Clear Sans Regular Bold"/>
              </a:rPr>
              <a:t>PERŽIŪRIMI RENOVACIJOS PROCESAI</a:t>
            </a:r>
          </a:p>
        </p:txBody>
      </p:sp>
    </p:spTree>
    <p:extLst>
      <p:ext uri="{BB962C8B-B14F-4D97-AF65-F5344CB8AC3E}">
        <p14:creationId xmlns:p14="http://schemas.microsoft.com/office/powerpoint/2010/main" val="27336878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2">
            <a:extLst>
              <a:ext uri="{FF2B5EF4-FFF2-40B4-BE49-F238E27FC236}">
                <a16:creationId xmlns:a16="http://schemas.microsoft.com/office/drawing/2014/main" id="{451D6A0C-3ACD-49AB-B767-53A0CC23BD25}"/>
              </a:ext>
            </a:extLst>
          </p:cNvPr>
          <p:cNvSpPr/>
          <p:nvPr/>
        </p:nvSpPr>
        <p:spPr>
          <a:xfrm>
            <a:off x="-1546587" y="-97967"/>
            <a:ext cx="6261541" cy="7299166"/>
          </a:xfrm>
          <a:prstGeom prst="rect">
            <a:avLst/>
          </a:prstGeom>
          <a:solidFill>
            <a:srgbClr val="E4D4C5">
              <a:alpha val="34902"/>
            </a:srgbClr>
          </a:solidFill>
        </p:spPr>
      </p:sp>
      <p:sp>
        <p:nvSpPr>
          <p:cNvPr id="10" name="TextBox 5">
            <a:extLst>
              <a:ext uri="{FF2B5EF4-FFF2-40B4-BE49-F238E27FC236}">
                <a16:creationId xmlns:a16="http://schemas.microsoft.com/office/drawing/2014/main" id="{36BC4E5C-539E-4FAC-BE33-CC480F0B69AC}"/>
              </a:ext>
            </a:extLst>
          </p:cNvPr>
          <p:cNvSpPr txBox="1"/>
          <p:nvPr/>
        </p:nvSpPr>
        <p:spPr>
          <a:xfrm>
            <a:off x="345831" y="1982299"/>
            <a:ext cx="4857172" cy="24622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800"/>
              </a:lnSpc>
            </a:pPr>
            <a:r>
              <a:rPr lang="en-US" sz="4000" spc="119">
                <a:solidFill>
                  <a:srgbClr val="4D4A46"/>
                </a:solidFill>
                <a:latin typeface="Clear Sans Bold Bold"/>
              </a:rPr>
              <a:t>POKYČIAI SPARTESNĖS RENOVACIJOS</a:t>
            </a:r>
            <a:endParaRPr lang="en-US" sz="800"/>
          </a:p>
          <a:p>
            <a:pPr algn="just">
              <a:lnSpc>
                <a:spcPts val="4800"/>
              </a:lnSpc>
            </a:pPr>
            <a:r>
              <a:rPr lang="en-US" sz="4000" spc="119">
                <a:solidFill>
                  <a:srgbClr val="4D4A46"/>
                </a:solidFill>
                <a:latin typeface="Clear Sans Bold Bold"/>
              </a:rPr>
              <a:t>LINK</a:t>
            </a:r>
            <a:endParaRPr lang="en-US" sz="800"/>
          </a:p>
        </p:txBody>
      </p:sp>
      <p:pic>
        <p:nvPicPr>
          <p:cNvPr id="11" name="Picture 11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EFF0D87F-2661-4BD3-A2EA-E2BF74F4D5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422" t="-420" r="-35422"/>
          <a:stretch/>
        </p:blipFill>
        <p:spPr>
          <a:xfrm>
            <a:off x="5052647" y="60916"/>
            <a:ext cx="10738343" cy="6208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088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2">
            <a:extLst>
              <a:ext uri="{FF2B5EF4-FFF2-40B4-BE49-F238E27FC236}">
                <a16:creationId xmlns:a16="http://schemas.microsoft.com/office/drawing/2014/main" id="{451D6A0C-3ACD-49AB-B767-53A0CC23BD25}"/>
              </a:ext>
            </a:extLst>
          </p:cNvPr>
          <p:cNvSpPr/>
          <p:nvPr/>
        </p:nvSpPr>
        <p:spPr>
          <a:xfrm>
            <a:off x="-1546587" y="-97967"/>
            <a:ext cx="6261541" cy="7299166"/>
          </a:xfrm>
          <a:prstGeom prst="rect">
            <a:avLst/>
          </a:prstGeom>
          <a:solidFill>
            <a:srgbClr val="E4D4C5">
              <a:alpha val="34902"/>
            </a:srgbClr>
          </a:solidFill>
        </p:spPr>
      </p:sp>
      <p:sp>
        <p:nvSpPr>
          <p:cNvPr id="10" name="TextBox 5">
            <a:extLst>
              <a:ext uri="{FF2B5EF4-FFF2-40B4-BE49-F238E27FC236}">
                <a16:creationId xmlns:a16="http://schemas.microsoft.com/office/drawing/2014/main" id="{36BC4E5C-539E-4FAC-BE33-CC480F0B69AC}"/>
              </a:ext>
            </a:extLst>
          </p:cNvPr>
          <p:cNvSpPr txBox="1"/>
          <p:nvPr/>
        </p:nvSpPr>
        <p:spPr>
          <a:xfrm>
            <a:off x="345831" y="1982299"/>
            <a:ext cx="4857172" cy="24622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800"/>
              </a:lnSpc>
            </a:pPr>
            <a:r>
              <a:rPr lang="en-US" sz="4000" spc="119">
                <a:solidFill>
                  <a:srgbClr val="4D4A46"/>
                </a:solidFill>
                <a:latin typeface="Clear Sans Bold Bold"/>
              </a:rPr>
              <a:t>POKYČIAI SPARTESNĖS RENOVACIJOS</a:t>
            </a:r>
            <a:endParaRPr lang="en-US" sz="800"/>
          </a:p>
          <a:p>
            <a:pPr algn="just">
              <a:lnSpc>
                <a:spcPts val="4800"/>
              </a:lnSpc>
            </a:pPr>
            <a:r>
              <a:rPr lang="en-US" sz="4000" spc="119">
                <a:solidFill>
                  <a:srgbClr val="4D4A46"/>
                </a:solidFill>
                <a:latin typeface="Clear Sans Bold Bold"/>
              </a:rPr>
              <a:t>LINK</a:t>
            </a:r>
            <a:endParaRPr lang="en-US" sz="800"/>
          </a:p>
        </p:txBody>
      </p:sp>
      <p:pic>
        <p:nvPicPr>
          <p:cNvPr id="2" name="Picture 2" descr="Text&#10;&#10;Description automatically generated">
            <a:extLst>
              <a:ext uri="{FF2B5EF4-FFF2-40B4-BE49-F238E27FC236}">
                <a16:creationId xmlns:a16="http://schemas.microsoft.com/office/drawing/2014/main" id="{B931C2D0-65BE-42B9-BB40-6E3E2FDC34C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641" b="-426"/>
          <a:stretch/>
        </p:blipFill>
        <p:spPr>
          <a:xfrm>
            <a:off x="5134708" y="568499"/>
            <a:ext cx="6389077" cy="6060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8677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9631" r="24482"/>
          <a:stretch>
            <a:fillRect/>
          </a:stretch>
        </p:blipFill>
        <p:spPr>
          <a:xfrm>
            <a:off x="5468382" y="685800"/>
            <a:ext cx="5396045" cy="5461678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11075193" y="685800"/>
            <a:ext cx="1351693" cy="5464534"/>
          </a:xfrm>
          <a:prstGeom prst="rect">
            <a:avLst/>
          </a:prstGeom>
          <a:solidFill>
            <a:srgbClr val="E4D4C5">
              <a:alpha val="34902"/>
            </a:srgbClr>
          </a:solidFill>
        </p:spPr>
      </p:sp>
      <p:grpSp>
        <p:nvGrpSpPr>
          <p:cNvPr id="5" name="Group 5"/>
          <p:cNvGrpSpPr/>
          <p:nvPr/>
        </p:nvGrpSpPr>
        <p:grpSpPr>
          <a:xfrm>
            <a:off x="685801" y="681038"/>
            <a:ext cx="4416971" cy="2177938"/>
            <a:chOff x="0" y="-9525"/>
            <a:chExt cx="8833943" cy="4355876"/>
          </a:xfrm>
        </p:grpSpPr>
        <p:sp>
          <p:nvSpPr>
            <p:cNvPr id="6" name="TextBox 6"/>
            <p:cNvSpPr txBox="1"/>
            <p:nvPr/>
          </p:nvSpPr>
          <p:spPr>
            <a:xfrm>
              <a:off x="0" y="-9525"/>
              <a:ext cx="8833943" cy="24622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800"/>
                </a:lnSpc>
              </a:pPr>
              <a:r>
                <a:rPr lang="en-US" sz="4000" spc="119">
                  <a:solidFill>
                    <a:srgbClr val="4D4A46"/>
                  </a:solidFill>
                  <a:latin typeface="Clear Sans Bold Bold"/>
                </a:rPr>
                <a:t>STATINIAI IŠ MEDIENOS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2864407"/>
              <a:ext cx="8833943" cy="14819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000"/>
                </a:lnSpc>
              </a:pPr>
              <a:r>
                <a:rPr lang="en-US" sz="2000" spc="100">
                  <a:solidFill>
                    <a:srgbClr val="4D4A46"/>
                  </a:solidFill>
                  <a:latin typeface="Clear Sans Thin"/>
                </a:rPr>
                <a:t>Medienos naudojimo statinių konstrukcijose skatinimas</a:t>
              </a:r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502996" y="3204405"/>
            <a:ext cx="4274575" cy="20774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88950" lvl="1" indent="-244475">
              <a:lnSpc>
                <a:spcPts val="2719"/>
              </a:lnSpc>
              <a:buFont typeface="Arial"/>
              <a:buChar char="•"/>
            </a:pPr>
            <a:r>
              <a:rPr lang="en-US" sz="2250" spc="226" dirty="0">
                <a:solidFill>
                  <a:srgbClr val="4D4A46"/>
                </a:solidFill>
                <a:latin typeface="Clear Sans Regular"/>
              </a:rPr>
              <a:t>CO</a:t>
            </a:r>
            <a:r>
              <a:rPr lang="en-US" sz="1400" spc="226" dirty="0">
                <a:solidFill>
                  <a:srgbClr val="4D4A46"/>
                </a:solidFill>
                <a:latin typeface="Clear Sans Regular"/>
              </a:rPr>
              <a:t>2</a:t>
            </a:r>
            <a:r>
              <a:rPr lang="en-US" sz="2250" spc="226" dirty="0">
                <a:solidFill>
                  <a:srgbClr val="4D4A46"/>
                </a:solidFill>
                <a:latin typeface="Clear Sans Regular"/>
              </a:rPr>
              <a:t> UŽRAKINIMAS MEDIENOJE</a:t>
            </a:r>
            <a:endParaRPr lang="en-US" sz="2250" dirty="0"/>
          </a:p>
          <a:p>
            <a:pPr marL="244475" lvl="1">
              <a:lnSpc>
                <a:spcPts val="2719"/>
              </a:lnSpc>
            </a:pPr>
            <a:endParaRPr lang="en-US" sz="2250" spc="226" dirty="0">
              <a:solidFill>
                <a:srgbClr val="4D4A46"/>
              </a:solidFill>
              <a:latin typeface="Clear Sans Regular"/>
            </a:endParaRPr>
          </a:p>
          <a:p>
            <a:pPr marL="488950" lvl="1" indent="-244475">
              <a:lnSpc>
                <a:spcPts val="2719"/>
              </a:lnSpc>
              <a:buFont typeface="Arial"/>
              <a:buChar char="•"/>
            </a:pPr>
            <a:r>
              <a:rPr lang="en-US" sz="2250" spc="226" dirty="0">
                <a:solidFill>
                  <a:srgbClr val="4D4A46"/>
                </a:solidFill>
                <a:latin typeface="Clear Sans Regular"/>
              </a:rPr>
              <a:t>PRIDĖTINĖ VERTĖ NEIŠVEŽANT ŽALIAVOS, O GAMINANT ČIA</a:t>
            </a:r>
          </a:p>
        </p:txBody>
      </p:sp>
    </p:spTree>
    <p:extLst>
      <p:ext uri="{BB962C8B-B14F-4D97-AF65-F5344CB8AC3E}">
        <p14:creationId xmlns:p14="http://schemas.microsoft.com/office/powerpoint/2010/main" val="11670291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2">
            <a:extLst>
              <a:ext uri="{FF2B5EF4-FFF2-40B4-BE49-F238E27FC236}">
                <a16:creationId xmlns:a16="http://schemas.microsoft.com/office/drawing/2014/main" id="{451D6A0C-3ACD-49AB-B767-53A0CC23BD25}"/>
              </a:ext>
            </a:extLst>
          </p:cNvPr>
          <p:cNvSpPr/>
          <p:nvPr/>
        </p:nvSpPr>
        <p:spPr>
          <a:xfrm>
            <a:off x="-1546587" y="-97967"/>
            <a:ext cx="6707017" cy="7299166"/>
          </a:xfrm>
          <a:prstGeom prst="rect">
            <a:avLst/>
          </a:prstGeom>
          <a:solidFill>
            <a:srgbClr val="E4D4C5">
              <a:alpha val="34902"/>
            </a:srgbClr>
          </a:solidFill>
        </p:spPr>
      </p:sp>
      <p:sp>
        <p:nvSpPr>
          <p:cNvPr id="10" name="TextBox 5">
            <a:extLst>
              <a:ext uri="{FF2B5EF4-FFF2-40B4-BE49-F238E27FC236}">
                <a16:creationId xmlns:a16="http://schemas.microsoft.com/office/drawing/2014/main" id="{36BC4E5C-539E-4FAC-BE33-CC480F0B69AC}"/>
              </a:ext>
            </a:extLst>
          </p:cNvPr>
          <p:cNvSpPr txBox="1"/>
          <p:nvPr/>
        </p:nvSpPr>
        <p:spPr>
          <a:xfrm>
            <a:off x="404446" y="1489930"/>
            <a:ext cx="4857172" cy="18466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800"/>
              </a:lnSpc>
            </a:pPr>
            <a:r>
              <a:rPr lang="en-US" sz="4000" spc="119">
                <a:solidFill>
                  <a:srgbClr val="4D4A46"/>
                </a:solidFill>
                <a:latin typeface="Clear Sans Bold Bold"/>
              </a:rPr>
              <a:t>NEIŠNAUDOTAS VIEŠŲJŲ PIRKIMŲ POTENCIALAS</a:t>
            </a:r>
            <a:endParaRPr lang="en-US" sz="800"/>
          </a:p>
        </p:txBody>
      </p:sp>
      <p:pic>
        <p:nvPicPr>
          <p:cNvPr id="3" name="Picture 3" descr="Text&#10;&#10;Description automatically generated">
            <a:extLst>
              <a:ext uri="{FF2B5EF4-FFF2-40B4-BE49-F238E27FC236}">
                <a16:creationId xmlns:a16="http://schemas.microsoft.com/office/drawing/2014/main" id="{4E72EF06-D3AF-4D3C-9692-A9C10024CFD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652" b="392"/>
          <a:stretch/>
        </p:blipFill>
        <p:spPr>
          <a:xfrm>
            <a:off x="5326280" y="361902"/>
            <a:ext cx="6244402" cy="655626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AED9396-7F4C-4696-AEB0-8CC16EDBBE07}"/>
              </a:ext>
            </a:extLst>
          </p:cNvPr>
          <p:cNvSpPr txBox="1"/>
          <p:nvPr/>
        </p:nvSpPr>
        <p:spPr>
          <a:xfrm>
            <a:off x="375139" y="3628293"/>
            <a:ext cx="4923692" cy="63620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0960" tIns="30480" rIns="60960" bIns="3048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867">
                <a:latin typeface="Open Sans 1 Bold"/>
              </a:rPr>
              <a:t>4</a:t>
            </a:r>
            <a:r>
              <a:rPr lang="lt-LT" sz="1867">
                <a:latin typeface="Open Sans 1 Bold"/>
              </a:rPr>
              <a:t>9</a:t>
            </a:r>
            <a:r>
              <a:rPr lang="en-US" sz="1867">
                <a:latin typeface="Open Sans 1 Bold"/>
              </a:rPr>
              <a:t> PROC.</a:t>
            </a:r>
            <a:r>
              <a:rPr lang="lt-LT" sz="1867">
                <a:latin typeface="Open Sans 1 Bold"/>
              </a:rPr>
              <a:t> STATYBOS DARBŲ PAGAL </a:t>
            </a:r>
            <a:r>
              <a:rPr lang="en-US" sz="1867">
                <a:latin typeface="Open Sans 1 Bold"/>
              </a:rPr>
              <a:t>VERTĘ VYKSTA </a:t>
            </a:r>
            <a:r>
              <a:rPr lang="lt-LT" sz="1867">
                <a:latin typeface="Open Sans 1 Bold"/>
              </a:rPr>
              <a:t>VIEŠŲJŲ PIRKIMŲ BŪDU</a:t>
            </a:r>
            <a:endParaRPr lang="en-US" sz="8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605568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-43426"/>
            <a:ext cx="12418114" cy="5235629"/>
          </a:xfrm>
          <a:prstGeom prst="rect">
            <a:avLst/>
          </a:prstGeom>
          <a:solidFill>
            <a:srgbClr val="E4D4C5">
              <a:alpha val="34902"/>
            </a:srgbClr>
          </a:solidFill>
        </p:spPr>
      </p:sp>
      <p:grpSp>
        <p:nvGrpSpPr>
          <p:cNvPr id="3" name="Group 3"/>
          <p:cNvGrpSpPr/>
          <p:nvPr/>
        </p:nvGrpSpPr>
        <p:grpSpPr>
          <a:xfrm>
            <a:off x="1175399" y="685801"/>
            <a:ext cx="5150449" cy="1210205"/>
            <a:chOff x="0" y="0"/>
            <a:chExt cx="10300898" cy="2420410"/>
          </a:xfrm>
        </p:grpSpPr>
        <p:sp>
          <p:nvSpPr>
            <p:cNvPr id="4" name="TextBox 4"/>
            <p:cNvSpPr txBox="1"/>
            <p:nvPr/>
          </p:nvSpPr>
          <p:spPr>
            <a:xfrm>
              <a:off x="0" y="0"/>
              <a:ext cx="10300898" cy="6155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409"/>
                </a:lnSpc>
              </a:pPr>
              <a:r>
                <a:rPr lang="en-US" sz="2000" spc="201">
                  <a:solidFill>
                    <a:srgbClr val="4D4A46"/>
                  </a:solidFill>
                  <a:latin typeface="Clear Sans Regular"/>
                  <a:cs typeface="Clear Sans Regular"/>
                </a:rPr>
                <a:t>VISUOTINUMAS</a:t>
              </a:r>
              <a:endParaRPr lang="en-US" sz="2007" spc="201">
                <a:solidFill>
                  <a:srgbClr val="4D4A46"/>
                </a:solidFill>
                <a:latin typeface="Clear Sans Regular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846646"/>
              <a:ext cx="10300898" cy="157376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050"/>
                </a:lnSpc>
              </a:pPr>
              <a:r>
                <a:rPr lang="en-US" sz="1367" spc="68" err="1">
                  <a:solidFill>
                    <a:srgbClr val="4D4A46"/>
                  </a:solidFill>
                  <a:latin typeface="Clear Sans Thin"/>
                </a:rPr>
                <a:t>Sumažinti</a:t>
              </a:r>
              <a:r>
                <a:rPr lang="en-US" sz="1367" spc="68">
                  <a:solidFill>
                    <a:srgbClr val="4D4A46"/>
                  </a:solidFill>
                  <a:latin typeface="Clear Sans Thin"/>
                </a:rPr>
                <a:t> </a:t>
              </a:r>
              <a:r>
                <a:rPr lang="en-US" sz="1333" spc="68" err="1">
                  <a:solidFill>
                    <a:srgbClr val="4D4A46"/>
                  </a:solidFill>
                  <a:latin typeface="Clear Sans Thin"/>
                </a:rPr>
                <a:t>geriamojo</a:t>
              </a:r>
              <a:r>
                <a:rPr lang="en-US" sz="1367" spc="68">
                  <a:solidFill>
                    <a:srgbClr val="4D4A46"/>
                  </a:solidFill>
                  <a:latin typeface="Clear Sans Thin"/>
                </a:rPr>
                <a:t> </a:t>
              </a:r>
              <a:r>
                <a:rPr lang="en-US" sz="1367" spc="68" err="1">
                  <a:solidFill>
                    <a:srgbClr val="4D4A46"/>
                  </a:solidFill>
                  <a:latin typeface="Clear Sans Thin"/>
                </a:rPr>
                <a:t>vandens</a:t>
              </a:r>
              <a:r>
                <a:rPr lang="en-US" sz="1367" spc="68">
                  <a:solidFill>
                    <a:srgbClr val="4D4A46"/>
                  </a:solidFill>
                  <a:latin typeface="Clear Sans Thin"/>
                </a:rPr>
                <a:t> </a:t>
              </a:r>
              <a:r>
                <a:rPr lang="en-US" sz="1367" spc="68" err="1">
                  <a:solidFill>
                    <a:srgbClr val="4D4A46"/>
                  </a:solidFill>
                  <a:latin typeface="Clear Sans Thin"/>
                </a:rPr>
                <a:t>tiekimo</a:t>
              </a:r>
              <a:r>
                <a:rPr lang="en-US" sz="1367" spc="68">
                  <a:solidFill>
                    <a:srgbClr val="4D4A46"/>
                  </a:solidFill>
                  <a:latin typeface="Clear Sans Thin"/>
                </a:rPr>
                <a:t> </a:t>
              </a:r>
              <a:r>
                <a:rPr lang="en-US" sz="1367" spc="68" err="1">
                  <a:solidFill>
                    <a:srgbClr val="4D4A46"/>
                  </a:solidFill>
                  <a:latin typeface="Clear Sans Thin"/>
                </a:rPr>
                <a:t>ir</a:t>
              </a:r>
              <a:r>
                <a:rPr lang="en-US" sz="1367" spc="68">
                  <a:solidFill>
                    <a:srgbClr val="4D4A46"/>
                  </a:solidFill>
                  <a:latin typeface="Clear Sans Thin"/>
                </a:rPr>
                <a:t> </a:t>
              </a:r>
              <a:r>
                <a:rPr lang="en-US" sz="1367" spc="68" err="1">
                  <a:solidFill>
                    <a:srgbClr val="4D4A46"/>
                  </a:solidFill>
                  <a:latin typeface="Clear Sans Thin"/>
                </a:rPr>
                <a:t>nuotekų</a:t>
              </a:r>
              <a:r>
                <a:rPr lang="en-US" sz="1367" spc="68">
                  <a:solidFill>
                    <a:srgbClr val="4D4A46"/>
                  </a:solidFill>
                  <a:latin typeface="Clear Sans Thin"/>
                </a:rPr>
                <a:t> </a:t>
              </a:r>
              <a:r>
                <a:rPr lang="en-US" sz="1367" spc="68" err="1">
                  <a:solidFill>
                    <a:srgbClr val="4D4A46"/>
                  </a:solidFill>
                  <a:latin typeface="Clear Sans Thin"/>
                </a:rPr>
                <a:t>tvarkymo</a:t>
              </a:r>
              <a:r>
                <a:rPr lang="en-US" sz="1367" spc="68">
                  <a:solidFill>
                    <a:srgbClr val="4D4A46"/>
                  </a:solidFill>
                  <a:latin typeface="Clear Sans Thin"/>
                </a:rPr>
                <a:t> </a:t>
              </a:r>
              <a:r>
                <a:rPr lang="en-US" sz="1367" spc="68" err="1">
                  <a:solidFill>
                    <a:srgbClr val="4D4A46"/>
                  </a:solidFill>
                  <a:latin typeface="Clear Sans Thin"/>
                </a:rPr>
                <a:t>paslaugų</a:t>
              </a:r>
              <a:r>
                <a:rPr lang="en-US" sz="1367" spc="68">
                  <a:solidFill>
                    <a:srgbClr val="4D4A46"/>
                  </a:solidFill>
                  <a:latin typeface="Clear Sans Thin"/>
                </a:rPr>
                <a:t> </a:t>
              </a:r>
              <a:r>
                <a:rPr lang="en-US" sz="1367" spc="68" err="1">
                  <a:solidFill>
                    <a:srgbClr val="4D4A46"/>
                  </a:solidFill>
                  <a:latin typeface="Clear Sans Thin"/>
                </a:rPr>
                <a:t>kainų</a:t>
              </a:r>
              <a:r>
                <a:rPr lang="en-US" sz="1367" spc="68">
                  <a:solidFill>
                    <a:srgbClr val="4D4A46"/>
                  </a:solidFill>
                  <a:latin typeface="Clear Sans Thin"/>
                </a:rPr>
                <a:t> </a:t>
              </a:r>
              <a:r>
                <a:rPr lang="en-US" sz="1367" spc="68" err="1">
                  <a:solidFill>
                    <a:srgbClr val="4D4A46"/>
                  </a:solidFill>
                  <a:latin typeface="Clear Sans Thin"/>
                </a:rPr>
                <a:t>netolygumą</a:t>
              </a:r>
              <a:r>
                <a:rPr lang="en-US" sz="1367" spc="68">
                  <a:solidFill>
                    <a:srgbClr val="4D4A46"/>
                  </a:solidFill>
                  <a:latin typeface="Clear Sans Thin"/>
                </a:rPr>
                <a:t> </a:t>
              </a:r>
              <a:r>
                <a:rPr lang="en-US" sz="1367" spc="68" err="1">
                  <a:solidFill>
                    <a:srgbClr val="4D4A46"/>
                  </a:solidFill>
                  <a:latin typeface="Clear Sans Thin"/>
                </a:rPr>
                <a:t>ir</a:t>
              </a:r>
              <a:r>
                <a:rPr lang="en-US" sz="1367" spc="68">
                  <a:solidFill>
                    <a:srgbClr val="4D4A46"/>
                  </a:solidFill>
                  <a:latin typeface="Clear Sans Thin"/>
                </a:rPr>
                <a:t> </a:t>
              </a:r>
              <a:r>
                <a:rPr lang="en-US" sz="1367" spc="68" err="1">
                  <a:solidFill>
                    <a:srgbClr val="4D4A46"/>
                  </a:solidFill>
                  <a:latin typeface="Clear Sans Thin"/>
                </a:rPr>
                <a:t>socialinę</a:t>
              </a:r>
              <a:r>
                <a:rPr lang="en-US" sz="1367" spc="68">
                  <a:solidFill>
                    <a:srgbClr val="4D4A46"/>
                  </a:solidFill>
                  <a:latin typeface="Clear Sans Thin"/>
                </a:rPr>
                <a:t> </a:t>
              </a:r>
              <a:r>
                <a:rPr lang="en-US" sz="1367" spc="68" err="1">
                  <a:solidFill>
                    <a:srgbClr val="4D4A46"/>
                  </a:solidFill>
                  <a:latin typeface="Clear Sans Thin"/>
                </a:rPr>
                <a:t>nelygybę</a:t>
              </a:r>
              <a:r>
                <a:rPr lang="en-US" sz="1367" spc="68">
                  <a:solidFill>
                    <a:srgbClr val="4D4A46"/>
                  </a:solidFill>
                  <a:latin typeface="Clear Sans Thin"/>
                </a:rPr>
                <a:t> Lietuvos </a:t>
              </a:r>
              <a:r>
                <a:rPr lang="en-US" sz="1367" spc="68" err="1">
                  <a:solidFill>
                    <a:srgbClr val="4D4A46"/>
                  </a:solidFill>
                  <a:latin typeface="Clear Sans Thin"/>
                </a:rPr>
                <a:t>gyventojams</a:t>
              </a:r>
              <a:r>
                <a:rPr lang="en-US" sz="1367" spc="68">
                  <a:solidFill>
                    <a:srgbClr val="4D4A46"/>
                  </a:solidFill>
                  <a:latin typeface="Clear Sans Thin"/>
                </a:rPr>
                <a:t>;</a:t>
              </a: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692267" y="761395"/>
            <a:ext cx="157200" cy="157200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D4A46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7328014" y="685800"/>
            <a:ext cx="3989037" cy="908509"/>
            <a:chOff x="0" y="0"/>
            <a:chExt cx="7978074" cy="1817016"/>
          </a:xfrm>
        </p:grpSpPr>
        <p:sp>
          <p:nvSpPr>
            <p:cNvPr id="9" name="TextBox 9"/>
            <p:cNvSpPr txBox="1"/>
            <p:nvPr/>
          </p:nvSpPr>
          <p:spPr>
            <a:xfrm>
              <a:off x="0" y="0"/>
              <a:ext cx="7978074" cy="6155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442"/>
                </a:lnSpc>
              </a:pPr>
              <a:r>
                <a:rPr lang="en-US" sz="2035" spc="203">
                  <a:solidFill>
                    <a:srgbClr val="4D4A46"/>
                  </a:solidFill>
                  <a:latin typeface="Clear Sans Regular"/>
                </a:rPr>
                <a:t>EFEKTYVUMAS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829055"/>
              <a:ext cx="7978074" cy="98796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952"/>
                </a:lnSpc>
              </a:pPr>
              <a:r>
                <a:rPr lang="en-US" sz="1333" spc="65" err="1">
                  <a:solidFill>
                    <a:srgbClr val="4D4A46"/>
                  </a:solidFill>
                  <a:latin typeface="Clear Sans Thin"/>
                </a:rPr>
                <a:t>Pasiekti</a:t>
              </a:r>
              <a:r>
                <a:rPr lang="en-US" sz="1333" spc="65">
                  <a:solidFill>
                    <a:srgbClr val="4D4A46"/>
                  </a:solidFill>
                  <a:latin typeface="Clear Sans Thin"/>
                </a:rPr>
                <a:t>, </a:t>
              </a:r>
              <a:r>
                <a:rPr lang="en-US" sz="1333" spc="65" err="1">
                  <a:solidFill>
                    <a:srgbClr val="4D4A46"/>
                  </a:solidFill>
                  <a:latin typeface="Clear Sans Thin"/>
                </a:rPr>
                <a:t>kad</a:t>
              </a:r>
              <a:r>
                <a:rPr lang="en-US" sz="1333" spc="65">
                  <a:solidFill>
                    <a:srgbClr val="4D4A46"/>
                  </a:solidFill>
                  <a:latin typeface="Clear Sans Thin"/>
                </a:rPr>
                <a:t> </a:t>
              </a:r>
              <a:r>
                <a:rPr lang="en-US" sz="1333" spc="65" err="1">
                  <a:solidFill>
                    <a:srgbClr val="4D4A46"/>
                  </a:solidFill>
                  <a:latin typeface="Clear Sans Thin"/>
                </a:rPr>
                <a:t>visos</a:t>
              </a:r>
              <a:r>
                <a:rPr lang="en-US" sz="1333" spc="65">
                  <a:solidFill>
                    <a:srgbClr val="4D4A46"/>
                  </a:solidFill>
                  <a:latin typeface="Clear Sans Thin"/>
                </a:rPr>
                <a:t> </a:t>
              </a:r>
              <a:r>
                <a:rPr lang="en-US" sz="1333" spc="65" err="1">
                  <a:solidFill>
                    <a:srgbClr val="4D4A46"/>
                  </a:solidFill>
                  <a:latin typeface="Clear Sans Thin"/>
                </a:rPr>
                <a:t>vandentvarkos</a:t>
              </a:r>
              <a:r>
                <a:rPr lang="en-US" sz="1333" spc="65">
                  <a:solidFill>
                    <a:srgbClr val="4D4A46"/>
                  </a:solidFill>
                  <a:latin typeface="Clear Sans Thin"/>
                </a:rPr>
                <a:t> </a:t>
              </a:r>
              <a:r>
                <a:rPr lang="en-US" sz="1333" spc="65" err="1">
                  <a:solidFill>
                    <a:srgbClr val="4D4A46"/>
                  </a:solidFill>
                  <a:latin typeface="Clear Sans Thin"/>
                </a:rPr>
                <a:t>įmonės</a:t>
              </a:r>
              <a:r>
                <a:rPr lang="en-US" sz="1333" spc="65">
                  <a:solidFill>
                    <a:srgbClr val="4D4A46"/>
                  </a:solidFill>
                  <a:latin typeface="Clear Sans Thin"/>
                </a:rPr>
                <a:t> </a:t>
              </a:r>
              <a:r>
                <a:rPr lang="en-US" sz="1333" spc="65" err="1">
                  <a:solidFill>
                    <a:srgbClr val="4D4A46"/>
                  </a:solidFill>
                  <a:latin typeface="Clear Sans Thin"/>
                </a:rPr>
                <a:t>vykdytų</a:t>
              </a:r>
              <a:r>
                <a:rPr lang="en-US" sz="1333" spc="65">
                  <a:solidFill>
                    <a:srgbClr val="4D4A46"/>
                  </a:solidFill>
                  <a:latin typeface="Clear Sans Thin"/>
                </a:rPr>
                <a:t> </a:t>
              </a:r>
              <a:r>
                <a:rPr lang="en-US" sz="1333" spc="65" err="1">
                  <a:solidFill>
                    <a:srgbClr val="4D4A46"/>
                  </a:solidFill>
                  <a:latin typeface="Clear Sans Thin"/>
                </a:rPr>
                <a:t>veiklą</a:t>
              </a:r>
              <a:r>
                <a:rPr lang="en-US" sz="1333" spc="65">
                  <a:solidFill>
                    <a:srgbClr val="4D4A46"/>
                  </a:solidFill>
                  <a:latin typeface="Clear Sans Thin"/>
                </a:rPr>
                <a:t> </a:t>
              </a:r>
              <a:r>
                <a:rPr lang="en-US" sz="1333" spc="65" err="1">
                  <a:solidFill>
                    <a:srgbClr val="4D4A46"/>
                  </a:solidFill>
                  <a:latin typeface="Clear Sans Thin"/>
                </a:rPr>
                <a:t>efektyviai</a:t>
              </a:r>
              <a:r>
                <a:rPr lang="en-US" sz="1333" spc="65">
                  <a:solidFill>
                    <a:srgbClr val="4D4A46"/>
                  </a:solidFill>
                  <a:latin typeface="Clear Sans Thin"/>
                </a:rPr>
                <a:t> </a:t>
              </a:r>
              <a:r>
                <a:rPr lang="en-US" sz="1333" spc="65" err="1">
                  <a:solidFill>
                    <a:srgbClr val="4D4A46"/>
                  </a:solidFill>
                  <a:latin typeface="Clear Sans Thin"/>
                </a:rPr>
                <a:t>ir</a:t>
              </a:r>
              <a:r>
                <a:rPr lang="en-US" sz="1333" spc="65">
                  <a:solidFill>
                    <a:srgbClr val="4D4A46"/>
                  </a:solidFill>
                  <a:latin typeface="Clear Sans Thin"/>
                </a:rPr>
                <a:t> </a:t>
              </a:r>
              <a:r>
                <a:rPr lang="en-US" sz="1333" spc="65" err="1">
                  <a:solidFill>
                    <a:srgbClr val="4D4A46"/>
                  </a:solidFill>
                  <a:latin typeface="Clear Sans Thin"/>
                </a:rPr>
                <a:t>išsilaikytų</a:t>
              </a:r>
              <a:r>
                <a:rPr lang="en-US" sz="1333" spc="65">
                  <a:solidFill>
                    <a:srgbClr val="4D4A46"/>
                  </a:solidFill>
                  <a:latin typeface="Clear Sans Thin"/>
                </a:rPr>
                <a:t> </a:t>
              </a:r>
              <a:r>
                <a:rPr lang="en-US" sz="1333" spc="65" err="1">
                  <a:solidFill>
                    <a:srgbClr val="4D4A46"/>
                  </a:solidFill>
                  <a:latin typeface="Clear Sans Thin"/>
                </a:rPr>
                <a:t>iš</a:t>
              </a:r>
              <a:r>
                <a:rPr lang="en-US" sz="1333" spc="65">
                  <a:solidFill>
                    <a:srgbClr val="4D4A46"/>
                  </a:solidFill>
                  <a:latin typeface="Clear Sans Thin"/>
                </a:rPr>
                <a:t> </a:t>
              </a:r>
              <a:r>
                <a:rPr lang="en-US" sz="1333" spc="65" err="1">
                  <a:solidFill>
                    <a:srgbClr val="4D4A46"/>
                  </a:solidFill>
                  <a:latin typeface="Clear Sans Thin"/>
                </a:rPr>
                <a:t>veiklos</a:t>
              </a:r>
              <a:r>
                <a:rPr lang="en-US" sz="1333" spc="65">
                  <a:solidFill>
                    <a:srgbClr val="4D4A46"/>
                  </a:solidFill>
                  <a:latin typeface="Clear Sans Thin"/>
                </a:rPr>
                <a:t> </a:t>
              </a:r>
              <a:r>
                <a:rPr lang="en-US" sz="1333" spc="65" err="1">
                  <a:solidFill>
                    <a:srgbClr val="4D4A46"/>
                  </a:solidFill>
                  <a:latin typeface="Clear Sans Thin"/>
                </a:rPr>
                <a:t>pajamų</a:t>
              </a:r>
              <a:r>
                <a:rPr lang="en-US" sz="1333" spc="65">
                  <a:solidFill>
                    <a:srgbClr val="4D4A46"/>
                  </a:solidFill>
                  <a:latin typeface="Clear Sans Thin"/>
                </a:rPr>
                <a:t>;  </a:t>
              </a:r>
              <a:endParaRPr lang="en-US" sz="1301" spc="65">
                <a:solidFill>
                  <a:srgbClr val="4D4A46"/>
                </a:solidFill>
                <a:latin typeface="Clear Sans Thin"/>
              </a:endParaRP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6830335" y="761395"/>
            <a:ext cx="157200" cy="157200"/>
            <a:chOff x="0" y="0"/>
            <a:chExt cx="6350000" cy="6350000"/>
          </a:xfrm>
        </p:grpSpPr>
        <p:sp>
          <p:nvSpPr>
            <p:cNvPr id="12" name="Freeform 1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D4A46"/>
            </a:solidFill>
          </p:spPr>
        </p:sp>
      </p:grpSp>
      <p:grpSp>
        <p:nvGrpSpPr>
          <p:cNvPr id="13" name="Group 13"/>
          <p:cNvGrpSpPr/>
          <p:nvPr/>
        </p:nvGrpSpPr>
        <p:grpSpPr>
          <a:xfrm>
            <a:off x="1175399" y="2220583"/>
            <a:ext cx="5033658" cy="1165136"/>
            <a:chOff x="0" y="0"/>
            <a:chExt cx="10067316" cy="2330270"/>
          </a:xfrm>
        </p:grpSpPr>
        <p:sp>
          <p:nvSpPr>
            <p:cNvPr id="14" name="TextBox 14"/>
            <p:cNvSpPr txBox="1"/>
            <p:nvPr/>
          </p:nvSpPr>
          <p:spPr>
            <a:xfrm>
              <a:off x="0" y="0"/>
              <a:ext cx="10067316" cy="6155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444"/>
                </a:lnSpc>
              </a:pPr>
              <a:r>
                <a:rPr lang="en-US" sz="2033" spc="203">
                  <a:solidFill>
                    <a:srgbClr val="4D4A46"/>
                  </a:solidFill>
                  <a:latin typeface="Clear Sans Regular"/>
                  <a:cs typeface="Clear Sans Regular"/>
                </a:rPr>
                <a:t>KOKYBĖ</a:t>
              </a:r>
              <a:endParaRPr lang="en-US" sz="2037" spc="203">
                <a:solidFill>
                  <a:srgbClr val="4D4A46"/>
                </a:solidFill>
                <a:latin typeface="Clear Sans Regular"/>
              </a:endParaRP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829347"/>
              <a:ext cx="10067316" cy="150092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954"/>
                </a:lnSpc>
              </a:pPr>
              <a:r>
                <a:rPr lang="en-US" sz="1333" spc="65" err="1">
                  <a:solidFill>
                    <a:srgbClr val="4D4A46"/>
                  </a:solidFill>
                  <a:latin typeface="Clear Sans Thin"/>
                  <a:cs typeface="Clear Sans Thin"/>
                </a:rPr>
                <a:t>Užtikrinti</a:t>
              </a:r>
              <a:r>
                <a:rPr lang="en-US" sz="1333" spc="65">
                  <a:solidFill>
                    <a:srgbClr val="4D4A46"/>
                  </a:solidFill>
                  <a:latin typeface="Clear Sans Thin"/>
                  <a:cs typeface="Clear Sans Thin"/>
                </a:rPr>
                <a:t> </a:t>
              </a:r>
              <a:r>
                <a:rPr lang="en-US" sz="1333" spc="65" err="1">
                  <a:solidFill>
                    <a:srgbClr val="4D4A46"/>
                  </a:solidFill>
                  <a:latin typeface="Clear Sans Thin"/>
                  <a:cs typeface="Clear Sans Thin"/>
                </a:rPr>
                <a:t>nacionalinių</a:t>
              </a:r>
              <a:r>
                <a:rPr lang="en-US" sz="1333" spc="65">
                  <a:solidFill>
                    <a:srgbClr val="4D4A46"/>
                  </a:solidFill>
                  <a:latin typeface="Clear Sans Thin"/>
                  <a:cs typeface="Clear Sans Thin"/>
                </a:rPr>
                <a:t> </a:t>
              </a:r>
              <a:r>
                <a:rPr lang="en-US" sz="1333" spc="65" err="1">
                  <a:solidFill>
                    <a:srgbClr val="4D4A46"/>
                  </a:solidFill>
                  <a:latin typeface="Clear Sans Thin"/>
                  <a:cs typeface="Clear Sans Thin"/>
                </a:rPr>
                <a:t>ir</a:t>
              </a:r>
              <a:r>
                <a:rPr lang="en-US" sz="1333" spc="65">
                  <a:solidFill>
                    <a:srgbClr val="4D4A46"/>
                  </a:solidFill>
                  <a:latin typeface="Clear Sans Thin"/>
                  <a:cs typeface="Clear Sans Thin"/>
                </a:rPr>
                <a:t> Europos </a:t>
              </a:r>
              <a:r>
                <a:rPr lang="en-US" sz="1333" spc="65" err="1">
                  <a:solidFill>
                    <a:srgbClr val="4D4A46"/>
                  </a:solidFill>
                  <a:latin typeface="Clear Sans Thin"/>
                  <a:cs typeface="Clear Sans Thin"/>
                </a:rPr>
                <a:t>Sąjungos</a:t>
              </a:r>
              <a:r>
                <a:rPr lang="en-US" sz="1333" spc="65">
                  <a:solidFill>
                    <a:srgbClr val="4D4A46"/>
                  </a:solidFill>
                  <a:latin typeface="Clear Sans Thin"/>
                  <a:cs typeface="Clear Sans Thin"/>
                </a:rPr>
                <a:t> </a:t>
              </a:r>
              <a:r>
                <a:rPr lang="en-US" sz="1333" spc="65" err="1">
                  <a:solidFill>
                    <a:srgbClr val="4D4A46"/>
                  </a:solidFill>
                  <a:latin typeface="Clear Sans Thin"/>
                  <a:cs typeface="Clear Sans Thin"/>
                </a:rPr>
                <a:t>įsipareigojimų</a:t>
              </a:r>
              <a:r>
                <a:rPr lang="en-US" sz="1333" spc="65">
                  <a:solidFill>
                    <a:srgbClr val="4D4A46"/>
                  </a:solidFill>
                  <a:latin typeface="Clear Sans Thin"/>
                  <a:cs typeface="Clear Sans Thin"/>
                </a:rPr>
                <a:t>, </a:t>
              </a:r>
              <a:r>
                <a:rPr lang="en-US" sz="1333" spc="65" err="1">
                  <a:solidFill>
                    <a:srgbClr val="4D4A46"/>
                  </a:solidFill>
                  <a:latin typeface="Clear Sans Thin"/>
                  <a:cs typeface="Clear Sans Thin"/>
                </a:rPr>
                <a:t>teikti</a:t>
              </a:r>
              <a:r>
                <a:rPr lang="en-US" sz="1333" spc="65">
                  <a:solidFill>
                    <a:srgbClr val="4D4A46"/>
                  </a:solidFill>
                  <a:latin typeface="Clear Sans Thin"/>
                  <a:cs typeface="Clear Sans Thin"/>
                </a:rPr>
                <a:t> </a:t>
              </a:r>
              <a:r>
                <a:rPr lang="en-US" sz="1333" spc="65" err="1">
                  <a:solidFill>
                    <a:srgbClr val="4D4A46"/>
                  </a:solidFill>
                  <a:latin typeface="Clear Sans Thin"/>
                  <a:cs typeface="Clear Sans Thin"/>
                </a:rPr>
                <a:t>kokybiškas</a:t>
              </a:r>
              <a:r>
                <a:rPr lang="en-US" sz="1333" spc="65">
                  <a:solidFill>
                    <a:srgbClr val="4D4A46"/>
                  </a:solidFill>
                  <a:latin typeface="Clear Sans Thin"/>
                  <a:cs typeface="Clear Sans Thin"/>
                </a:rPr>
                <a:t> </a:t>
              </a:r>
              <a:r>
                <a:rPr lang="en-US" sz="1333" spc="65" err="1">
                  <a:solidFill>
                    <a:srgbClr val="4D4A46"/>
                  </a:solidFill>
                  <a:latin typeface="Clear Sans Thin"/>
                  <a:cs typeface="Clear Sans Thin"/>
                </a:rPr>
                <a:t>geriamojo</a:t>
              </a:r>
              <a:r>
                <a:rPr lang="en-US" sz="1333" spc="65">
                  <a:solidFill>
                    <a:srgbClr val="4D4A46"/>
                  </a:solidFill>
                  <a:latin typeface="Clear Sans Thin"/>
                  <a:cs typeface="Clear Sans Thin"/>
                </a:rPr>
                <a:t> </a:t>
              </a:r>
              <a:r>
                <a:rPr lang="en-US" sz="1333" spc="65" err="1">
                  <a:solidFill>
                    <a:srgbClr val="4D4A46"/>
                  </a:solidFill>
                  <a:latin typeface="Clear Sans Thin"/>
                  <a:cs typeface="Clear Sans Thin"/>
                </a:rPr>
                <a:t>vandens</a:t>
              </a:r>
              <a:r>
                <a:rPr lang="en-US" sz="1333" spc="65">
                  <a:solidFill>
                    <a:srgbClr val="4D4A46"/>
                  </a:solidFill>
                  <a:latin typeface="Clear Sans Thin"/>
                  <a:cs typeface="Clear Sans Thin"/>
                </a:rPr>
                <a:t> </a:t>
              </a:r>
              <a:r>
                <a:rPr lang="en-US" sz="1333" spc="65" err="1">
                  <a:solidFill>
                    <a:srgbClr val="4D4A46"/>
                  </a:solidFill>
                  <a:latin typeface="Clear Sans Thin"/>
                  <a:cs typeface="Clear Sans Thin"/>
                </a:rPr>
                <a:t>tiekimo</a:t>
              </a:r>
              <a:r>
                <a:rPr lang="en-US" sz="1333" spc="65">
                  <a:solidFill>
                    <a:srgbClr val="4D4A46"/>
                  </a:solidFill>
                  <a:latin typeface="Clear Sans Thin"/>
                  <a:cs typeface="Clear Sans Thin"/>
                </a:rPr>
                <a:t> </a:t>
              </a:r>
              <a:r>
                <a:rPr lang="en-US" sz="1333" spc="65" err="1">
                  <a:solidFill>
                    <a:srgbClr val="4D4A46"/>
                  </a:solidFill>
                  <a:latin typeface="Clear Sans Thin"/>
                  <a:cs typeface="Clear Sans Thin"/>
                </a:rPr>
                <a:t>ir</a:t>
              </a:r>
              <a:r>
                <a:rPr lang="en-US" sz="1333" spc="65">
                  <a:solidFill>
                    <a:srgbClr val="4D4A46"/>
                  </a:solidFill>
                  <a:latin typeface="Clear Sans Thin"/>
                  <a:cs typeface="Clear Sans Thin"/>
                </a:rPr>
                <a:t> </a:t>
              </a:r>
              <a:r>
                <a:rPr lang="en-US" sz="1333" spc="65" err="1">
                  <a:solidFill>
                    <a:srgbClr val="4D4A46"/>
                  </a:solidFill>
                  <a:latin typeface="Clear Sans Thin"/>
                  <a:cs typeface="Clear Sans Thin"/>
                </a:rPr>
                <a:t>nuotekų</a:t>
              </a:r>
              <a:r>
                <a:rPr lang="en-US" sz="1333" spc="65">
                  <a:solidFill>
                    <a:srgbClr val="4D4A46"/>
                  </a:solidFill>
                  <a:latin typeface="Clear Sans Thin"/>
                  <a:cs typeface="Clear Sans Thin"/>
                </a:rPr>
                <a:t> </a:t>
              </a:r>
              <a:r>
                <a:rPr lang="en-US" sz="1333" spc="65" err="1">
                  <a:solidFill>
                    <a:srgbClr val="4D4A46"/>
                  </a:solidFill>
                  <a:latin typeface="Clear Sans Thin"/>
                  <a:cs typeface="Clear Sans Thin"/>
                </a:rPr>
                <a:t>tvarkymo</a:t>
              </a:r>
              <a:r>
                <a:rPr lang="en-US" sz="1333" spc="65">
                  <a:solidFill>
                    <a:srgbClr val="4D4A46"/>
                  </a:solidFill>
                  <a:latin typeface="Clear Sans Thin"/>
                  <a:cs typeface="Clear Sans Thin"/>
                </a:rPr>
                <a:t> </a:t>
              </a:r>
              <a:r>
                <a:rPr lang="en-US" sz="1333" spc="65" err="1">
                  <a:solidFill>
                    <a:srgbClr val="4D4A46"/>
                  </a:solidFill>
                  <a:latin typeface="Clear Sans Thin"/>
                  <a:cs typeface="Clear Sans Thin"/>
                </a:rPr>
                <a:t>paslaugas</a:t>
              </a:r>
              <a:r>
                <a:rPr lang="en-US" sz="1333" spc="65">
                  <a:solidFill>
                    <a:srgbClr val="4D4A46"/>
                  </a:solidFill>
                  <a:latin typeface="Clear Sans Thin"/>
                  <a:cs typeface="Clear Sans Thin"/>
                </a:rPr>
                <a:t> </a:t>
              </a:r>
              <a:r>
                <a:rPr lang="en-US" sz="1333" spc="65" err="1">
                  <a:solidFill>
                    <a:srgbClr val="4D4A46"/>
                  </a:solidFill>
                  <a:latin typeface="Clear Sans Thin"/>
                  <a:cs typeface="Clear Sans Thin"/>
                </a:rPr>
                <a:t>gyventojams</a:t>
              </a:r>
              <a:r>
                <a:rPr lang="en-US" sz="1333" spc="65">
                  <a:solidFill>
                    <a:srgbClr val="4D4A46"/>
                  </a:solidFill>
                  <a:latin typeface="Clear Sans Thin"/>
                  <a:cs typeface="Clear Sans Thin"/>
                </a:rPr>
                <a:t>, </a:t>
              </a:r>
              <a:r>
                <a:rPr lang="en-US" sz="1333" spc="65" err="1">
                  <a:solidFill>
                    <a:srgbClr val="4D4A46"/>
                  </a:solidFill>
                  <a:latin typeface="Clear Sans Thin"/>
                  <a:cs typeface="Clear Sans Thin"/>
                </a:rPr>
                <a:t>įgyvendinimą</a:t>
              </a:r>
              <a:r>
                <a:rPr lang="en-US" sz="1333" spc="65">
                  <a:solidFill>
                    <a:srgbClr val="4D4A46"/>
                  </a:solidFill>
                  <a:latin typeface="Clear Sans Thin"/>
                  <a:cs typeface="Clear Sans Thin"/>
                </a:rPr>
                <a:t>;</a:t>
              </a: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692267" y="2318857"/>
            <a:ext cx="157200" cy="157200"/>
            <a:chOff x="0" y="0"/>
            <a:chExt cx="6350000" cy="6350000"/>
          </a:xfrm>
        </p:grpSpPr>
        <p:sp>
          <p:nvSpPr>
            <p:cNvPr id="17" name="Freeform 17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D4A46"/>
            </a:solidFill>
          </p:spPr>
        </p:sp>
      </p:grpSp>
      <p:grpSp>
        <p:nvGrpSpPr>
          <p:cNvPr id="18" name="Group 18"/>
          <p:cNvGrpSpPr/>
          <p:nvPr/>
        </p:nvGrpSpPr>
        <p:grpSpPr>
          <a:xfrm>
            <a:off x="7313072" y="1946943"/>
            <a:ext cx="4165610" cy="2088207"/>
            <a:chOff x="0" y="0"/>
            <a:chExt cx="8331221" cy="4176414"/>
          </a:xfrm>
        </p:grpSpPr>
        <p:sp>
          <p:nvSpPr>
            <p:cNvPr id="19" name="TextBox 19"/>
            <p:cNvSpPr txBox="1"/>
            <p:nvPr/>
          </p:nvSpPr>
          <p:spPr>
            <a:xfrm>
              <a:off x="0" y="0"/>
              <a:ext cx="8321261" cy="6155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400"/>
                </a:lnSpc>
              </a:pPr>
              <a:r>
                <a:rPr lang="en-US" sz="2000" spc="200">
                  <a:solidFill>
                    <a:srgbClr val="4D4A46"/>
                  </a:solidFill>
                  <a:latin typeface="Clear Sans Regular"/>
                </a:rPr>
                <a:t>APLINKOS APSAUGA</a:t>
              </a: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918600"/>
              <a:ext cx="8331221" cy="325781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2600"/>
                </a:lnSpc>
              </a:pPr>
              <a:r>
                <a:rPr lang="en-US" sz="1400" spc="87" err="1">
                  <a:solidFill>
                    <a:srgbClr val="4D4A46"/>
                  </a:solidFill>
                  <a:latin typeface="Clear Sans Thin"/>
                </a:rPr>
                <a:t>Į</a:t>
              </a:r>
              <a:r>
                <a:rPr lang="en-US" sz="1300" spc="87" err="1">
                  <a:solidFill>
                    <a:srgbClr val="4D4A46"/>
                  </a:solidFill>
                  <a:latin typeface="Clear Sans Thin"/>
                </a:rPr>
                <a:t>tvirtinti</a:t>
              </a:r>
              <a:r>
                <a:rPr lang="en-US" sz="1300" spc="87">
                  <a:solidFill>
                    <a:srgbClr val="4D4A46"/>
                  </a:solidFill>
                  <a:latin typeface="Clear Sans Thin"/>
                </a:rPr>
                <a:t> </a:t>
              </a:r>
              <a:r>
                <a:rPr lang="en-US" sz="1300" spc="87" err="1">
                  <a:solidFill>
                    <a:srgbClr val="4D4A46"/>
                  </a:solidFill>
                  <a:latin typeface="Clear Sans Thin"/>
                </a:rPr>
                <a:t>aiškų</a:t>
              </a:r>
              <a:r>
                <a:rPr lang="en-US" sz="1300" spc="87">
                  <a:solidFill>
                    <a:srgbClr val="4D4A46"/>
                  </a:solidFill>
                  <a:latin typeface="Clear Sans Thin"/>
                </a:rPr>
                <a:t> </a:t>
              </a:r>
              <a:r>
                <a:rPr lang="en-US" sz="1300" spc="87" err="1">
                  <a:solidFill>
                    <a:srgbClr val="4D4A46"/>
                  </a:solidFill>
                  <a:latin typeface="Clear Sans Thin"/>
                </a:rPr>
                <a:t>teisinį</a:t>
              </a:r>
              <a:r>
                <a:rPr lang="en-US" sz="1300" spc="87">
                  <a:solidFill>
                    <a:srgbClr val="4D4A46"/>
                  </a:solidFill>
                  <a:latin typeface="Clear Sans Thin"/>
                </a:rPr>
                <a:t> </a:t>
              </a:r>
              <a:r>
                <a:rPr lang="en-US" sz="1300" spc="87" err="1">
                  <a:solidFill>
                    <a:srgbClr val="4D4A46"/>
                  </a:solidFill>
                  <a:latin typeface="Clear Sans Thin"/>
                </a:rPr>
                <a:t>reguliavimą</a:t>
              </a:r>
              <a:r>
                <a:rPr lang="en-US" sz="1300" spc="87">
                  <a:solidFill>
                    <a:srgbClr val="4D4A46"/>
                  </a:solidFill>
                  <a:latin typeface="Clear Sans Thin"/>
                </a:rPr>
                <a:t>, </a:t>
              </a:r>
              <a:r>
                <a:rPr lang="en-US" sz="1300" spc="87" err="1">
                  <a:solidFill>
                    <a:srgbClr val="4D4A46"/>
                  </a:solidFill>
                  <a:latin typeface="Clear Sans Thin"/>
                </a:rPr>
                <a:t>siekiant</a:t>
              </a:r>
              <a:r>
                <a:rPr lang="en-US" sz="1300" spc="87">
                  <a:solidFill>
                    <a:srgbClr val="4D4A46"/>
                  </a:solidFill>
                  <a:latin typeface="Clear Sans Thin"/>
                </a:rPr>
                <a:t> </a:t>
              </a:r>
              <a:r>
                <a:rPr lang="en-US" sz="1300" spc="87" err="1">
                  <a:solidFill>
                    <a:srgbClr val="4D4A46"/>
                  </a:solidFill>
                  <a:latin typeface="Clear Sans Thin"/>
                </a:rPr>
                <a:t>apsaugoti</a:t>
              </a:r>
              <a:r>
                <a:rPr lang="en-US" sz="1300" spc="87">
                  <a:solidFill>
                    <a:srgbClr val="4D4A46"/>
                  </a:solidFill>
                  <a:latin typeface="Clear Sans Thin"/>
                </a:rPr>
                <a:t> </a:t>
              </a:r>
              <a:r>
                <a:rPr lang="en-US" sz="1300" spc="87" err="1">
                  <a:solidFill>
                    <a:srgbClr val="4D4A46"/>
                  </a:solidFill>
                  <a:latin typeface="Clear Sans Thin"/>
                </a:rPr>
                <a:t>aplinką</a:t>
              </a:r>
              <a:r>
                <a:rPr lang="en-US" sz="1300" spc="87">
                  <a:solidFill>
                    <a:srgbClr val="4D4A46"/>
                  </a:solidFill>
                  <a:latin typeface="Clear Sans Thin"/>
                </a:rPr>
                <a:t> </a:t>
              </a:r>
              <a:r>
                <a:rPr lang="en-US" sz="1300" spc="87" err="1">
                  <a:solidFill>
                    <a:srgbClr val="4D4A46"/>
                  </a:solidFill>
                  <a:latin typeface="Clear Sans Thin"/>
                </a:rPr>
                <a:t>nuo</a:t>
              </a:r>
              <a:r>
                <a:rPr lang="en-US" sz="1300" spc="87">
                  <a:solidFill>
                    <a:srgbClr val="4D4A46"/>
                  </a:solidFill>
                  <a:latin typeface="Clear Sans Thin"/>
                </a:rPr>
                <a:t> </a:t>
              </a:r>
              <a:r>
                <a:rPr lang="en-US" sz="1300" spc="87" err="1">
                  <a:solidFill>
                    <a:srgbClr val="4D4A46"/>
                  </a:solidFill>
                  <a:latin typeface="Clear Sans Thin"/>
                </a:rPr>
                <a:t>išleidžiamų</a:t>
              </a:r>
              <a:r>
                <a:rPr lang="en-US" sz="1300" spc="87">
                  <a:solidFill>
                    <a:srgbClr val="4D4A46"/>
                  </a:solidFill>
                  <a:latin typeface="Clear Sans Thin"/>
                </a:rPr>
                <a:t> </a:t>
              </a:r>
              <a:r>
                <a:rPr lang="en-US" sz="1300" spc="87" err="1">
                  <a:solidFill>
                    <a:srgbClr val="4D4A46"/>
                  </a:solidFill>
                  <a:latin typeface="Clear Sans Thin"/>
                </a:rPr>
                <a:t>nuotekų</a:t>
              </a:r>
              <a:r>
                <a:rPr lang="en-US" sz="1300" spc="87">
                  <a:solidFill>
                    <a:srgbClr val="4D4A46"/>
                  </a:solidFill>
                  <a:latin typeface="Clear Sans Thin"/>
                </a:rPr>
                <a:t> </a:t>
              </a:r>
              <a:r>
                <a:rPr lang="en-US" sz="1300" spc="87" err="1">
                  <a:solidFill>
                    <a:srgbClr val="4D4A46"/>
                  </a:solidFill>
                  <a:latin typeface="Clear Sans Thin"/>
                </a:rPr>
                <a:t>žalingo</a:t>
              </a:r>
              <a:r>
                <a:rPr lang="en-US" sz="1300" spc="87">
                  <a:solidFill>
                    <a:srgbClr val="4D4A46"/>
                  </a:solidFill>
                  <a:latin typeface="Clear Sans Thin"/>
                </a:rPr>
                <a:t> </a:t>
              </a:r>
              <a:r>
                <a:rPr lang="en-US" sz="1300" spc="87" err="1">
                  <a:solidFill>
                    <a:srgbClr val="4D4A46"/>
                  </a:solidFill>
                  <a:latin typeface="Clear Sans Thin"/>
                </a:rPr>
                <a:t>poveikio</a:t>
              </a:r>
              <a:r>
                <a:rPr lang="en-US" sz="1300" spc="87">
                  <a:solidFill>
                    <a:srgbClr val="4D4A46"/>
                  </a:solidFill>
                  <a:latin typeface="Clear Sans Thin"/>
                </a:rPr>
                <a:t> </a:t>
              </a:r>
              <a:r>
                <a:rPr lang="en-US" sz="1300" spc="87" err="1">
                  <a:solidFill>
                    <a:srgbClr val="4D4A46"/>
                  </a:solidFill>
                  <a:latin typeface="Clear Sans Thin"/>
                </a:rPr>
                <a:t>ir</a:t>
              </a:r>
              <a:r>
                <a:rPr lang="en-US" sz="1300" spc="87">
                  <a:solidFill>
                    <a:srgbClr val="4D4A46"/>
                  </a:solidFill>
                  <a:latin typeface="Clear Sans Thin"/>
                </a:rPr>
                <a:t> </a:t>
              </a:r>
              <a:r>
                <a:rPr lang="en-US" sz="1300" spc="87" err="1">
                  <a:solidFill>
                    <a:srgbClr val="4D4A46"/>
                  </a:solidFill>
                  <a:latin typeface="Clear Sans Thin"/>
                </a:rPr>
                <a:t>nustatyti</a:t>
              </a:r>
              <a:r>
                <a:rPr lang="en-US" sz="1300" spc="87">
                  <a:solidFill>
                    <a:srgbClr val="4D4A46"/>
                  </a:solidFill>
                  <a:latin typeface="Clear Sans Thin"/>
                </a:rPr>
                <a:t> </a:t>
              </a:r>
              <a:r>
                <a:rPr lang="en-US" sz="1300" spc="87" err="1">
                  <a:solidFill>
                    <a:srgbClr val="4D4A46"/>
                  </a:solidFill>
                  <a:latin typeface="Clear Sans Thin"/>
                </a:rPr>
                <a:t>išsamų</a:t>
              </a:r>
              <a:r>
                <a:rPr lang="en-US" sz="1300" spc="87">
                  <a:solidFill>
                    <a:srgbClr val="4D4A46"/>
                  </a:solidFill>
                  <a:latin typeface="Clear Sans Thin"/>
                </a:rPr>
                <a:t> </a:t>
              </a:r>
              <a:r>
                <a:rPr lang="en-US" sz="1300" spc="87" err="1">
                  <a:solidFill>
                    <a:srgbClr val="4D4A46"/>
                  </a:solidFill>
                  <a:latin typeface="Clear Sans Thin"/>
                </a:rPr>
                <a:t>individualių</a:t>
              </a:r>
              <a:r>
                <a:rPr lang="en-US" sz="1300" spc="87">
                  <a:solidFill>
                    <a:srgbClr val="4D4A46"/>
                  </a:solidFill>
                  <a:latin typeface="Clear Sans Thin"/>
                </a:rPr>
                <a:t> </a:t>
              </a:r>
              <a:r>
                <a:rPr lang="en-US" sz="1300" spc="87" err="1">
                  <a:solidFill>
                    <a:srgbClr val="4D4A46"/>
                  </a:solidFill>
                  <a:latin typeface="Clear Sans Thin"/>
                </a:rPr>
                <a:t>nuotekų</a:t>
              </a:r>
              <a:r>
                <a:rPr lang="en-US" sz="1300" spc="87">
                  <a:solidFill>
                    <a:srgbClr val="4D4A46"/>
                  </a:solidFill>
                  <a:latin typeface="Clear Sans Thin"/>
                </a:rPr>
                <a:t> </a:t>
              </a:r>
              <a:r>
                <a:rPr lang="en-US" sz="1300" spc="87" err="1">
                  <a:solidFill>
                    <a:srgbClr val="4D4A46"/>
                  </a:solidFill>
                  <a:latin typeface="Clear Sans Thin"/>
                </a:rPr>
                <a:t>tvarkymo</a:t>
              </a:r>
              <a:r>
                <a:rPr lang="en-US" sz="1300" spc="87">
                  <a:solidFill>
                    <a:srgbClr val="4D4A46"/>
                  </a:solidFill>
                  <a:latin typeface="Clear Sans Thin"/>
                </a:rPr>
                <a:t> </a:t>
              </a:r>
              <a:r>
                <a:rPr lang="en-US" sz="1300" spc="87" err="1">
                  <a:solidFill>
                    <a:srgbClr val="4D4A46"/>
                  </a:solidFill>
                  <a:latin typeface="Clear Sans Thin"/>
                </a:rPr>
                <a:t>sistemų</a:t>
              </a:r>
              <a:r>
                <a:rPr lang="en-US" sz="1300" spc="87">
                  <a:solidFill>
                    <a:srgbClr val="4D4A46"/>
                  </a:solidFill>
                  <a:latin typeface="Clear Sans Thin"/>
                </a:rPr>
                <a:t> </a:t>
              </a:r>
              <a:r>
                <a:rPr lang="en-US" sz="1300" spc="87" err="1">
                  <a:solidFill>
                    <a:srgbClr val="4D4A46"/>
                  </a:solidFill>
                  <a:latin typeface="Clear Sans Thin"/>
                </a:rPr>
                <a:t>naudojimo</a:t>
              </a:r>
              <a:r>
                <a:rPr lang="en-US" sz="1300" spc="87">
                  <a:solidFill>
                    <a:srgbClr val="4D4A46"/>
                  </a:solidFill>
                  <a:latin typeface="Clear Sans Thin"/>
                </a:rPr>
                <a:t>, </a:t>
              </a:r>
              <a:r>
                <a:rPr lang="en-US" sz="1300" spc="87" err="1">
                  <a:solidFill>
                    <a:srgbClr val="4D4A46"/>
                  </a:solidFill>
                  <a:latin typeface="Clear Sans Thin"/>
                </a:rPr>
                <a:t>priežiūros</a:t>
              </a:r>
              <a:r>
                <a:rPr lang="en-US" sz="1300" spc="87">
                  <a:solidFill>
                    <a:srgbClr val="4D4A46"/>
                  </a:solidFill>
                  <a:latin typeface="Clear Sans Thin"/>
                </a:rPr>
                <a:t> </a:t>
              </a:r>
              <a:r>
                <a:rPr lang="en-US" sz="1300" spc="87" err="1">
                  <a:solidFill>
                    <a:srgbClr val="4D4A46"/>
                  </a:solidFill>
                  <a:latin typeface="Clear Sans Thin"/>
                </a:rPr>
                <a:t>ir</a:t>
              </a:r>
              <a:r>
                <a:rPr lang="en-US" sz="1300" spc="87">
                  <a:solidFill>
                    <a:srgbClr val="4D4A46"/>
                  </a:solidFill>
                  <a:latin typeface="Clear Sans Thin"/>
                </a:rPr>
                <a:t> </a:t>
              </a:r>
              <a:r>
                <a:rPr lang="en-US" sz="1300" spc="87" err="1">
                  <a:solidFill>
                    <a:srgbClr val="4D4A46"/>
                  </a:solidFill>
                  <a:latin typeface="Clear Sans Thin"/>
                </a:rPr>
                <a:t>kontrolės</a:t>
              </a:r>
              <a:r>
                <a:rPr lang="en-US" sz="1300" spc="87">
                  <a:solidFill>
                    <a:srgbClr val="4D4A46"/>
                  </a:solidFill>
                  <a:latin typeface="Clear Sans Thin"/>
                </a:rPr>
                <a:t> </a:t>
              </a:r>
              <a:r>
                <a:rPr lang="en-US" sz="1300" spc="87" err="1">
                  <a:solidFill>
                    <a:srgbClr val="4D4A46"/>
                  </a:solidFill>
                  <a:latin typeface="Clear Sans Thin"/>
                </a:rPr>
                <a:t>reglamentavimą</a:t>
              </a:r>
              <a:endParaRPr lang="en-US" sz="1300" spc="87" err="1">
                <a:solidFill>
                  <a:srgbClr val="4D4A46"/>
                </a:solidFill>
                <a:latin typeface="Clear Sans Thin"/>
                <a:cs typeface="Clear Sans Thin"/>
              </a:endParaRP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6830335" y="1997749"/>
            <a:ext cx="157200" cy="157200"/>
            <a:chOff x="0" y="0"/>
            <a:chExt cx="6350000" cy="6350000"/>
          </a:xfrm>
        </p:grpSpPr>
        <p:sp>
          <p:nvSpPr>
            <p:cNvPr id="22" name="Freeform 2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D4A46"/>
            </a:solidFill>
          </p:spPr>
        </p:sp>
      </p:grpSp>
      <p:grpSp>
        <p:nvGrpSpPr>
          <p:cNvPr id="24" name="Group 24"/>
          <p:cNvGrpSpPr/>
          <p:nvPr/>
        </p:nvGrpSpPr>
        <p:grpSpPr>
          <a:xfrm>
            <a:off x="1175399" y="3638684"/>
            <a:ext cx="5467947" cy="686840"/>
            <a:chOff x="0" y="0"/>
            <a:chExt cx="10935893" cy="1373681"/>
          </a:xfrm>
        </p:grpSpPr>
        <p:sp>
          <p:nvSpPr>
            <p:cNvPr id="25" name="TextBox 25"/>
            <p:cNvSpPr txBox="1"/>
            <p:nvPr/>
          </p:nvSpPr>
          <p:spPr>
            <a:xfrm>
              <a:off x="0" y="0"/>
              <a:ext cx="10935893" cy="61555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400"/>
                </a:lnSpc>
              </a:pPr>
              <a:r>
                <a:rPr lang="en-US" sz="2000" spc="200">
                  <a:solidFill>
                    <a:srgbClr val="4D4A46"/>
                  </a:solidFill>
                  <a:latin typeface="Clear Sans Regular"/>
                </a:rPr>
                <a:t>DIREKTYVOS PERKĖLIMAS</a:t>
              </a:r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0" y="898679"/>
              <a:ext cx="10935893" cy="4750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000"/>
                </a:lnSpc>
              </a:pPr>
              <a:r>
                <a:rPr lang="en-US" sz="1333" spc="67">
                  <a:solidFill>
                    <a:srgbClr val="4D4A46"/>
                  </a:solidFill>
                  <a:latin typeface="Clear Sans Thin"/>
                </a:rPr>
                <a:t>Perkelti Geriamojo vandens direktyvos nuostatas. </a:t>
              </a:r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692267" y="3725107"/>
            <a:ext cx="157200" cy="157200"/>
            <a:chOff x="0" y="0"/>
            <a:chExt cx="6350000" cy="6350000"/>
          </a:xfrm>
        </p:grpSpPr>
        <p:sp>
          <p:nvSpPr>
            <p:cNvPr id="28" name="Freeform 2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D4A46"/>
            </a:solidFill>
          </p:spPr>
        </p:sp>
      </p:grpSp>
      <p:grpSp>
        <p:nvGrpSpPr>
          <p:cNvPr id="29" name="Group 29"/>
          <p:cNvGrpSpPr/>
          <p:nvPr/>
        </p:nvGrpSpPr>
        <p:grpSpPr>
          <a:xfrm>
            <a:off x="1549564" y="5462622"/>
            <a:ext cx="9956637" cy="1142964"/>
            <a:chOff x="0" y="-9525"/>
            <a:chExt cx="19913273" cy="2285928"/>
          </a:xfrm>
        </p:grpSpPr>
        <p:sp>
          <p:nvSpPr>
            <p:cNvPr id="30" name="TextBox 30"/>
            <p:cNvSpPr txBox="1"/>
            <p:nvPr/>
          </p:nvSpPr>
          <p:spPr>
            <a:xfrm>
              <a:off x="0" y="-9525"/>
              <a:ext cx="19913273" cy="123110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4800"/>
                </a:lnSpc>
              </a:pPr>
              <a:r>
                <a:rPr lang="en-US" sz="4000" spc="119">
                  <a:solidFill>
                    <a:srgbClr val="4D4A46"/>
                  </a:solidFill>
                  <a:latin typeface="Clear Sans Bold Bold"/>
                </a:rPr>
                <a:t>VANDENTVARKOS REFORMOS TIKSLAI</a:t>
              </a:r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0" y="1645075"/>
              <a:ext cx="19913273" cy="6313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000"/>
                </a:lnSpc>
              </a:pPr>
              <a:endParaRPr sz="800"/>
            </a:p>
          </p:txBody>
        </p:sp>
      </p:grpSp>
    </p:spTree>
    <p:extLst>
      <p:ext uri="{BB962C8B-B14F-4D97-AF65-F5344CB8AC3E}">
        <p14:creationId xmlns:p14="http://schemas.microsoft.com/office/powerpoint/2010/main" val="35958730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172842" y="2155358"/>
            <a:ext cx="3471340" cy="2542626"/>
          </a:xfrm>
          <a:prstGeom prst="rect">
            <a:avLst/>
          </a:prstGeom>
          <a:solidFill>
            <a:srgbClr val="E4D4C5">
              <a:alpha val="34902"/>
            </a:srgbClr>
          </a:solidFill>
        </p:spPr>
      </p:sp>
      <p:sp>
        <p:nvSpPr>
          <p:cNvPr id="3" name="AutoShape 3"/>
          <p:cNvSpPr/>
          <p:nvPr/>
        </p:nvSpPr>
        <p:spPr>
          <a:xfrm>
            <a:off x="5082018" y="2102261"/>
            <a:ext cx="5669559" cy="2647210"/>
          </a:xfrm>
          <a:prstGeom prst="rect">
            <a:avLst/>
          </a:prstGeom>
          <a:solidFill>
            <a:srgbClr val="E4D4C5">
              <a:alpha val="34902"/>
            </a:srgbClr>
          </a:solidFill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 t="3535" b="11945"/>
          <a:stretch>
            <a:fillRect/>
          </a:stretch>
        </p:blipFill>
        <p:spPr>
          <a:xfrm>
            <a:off x="685800" y="479854"/>
            <a:ext cx="7834386" cy="1448469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0527002" y="5430358"/>
            <a:ext cx="979198" cy="9105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67"/>
              </a:lnSpc>
            </a:pPr>
            <a:endParaRPr lang="en-US" sz="6650" spc="-599" dirty="0">
              <a:solidFill>
                <a:srgbClr val="E4D4C5">
                  <a:alpha val="69804"/>
                </a:srgbClr>
              </a:solidFill>
              <a:latin typeface="Clear Sans Bold"/>
            </a:endParaRPr>
          </a:p>
        </p:txBody>
      </p:sp>
      <p:sp>
        <p:nvSpPr>
          <p:cNvPr id="6" name="TextBox 6"/>
          <p:cNvSpPr txBox="1"/>
          <p:nvPr/>
        </p:nvSpPr>
        <p:spPr>
          <a:xfrm rot="5400000">
            <a:off x="8590154" y="2761918"/>
            <a:ext cx="5489192" cy="346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19"/>
              </a:lnSpc>
            </a:pPr>
            <a:r>
              <a:rPr lang="en-US" sz="2267" spc="226">
                <a:solidFill>
                  <a:srgbClr val="4D4A46"/>
                </a:solidFill>
                <a:latin typeface="Clear Sans Regular"/>
              </a:rPr>
              <a:t>STATYBOS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412081" y="2867055"/>
            <a:ext cx="4390664" cy="11256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32245" lvl="1" indent="-215911">
              <a:lnSpc>
                <a:spcPts val="3003"/>
              </a:lnSpc>
              <a:buFont typeface="Arial"/>
              <a:buChar char="•"/>
            </a:pPr>
            <a:r>
              <a:rPr lang="en-US" sz="2000" spc="100" err="1">
                <a:solidFill>
                  <a:srgbClr val="4D4A46"/>
                </a:solidFill>
                <a:latin typeface="Clear Sans Thin Bold"/>
                <a:cs typeface="Clear Sans Thin Bold"/>
              </a:rPr>
              <a:t>Stringanti</a:t>
            </a:r>
            <a:r>
              <a:rPr lang="en-US" sz="2000" spc="100">
                <a:solidFill>
                  <a:srgbClr val="4D4A46"/>
                </a:solidFill>
                <a:latin typeface="Clear Sans Thin Bold"/>
                <a:cs typeface="Clear Sans Thin Bold"/>
              </a:rPr>
              <a:t> </a:t>
            </a:r>
            <a:r>
              <a:rPr lang="en-US" sz="2000" spc="100" err="1">
                <a:solidFill>
                  <a:srgbClr val="4D4A46"/>
                </a:solidFill>
                <a:latin typeface="Clear Sans Thin Bold"/>
                <a:cs typeface="Clear Sans Thin Bold"/>
              </a:rPr>
              <a:t>ir</a:t>
            </a:r>
            <a:r>
              <a:rPr lang="en-US" sz="2000" spc="100">
                <a:solidFill>
                  <a:srgbClr val="4D4A46"/>
                </a:solidFill>
                <a:latin typeface="Clear Sans Thin Bold"/>
                <a:cs typeface="Clear Sans Thin Bold"/>
              </a:rPr>
              <a:t> </a:t>
            </a:r>
            <a:r>
              <a:rPr lang="en-US" sz="2000" spc="100" err="1">
                <a:solidFill>
                  <a:srgbClr val="4D4A46"/>
                </a:solidFill>
                <a:latin typeface="Clear Sans Thin Bold"/>
                <a:cs typeface="Clear Sans Thin Bold"/>
              </a:rPr>
              <a:t>lėta</a:t>
            </a:r>
            <a:endParaRPr lang="en-US" sz="2000" spc="100">
              <a:solidFill>
                <a:srgbClr val="4D4A46"/>
              </a:solidFill>
              <a:latin typeface="Clear Sans Thin Bold"/>
              <a:cs typeface="Clear Sans Thin Bold"/>
            </a:endParaRPr>
          </a:p>
          <a:p>
            <a:pPr marL="432245" lvl="1" indent="-215911">
              <a:lnSpc>
                <a:spcPts val="3003"/>
              </a:lnSpc>
              <a:buFont typeface="Arial"/>
              <a:buChar char="•"/>
            </a:pPr>
            <a:r>
              <a:rPr lang="en-US" sz="2000" spc="100" err="1">
                <a:solidFill>
                  <a:srgbClr val="4D4A46"/>
                </a:solidFill>
                <a:latin typeface="Clear Sans Thin Bold"/>
                <a:cs typeface="Clear Sans Thin Bold"/>
              </a:rPr>
              <a:t>N</a:t>
            </a:r>
            <a:r>
              <a:rPr lang="en-US" sz="2000" spc="40" err="1">
                <a:solidFill>
                  <a:srgbClr val="4D4A46"/>
                </a:solidFill>
                <a:latin typeface="Clear Sans Thin Bold"/>
                <a:cs typeface="Clear Sans Thin Bold"/>
              </a:rPr>
              <a:t>enuosekli</a:t>
            </a:r>
            <a:r>
              <a:rPr lang="en-US" sz="2000" spc="40">
                <a:solidFill>
                  <a:srgbClr val="4D4A46"/>
                </a:solidFill>
                <a:latin typeface="Clear Sans Thin Bold"/>
                <a:cs typeface="Clear Sans Thin Bold"/>
              </a:rPr>
              <a:t>, </a:t>
            </a:r>
            <a:r>
              <a:rPr lang="en-US" sz="2000" spc="40" err="1">
                <a:solidFill>
                  <a:srgbClr val="4D4A46"/>
                </a:solidFill>
                <a:latin typeface="Clear Sans Thin Bold"/>
                <a:cs typeface="Clear Sans Thin Bold"/>
              </a:rPr>
              <a:t>klaidi</a:t>
            </a:r>
            <a:endParaRPr lang="en-US" sz="2000" spc="40">
              <a:solidFill>
                <a:srgbClr val="4D4A46"/>
              </a:solidFill>
              <a:latin typeface="Clear Sans Thin Bold"/>
              <a:cs typeface="Clear Sans Thin Bold"/>
            </a:endParaRPr>
          </a:p>
          <a:p>
            <a:pPr marL="432245" lvl="1" indent="-215911">
              <a:lnSpc>
                <a:spcPts val="3003"/>
              </a:lnSpc>
              <a:buFont typeface="Arial"/>
              <a:buChar char="•"/>
            </a:pPr>
            <a:r>
              <a:rPr lang="en-US" sz="2000" spc="100" err="1">
                <a:solidFill>
                  <a:srgbClr val="4D4A46"/>
                </a:solidFill>
                <a:latin typeface="Clear Sans Thin Bold"/>
                <a:cs typeface="Clear Sans Thin Bold"/>
              </a:rPr>
              <a:t>V</a:t>
            </a:r>
            <a:r>
              <a:rPr lang="en-US" sz="2000" spc="40" err="1">
                <a:solidFill>
                  <a:srgbClr val="4D4A46"/>
                </a:solidFill>
                <a:latin typeface="Clear Sans Thin Bold"/>
                <a:cs typeface="Clear Sans Thin Bold"/>
              </a:rPr>
              <a:t>izualiai</a:t>
            </a:r>
            <a:r>
              <a:rPr lang="en-US" sz="2000" spc="40">
                <a:solidFill>
                  <a:srgbClr val="4D4A46"/>
                </a:solidFill>
                <a:latin typeface="Clear Sans Thin Bold"/>
                <a:cs typeface="Clear Sans Thin Bold"/>
              </a:rPr>
              <a:t> </a:t>
            </a:r>
            <a:r>
              <a:rPr lang="en-US" sz="2000" spc="40" err="1">
                <a:solidFill>
                  <a:srgbClr val="4D4A46"/>
                </a:solidFill>
                <a:latin typeface="Clear Sans Thin Bold"/>
                <a:cs typeface="Clear Sans Thin Bold"/>
              </a:rPr>
              <a:t>nepatraukli</a:t>
            </a:r>
            <a:endParaRPr lang="en-US" sz="2000" spc="40">
              <a:solidFill>
                <a:srgbClr val="4D4A46"/>
              </a:solidFill>
              <a:latin typeface="Clear Sans Thin Bold"/>
              <a:cs typeface="Clear Sans Thin Bold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5256176" y="2476381"/>
            <a:ext cx="5485389" cy="18951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32245" lvl="1" indent="-215911">
              <a:lnSpc>
                <a:spcPts val="3003"/>
              </a:lnSpc>
              <a:buFont typeface="Arial"/>
              <a:buChar char="•"/>
            </a:pPr>
            <a:r>
              <a:rPr lang="en-US" sz="2000" spc="100" err="1">
                <a:solidFill>
                  <a:srgbClr val="4D4A46"/>
                </a:solidFill>
                <a:latin typeface="Clear Sans Thin Bold"/>
                <a:cs typeface="Clear Sans Thin Bold"/>
              </a:rPr>
              <a:t>Nebūtina</a:t>
            </a:r>
            <a:r>
              <a:rPr lang="en-US" sz="2000" spc="100">
                <a:solidFill>
                  <a:srgbClr val="4D4A46"/>
                </a:solidFill>
                <a:latin typeface="Clear Sans Thin Bold"/>
                <a:cs typeface="Clear Sans Thin Bold"/>
              </a:rPr>
              <a:t> </a:t>
            </a:r>
            <a:r>
              <a:rPr lang="en-US" sz="2000" spc="100" err="1">
                <a:solidFill>
                  <a:srgbClr val="4D4A46"/>
                </a:solidFill>
                <a:latin typeface="Clear Sans Thin Bold"/>
                <a:cs typeface="Clear Sans Thin Bold"/>
              </a:rPr>
              <a:t>fiziškai</a:t>
            </a:r>
            <a:r>
              <a:rPr lang="en-US" sz="2000" spc="100">
                <a:solidFill>
                  <a:srgbClr val="4D4A46"/>
                </a:solidFill>
                <a:latin typeface="Clear Sans Thin Bold"/>
                <a:cs typeface="Clear Sans Thin Bold"/>
              </a:rPr>
              <a:t> </a:t>
            </a:r>
            <a:r>
              <a:rPr lang="en-US" sz="2000" spc="100" err="1">
                <a:solidFill>
                  <a:srgbClr val="4D4A46"/>
                </a:solidFill>
                <a:latin typeface="Clear Sans Thin Bold"/>
                <a:cs typeface="Clear Sans Thin Bold"/>
              </a:rPr>
              <a:t>vykti</a:t>
            </a:r>
            <a:r>
              <a:rPr lang="en-US" sz="2000" spc="100">
                <a:solidFill>
                  <a:srgbClr val="4D4A46"/>
                </a:solidFill>
                <a:latin typeface="Clear Sans Thin Bold"/>
                <a:cs typeface="Clear Sans Thin Bold"/>
              </a:rPr>
              <a:t> į </a:t>
            </a:r>
            <a:r>
              <a:rPr lang="en-US" sz="2000" spc="100" err="1">
                <a:solidFill>
                  <a:srgbClr val="4D4A46"/>
                </a:solidFill>
                <a:latin typeface="Clear Sans Thin Bold"/>
                <a:cs typeface="Clear Sans Thin Bold"/>
              </a:rPr>
              <a:t>institucijas</a:t>
            </a:r>
            <a:r>
              <a:rPr lang="en-US" sz="2000" spc="100">
                <a:solidFill>
                  <a:srgbClr val="4D4A46"/>
                </a:solidFill>
                <a:latin typeface="Clear Sans Thin Bold"/>
                <a:cs typeface="Clear Sans Thin Bold"/>
              </a:rPr>
              <a:t>, </a:t>
            </a:r>
            <a:r>
              <a:rPr lang="en-US" sz="2000" spc="100" err="1">
                <a:solidFill>
                  <a:srgbClr val="4D4A46"/>
                </a:solidFill>
                <a:latin typeface="Clear Sans Thin Bold"/>
                <a:cs typeface="Clear Sans Thin Bold"/>
              </a:rPr>
              <a:t>norint</a:t>
            </a:r>
            <a:r>
              <a:rPr lang="en-US" sz="2000" spc="100">
                <a:solidFill>
                  <a:srgbClr val="4D4A46"/>
                </a:solidFill>
                <a:latin typeface="Clear Sans Thin Bold"/>
                <a:cs typeface="Clear Sans Thin Bold"/>
              </a:rPr>
              <a:t> </a:t>
            </a:r>
            <a:r>
              <a:rPr lang="en-US" sz="2000" spc="100" err="1">
                <a:solidFill>
                  <a:srgbClr val="4D4A46"/>
                </a:solidFill>
                <a:latin typeface="Clear Sans Thin Bold"/>
                <a:cs typeface="Clear Sans Thin Bold"/>
              </a:rPr>
              <a:t>susitvarkyti</a:t>
            </a:r>
            <a:r>
              <a:rPr lang="en-US" sz="2000" spc="100">
                <a:solidFill>
                  <a:srgbClr val="4D4A46"/>
                </a:solidFill>
                <a:latin typeface="Clear Sans Thin Bold"/>
                <a:cs typeface="Clear Sans Thin Bold"/>
              </a:rPr>
              <a:t> </a:t>
            </a:r>
            <a:r>
              <a:rPr lang="en-US" sz="2000" spc="100" err="1">
                <a:solidFill>
                  <a:srgbClr val="4D4A46"/>
                </a:solidFill>
                <a:latin typeface="Clear Sans Thin Bold"/>
                <a:cs typeface="Clear Sans Thin Bold"/>
              </a:rPr>
              <a:t>dokumentus</a:t>
            </a:r>
            <a:endParaRPr lang="en-US" sz="2000" spc="100">
              <a:solidFill>
                <a:srgbClr val="4D4A46"/>
              </a:solidFill>
              <a:latin typeface="Clear Sans Thin Bold"/>
              <a:cs typeface="Clear Sans Thin Bold"/>
            </a:endParaRPr>
          </a:p>
          <a:p>
            <a:pPr marL="432245" lvl="1" indent="-215911">
              <a:lnSpc>
                <a:spcPts val="3003"/>
              </a:lnSpc>
              <a:buFont typeface="Arial"/>
              <a:buChar char="•"/>
            </a:pPr>
            <a:r>
              <a:rPr lang="en-US" sz="2000" spc="100">
                <a:solidFill>
                  <a:srgbClr val="4D4A46"/>
                </a:solidFill>
                <a:latin typeface="Clear Sans Thin Bold"/>
                <a:cs typeface="Clear Sans Thin Bold"/>
              </a:rPr>
              <a:t>V</a:t>
            </a:r>
            <a:r>
              <a:rPr lang="en-US" sz="2000" spc="40">
                <a:solidFill>
                  <a:srgbClr val="4D4A46"/>
                </a:solidFill>
                <a:latin typeface="Clear Sans Thin Bold"/>
                <a:cs typeface="Clear Sans Thin Bold"/>
              </a:rPr>
              <a:t>isa </a:t>
            </a:r>
            <a:r>
              <a:rPr lang="en-US" sz="2000" spc="40" err="1">
                <a:solidFill>
                  <a:srgbClr val="4D4A46"/>
                </a:solidFill>
                <a:latin typeface="Clear Sans Thin Bold"/>
                <a:cs typeface="Clear Sans Thin Bold"/>
              </a:rPr>
              <a:t>informacija</a:t>
            </a:r>
            <a:r>
              <a:rPr lang="en-US" sz="2000" spc="40">
                <a:solidFill>
                  <a:srgbClr val="4D4A46"/>
                </a:solidFill>
                <a:latin typeface="Clear Sans Thin Bold"/>
                <a:cs typeface="Clear Sans Thin Bold"/>
              </a:rPr>
              <a:t> </a:t>
            </a:r>
            <a:r>
              <a:rPr lang="en-US" sz="2000" spc="40" err="1">
                <a:solidFill>
                  <a:srgbClr val="4D4A46"/>
                </a:solidFill>
                <a:latin typeface="Clear Sans Thin Bold"/>
                <a:cs typeface="Clear Sans Thin Bold"/>
              </a:rPr>
              <a:t>vienoje</a:t>
            </a:r>
            <a:r>
              <a:rPr lang="en-US" sz="2000" spc="40">
                <a:solidFill>
                  <a:srgbClr val="4D4A46"/>
                </a:solidFill>
                <a:latin typeface="Clear Sans Thin Bold"/>
                <a:cs typeface="Clear Sans Thin Bold"/>
              </a:rPr>
              <a:t> </a:t>
            </a:r>
            <a:r>
              <a:rPr lang="en-US" sz="2000" spc="40" err="1">
                <a:solidFill>
                  <a:srgbClr val="4D4A46"/>
                </a:solidFill>
                <a:latin typeface="Clear Sans Thin Bold"/>
                <a:cs typeface="Clear Sans Thin Bold"/>
              </a:rPr>
              <a:t>vietoje</a:t>
            </a:r>
            <a:r>
              <a:rPr lang="en-US" sz="2000" spc="40">
                <a:solidFill>
                  <a:srgbClr val="4D4A46"/>
                </a:solidFill>
                <a:latin typeface="Clear Sans Thin Bold"/>
                <a:cs typeface="Clear Sans Thin Bold"/>
              </a:rPr>
              <a:t>, </a:t>
            </a:r>
            <a:r>
              <a:rPr lang="en-US" sz="2000" spc="40" err="1">
                <a:solidFill>
                  <a:srgbClr val="4D4A46"/>
                </a:solidFill>
                <a:latin typeface="Clear Sans Thin Bold"/>
                <a:cs typeface="Clear Sans Thin Bold"/>
              </a:rPr>
              <a:t>užtenka</a:t>
            </a:r>
            <a:r>
              <a:rPr lang="en-US" sz="2000" spc="40">
                <a:solidFill>
                  <a:srgbClr val="4D4A46"/>
                </a:solidFill>
                <a:latin typeface="Clear Sans Thin Bold"/>
                <a:cs typeface="Clear Sans Thin Bold"/>
              </a:rPr>
              <a:t> </a:t>
            </a:r>
            <a:r>
              <a:rPr lang="en-US" sz="2000" spc="40" err="1">
                <a:solidFill>
                  <a:srgbClr val="4D4A46"/>
                </a:solidFill>
                <a:latin typeface="Clear Sans Thin Bold"/>
                <a:cs typeface="Clear Sans Thin Bold"/>
              </a:rPr>
              <a:t>kelių</a:t>
            </a:r>
            <a:r>
              <a:rPr lang="en-US" sz="2000" spc="40">
                <a:solidFill>
                  <a:srgbClr val="4D4A46"/>
                </a:solidFill>
                <a:latin typeface="Clear Sans Thin Bold"/>
                <a:cs typeface="Clear Sans Thin Bold"/>
              </a:rPr>
              <a:t> </a:t>
            </a:r>
            <a:r>
              <a:rPr lang="en-US" sz="2000" spc="40" err="1">
                <a:solidFill>
                  <a:srgbClr val="4D4A46"/>
                </a:solidFill>
                <a:latin typeface="Clear Sans Thin Bold"/>
                <a:cs typeface="Clear Sans Thin Bold"/>
              </a:rPr>
              <a:t>paspaudimų</a:t>
            </a:r>
            <a:endParaRPr lang="en-US" sz="2000" spc="40">
              <a:solidFill>
                <a:srgbClr val="4D4A46"/>
              </a:solidFill>
              <a:latin typeface="Clear Sans Thin Bold"/>
              <a:cs typeface="Clear Sans Thin Bold"/>
            </a:endParaRPr>
          </a:p>
          <a:p>
            <a:pPr marL="432245" lvl="1" indent="-215911">
              <a:lnSpc>
                <a:spcPts val="3003"/>
              </a:lnSpc>
              <a:buFont typeface="Arial"/>
              <a:buChar char="•"/>
            </a:pPr>
            <a:r>
              <a:rPr lang="en-US" sz="2000" spc="100">
                <a:solidFill>
                  <a:srgbClr val="4D4A46"/>
                </a:solidFill>
                <a:latin typeface="Clear Sans Thin Bold"/>
                <a:cs typeface="Clear Sans Thin Bold"/>
              </a:rPr>
              <a:t>N</a:t>
            </a:r>
            <a:r>
              <a:rPr lang="en-US" sz="2000" spc="40">
                <a:solidFill>
                  <a:srgbClr val="4D4A46"/>
                </a:solidFill>
                <a:latin typeface="Clear Sans Thin Bold"/>
                <a:cs typeface="Clear Sans Thin Bold"/>
              </a:rPr>
              <a:t>e tik </a:t>
            </a:r>
            <a:r>
              <a:rPr lang="en-US" sz="2000" spc="40" err="1">
                <a:solidFill>
                  <a:srgbClr val="4D4A46"/>
                </a:solidFill>
                <a:latin typeface="Clear Sans Thin Bold"/>
                <a:cs typeface="Clear Sans Thin Bold"/>
              </a:rPr>
              <a:t>patogi</a:t>
            </a:r>
            <a:r>
              <a:rPr lang="en-US" sz="2000" spc="40">
                <a:solidFill>
                  <a:srgbClr val="4D4A46"/>
                </a:solidFill>
                <a:latin typeface="Clear Sans Thin Bold"/>
                <a:cs typeface="Clear Sans Thin Bold"/>
              </a:rPr>
              <a:t>, bet </a:t>
            </a:r>
            <a:r>
              <a:rPr lang="en-US" sz="2000" spc="40" err="1">
                <a:solidFill>
                  <a:srgbClr val="4D4A46"/>
                </a:solidFill>
                <a:latin typeface="Clear Sans Thin Bold"/>
                <a:cs typeface="Clear Sans Thin Bold"/>
              </a:rPr>
              <a:t>ir</a:t>
            </a:r>
            <a:r>
              <a:rPr lang="en-US" sz="2000" spc="40">
                <a:solidFill>
                  <a:srgbClr val="4D4A46"/>
                </a:solidFill>
                <a:latin typeface="Clear Sans Thin Bold"/>
                <a:cs typeface="Clear Sans Thin Bold"/>
              </a:rPr>
              <a:t> </a:t>
            </a:r>
            <a:r>
              <a:rPr lang="en-US" sz="2000" spc="40" err="1">
                <a:solidFill>
                  <a:srgbClr val="4D4A46"/>
                </a:solidFill>
                <a:latin typeface="Clear Sans Thin Bold"/>
                <a:cs typeface="Clear Sans Thin Bold"/>
              </a:rPr>
              <a:t>vizualiai</a:t>
            </a:r>
            <a:r>
              <a:rPr lang="en-US" sz="2000" spc="40">
                <a:solidFill>
                  <a:srgbClr val="4D4A46"/>
                </a:solidFill>
                <a:latin typeface="Clear Sans Thin Bold"/>
                <a:cs typeface="Clear Sans Thin Bold"/>
              </a:rPr>
              <a:t> </a:t>
            </a:r>
            <a:r>
              <a:rPr lang="en-US" sz="2000" spc="40" err="1">
                <a:solidFill>
                  <a:srgbClr val="4D4A46"/>
                </a:solidFill>
                <a:latin typeface="Clear Sans Thin Bold"/>
                <a:cs typeface="Clear Sans Thin Bold"/>
              </a:rPr>
              <a:t>patraukli</a:t>
            </a:r>
            <a:r>
              <a:rPr lang="en-US" sz="2000" spc="40">
                <a:solidFill>
                  <a:srgbClr val="4D4A46"/>
                </a:solidFill>
                <a:latin typeface="Clear Sans Thin Bold"/>
                <a:cs typeface="Clear Sans Thin Bold"/>
              </a:rPr>
              <a:t> 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118755" y="5024682"/>
            <a:ext cx="9949075" cy="13180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600"/>
              </a:lnSpc>
            </a:pPr>
            <a:r>
              <a:rPr lang="en-US" sz="2000" spc="200" dirty="0">
                <a:solidFill>
                  <a:srgbClr val="4D4A46"/>
                </a:solidFill>
                <a:latin typeface="Clear Sans Regular Bold"/>
              </a:rPr>
              <a:t>ATNAUJINTA „INFOSTATYBA“ MIGRUOJA Į </a:t>
            </a:r>
            <a:r>
              <a:rPr lang="en-US" sz="2000" i="1" spc="200" dirty="0">
                <a:solidFill>
                  <a:srgbClr val="4D4A46"/>
                </a:solidFill>
                <a:latin typeface="Clear Sans Regular Italics"/>
              </a:rPr>
              <a:t>WWW.PLANUOJUSTATAU.LT</a:t>
            </a:r>
          </a:p>
          <a:p>
            <a:pPr>
              <a:lnSpc>
                <a:spcPts val="2600"/>
              </a:lnSpc>
            </a:pPr>
            <a:r>
              <a:rPr lang="en-US" sz="2000" spc="200" dirty="0">
                <a:solidFill>
                  <a:srgbClr val="4D4A46"/>
                </a:solidFill>
                <a:latin typeface="Clear Sans Regular Bold"/>
              </a:rPr>
              <a:t>IR PATOGIAU, IR KORUPCIJOS VEIKSNIŲ MAŽIAU</a:t>
            </a:r>
            <a:endParaRPr lang="en-US" sz="2000" spc="200" dirty="0">
              <a:solidFill>
                <a:srgbClr val="4D4A46"/>
              </a:solidFill>
              <a:latin typeface="Clear Sans Regular Bold"/>
              <a:cs typeface="Clear Sans Regular Bold"/>
            </a:endParaRPr>
          </a:p>
          <a:p>
            <a:pPr>
              <a:lnSpc>
                <a:spcPts val="2600"/>
              </a:lnSpc>
            </a:pPr>
            <a:r>
              <a:rPr lang="en-US" sz="2000" spc="200" dirty="0">
                <a:solidFill>
                  <a:srgbClr val="4D4A46"/>
                </a:solidFill>
                <a:latin typeface="Clear Sans Regular Bold"/>
                <a:cs typeface="Clear Sans Regular Bold"/>
              </a:rPr>
              <a:t>BIM IR ELEKTRONINIO ŽURNALO NAUDOJIMO REIKALVIMAI.</a:t>
            </a:r>
          </a:p>
          <a:p>
            <a:pPr>
              <a:lnSpc>
                <a:spcPts val="2600"/>
              </a:lnSpc>
            </a:pPr>
            <a:endParaRPr lang="en-US" sz="2000" spc="200">
              <a:solidFill>
                <a:srgbClr val="4D4A46"/>
              </a:solidFill>
              <a:latin typeface="Clear Sans Regular Bold"/>
              <a:cs typeface="Clear Sans Regular Bold"/>
            </a:endParaRPr>
          </a:p>
        </p:txBody>
      </p:sp>
    </p:spTree>
    <p:extLst>
      <p:ext uri="{BB962C8B-B14F-4D97-AF65-F5344CB8AC3E}">
        <p14:creationId xmlns:p14="http://schemas.microsoft.com/office/powerpoint/2010/main" val="36126149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ABFE2ACD-90CB-4CFB-8A97-25FBF687F4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791"/>
            <a:ext cx="12320953" cy="6866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0727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r="8929"/>
          <a:stretch>
            <a:fillRect/>
          </a:stretch>
        </p:blipFill>
        <p:spPr>
          <a:xfrm>
            <a:off x="4914624" y="1461433"/>
            <a:ext cx="8842581" cy="5461678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486508" y="484984"/>
            <a:ext cx="4026397" cy="24622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800"/>
              </a:lnSpc>
            </a:pPr>
            <a:r>
              <a:rPr lang="en-US" sz="4000" spc="119">
                <a:solidFill>
                  <a:srgbClr val="4D4A46"/>
                </a:solidFill>
                <a:latin typeface="Clear Sans Bold Bold"/>
              </a:rPr>
              <a:t>MISIJA 0: KAIP TAPSIME KLIMATUI NEUTRALŪS?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486508" y="3149633"/>
            <a:ext cx="4026397" cy="22798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00"/>
              </a:lnSpc>
            </a:pPr>
            <a:r>
              <a:rPr lang="en-US" sz="2000" spc="100" dirty="0">
                <a:solidFill>
                  <a:srgbClr val="4D4A46"/>
                </a:solidFill>
                <a:latin typeface="Clear Sans Thin"/>
              </a:rPr>
              <a:t>Bus </a:t>
            </a:r>
            <a:r>
              <a:rPr lang="en-US" sz="2000" spc="100" dirty="0" err="1">
                <a:solidFill>
                  <a:srgbClr val="4D4A46"/>
                </a:solidFill>
                <a:latin typeface="Clear Sans Thin"/>
              </a:rPr>
              <a:t>atnaujintas</a:t>
            </a:r>
            <a:r>
              <a:rPr lang="en-US" sz="2000" spc="100" dirty="0">
                <a:solidFill>
                  <a:srgbClr val="4D4A46"/>
                </a:solidFill>
                <a:latin typeface="Clear Sans Thin"/>
              </a:rPr>
              <a:t> </a:t>
            </a:r>
            <a:r>
              <a:rPr lang="en-US" sz="2000" spc="100" dirty="0" err="1">
                <a:solidFill>
                  <a:srgbClr val="4D4A46"/>
                </a:solidFill>
                <a:latin typeface="Clear Sans Thin"/>
              </a:rPr>
              <a:t>dešimtmečio</a:t>
            </a:r>
            <a:r>
              <a:rPr lang="en-US" sz="2000" spc="100" dirty="0">
                <a:solidFill>
                  <a:srgbClr val="4D4A46"/>
                </a:solidFill>
                <a:latin typeface="Clear Sans Thin"/>
              </a:rPr>
              <a:t> </a:t>
            </a:r>
            <a:r>
              <a:rPr lang="en-US" sz="2000" spc="100" dirty="0" err="1">
                <a:solidFill>
                  <a:srgbClr val="4D4A46"/>
                </a:solidFill>
                <a:latin typeface="Clear Sans Thin"/>
              </a:rPr>
              <a:t>nacionalinis</a:t>
            </a:r>
            <a:r>
              <a:rPr lang="en-US" sz="2000" spc="100" dirty="0">
                <a:solidFill>
                  <a:srgbClr val="4D4A46"/>
                </a:solidFill>
                <a:latin typeface="Clear Sans Thin"/>
              </a:rPr>
              <a:t> </a:t>
            </a:r>
            <a:r>
              <a:rPr lang="en-US" sz="2000" spc="100" dirty="0" err="1">
                <a:solidFill>
                  <a:srgbClr val="4D4A46"/>
                </a:solidFill>
                <a:latin typeface="Clear Sans Thin"/>
              </a:rPr>
              <a:t>energetikos</a:t>
            </a:r>
            <a:r>
              <a:rPr lang="en-US" sz="2000" spc="100" dirty="0">
                <a:solidFill>
                  <a:srgbClr val="4D4A46"/>
                </a:solidFill>
                <a:latin typeface="Clear Sans Thin"/>
              </a:rPr>
              <a:t> </a:t>
            </a:r>
            <a:r>
              <a:rPr lang="en-US" sz="2000" spc="100" dirty="0" err="1">
                <a:solidFill>
                  <a:srgbClr val="4D4A46"/>
                </a:solidFill>
                <a:latin typeface="Clear Sans Thin"/>
              </a:rPr>
              <a:t>ir</a:t>
            </a:r>
            <a:r>
              <a:rPr lang="en-US" sz="2000" spc="100" dirty="0">
                <a:solidFill>
                  <a:srgbClr val="4D4A46"/>
                </a:solidFill>
                <a:latin typeface="Clear Sans Thin"/>
              </a:rPr>
              <a:t> </a:t>
            </a:r>
            <a:r>
              <a:rPr lang="en-US" sz="2000" spc="100" dirty="0" err="1">
                <a:solidFill>
                  <a:srgbClr val="4D4A46"/>
                </a:solidFill>
                <a:latin typeface="Clear Sans Thin"/>
              </a:rPr>
              <a:t>klimato</a:t>
            </a:r>
            <a:r>
              <a:rPr lang="en-US" sz="2000" spc="100" dirty="0">
                <a:solidFill>
                  <a:srgbClr val="4D4A46"/>
                </a:solidFill>
                <a:latin typeface="Clear Sans Thin"/>
              </a:rPr>
              <a:t> </a:t>
            </a:r>
            <a:r>
              <a:rPr lang="en-US" sz="2000" spc="100" dirty="0" err="1">
                <a:solidFill>
                  <a:srgbClr val="4D4A46"/>
                </a:solidFill>
                <a:latin typeface="Clear Sans Thin"/>
              </a:rPr>
              <a:t>srities</a:t>
            </a:r>
            <a:r>
              <a:rPr lang="en-US" sz="2000" spc="100" dirty="0">
                <a:solidFill>
                  <a:srgbClr val="4D4A46"/>
                </a:solidFill>
                <a:latin typeface="Clear Sans Thin"/>
              </a:rPr>
              <a:t> </a:t>
            </a:r>
            <a:r>
              <a:rPr lang="en-US" sz="2000" spc="100" dirty="0" err="1">
                <a:solidFill>
                  <a:srgbClr val="4D4A46"/>
                </a:solidFill>
                <a:latin typeface="Clear Sans Thin"/>
              </a:rPr>
              <a:t>veiksmų</a:t>
            </a:r>
            <a:r>
              <a:rPr lang="en-US" sz="2000" spc="100" dirty="0">
                <a:solidFill>
                  <a:srgbClr val="4D4A46"/>
                </a:solidFill>
                <a:latin typeface="Clear Sans Thin"/>
              </a:rPr>
              <a:t> </a:t>
            </a:r>
            <a:r>
              <a:rPr lang="en-US" sz="2000" spc="100" dirty="0" err="1">
                <a:solidFill>
                  <a:srgbClr val="4D4A46"/>
                </a:solidFill>
                <a:latin typeface="Clear Sans Thin"/>
              </a:rPr>
              <a:t>planas</a:t>
            </a:r>
            <a:r>
              <a:rPr lang="en-US" sz="2000" spc="100" dirty="0">
                <a:solidFill>
                  <a:srgbClr val="4D4A46"/>
                </a:solidFill>
                <a:latin typeface="Clear Sans Thin"/>
              </a:rPr>
              <a:t> – NEKS</a:t>
            </a:r>
            <a:r>
              <a:rPr lang="lt-LT" sz="2000" spc="100" dirty="0">
                <a:solidFill>
                  <a:srgbClr val="4D4A46"/>
                </a:solidFill>
                <a:latin typeface="Clear Sans Thin"/>
              </a:rPr>
              <a:t>VP</a:t>
            </a:r>
            <a:r>
              <a:rPr lang="en-US" sz="2000" spc="100" dirty="0">
                <a:solidFill>
                  <a:srgbClr val="4D4A46"/>
                </a:solidFill>
                <a:latin typeface="Clear Sans Thin"/>
              </a:rPr>
              <a:t> 2023.</a:t>
            </a:r>
          </a:p>
          <a:p>
            <a:pPr>
              <a:lnSpc>
                <a:spcPts val="3000"/>
              </a:lnSpc>
            </a:pPr>
            <a:endParaRPr lang="en-US" sz="2000" spc="100" dirty="0">
              <a:solidFill>
                <a:srgbClr val="4D4A46"/>
              </a:solidFill>
              <a:latin typeface="Clear Sans Thin"/>
              <a:cs typeface="Clear Sans Thin"/>
            </a:endParaRPr>
          </a:p>
          <a:p>
            <a:pPr>
              <a:lnSpc>
                <a:spcPts val="3000"/>
              </a:lnSpc>
            </a:pPr>
            <a:endParaRPr lang="en-US" sz="2000" spc="100" dirty="0">
              <a:solidFill>
                <a:srgbClr val="4D4A46"/>
              </a:solidFill>
              <a:latin typeface="Clear Sans Thin"/>
              <a:cs typeface="Clear Sans Thin"/>
            </a:endParaRPr>
          </a:p>
        </p:txBody>
      </p:sp>
      <p:sp>
        <p:nvSpPr>
          <p:cNvPr id="7" name="AutoShape 7"/>
          <p:cNvSpPr/>
          <p:nvPr/>
        </p:nvSpPr>
        <p:spPr>
          <a:xfrm>
            <a:off x="4914624" y="-343637"/>
            <a:ext cx="7752274" cy="1523326"/>
          </a:xfrm>
          <a:prstGeom prst="rect">
            <a:avLst/>
          </a:prstGeom>
          <a:solidFill>
            <a:srgbClr val="4D4A46">
              <a:alpha val="34902"/>
            </a:srgbClr>
          </a:solidFill>
        </p:spPr>
      </p:sp>
      <p:sp>
        <p:nvSpPr>
          <p:cNvPr id="3" name="TextBox 24">
            <a:extLst>
              <a:ext uri="{FF2B5EF4-FFF2-40B4-BE49-F238E27FC236}">
                <a16:creationId xmlns:a16="http://schemas.microsoft.com/office/drawing/2014/main" id="{91A3F12D-9E5C-43B9-B7B8-C6E4C51A4587}"/>
              </a:ext>
            </a:extLst>
          </p:cNvPr>
          <p:cNvSpPr txBox="1"/>
          <p:nvPr/>
        </p:nvSpPr>
        <p:spPr>
          <a:xfrm>
            <a:off x="268002" y="5096669"/>
            <a:ext cx="4146784" cy="346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61"/>
              </a:lnSpc>
              <a:spcBef>
                <a:spcPct val="0"/>
              </a:spcBef>
            </a:pPr>
            <a:r>
              <a:rPr lang="en-US" sz="2400" spc="19" dirty="0">
                <a:solidFill>
                  <a:srgbClr val="000000"/>
                </a:solidFill>
                <a:latin typeface="HK Grotesk Bold"/>
              </a:rPr>
              <a:t>2030 m.            2050 m.</a:t>
            </a:r>
          </a:p>
        </p:txBody>
      </p:sp>
      <p:grpSp>
        <p:nvGrpSpPr>
          <p:cNvPr id="4" name="Group 22">
            <a:extLst>
              <a:ext uri="{FF2B5EF4-FFF2-40B4-BE49-F238E27FC236}">
                <a16:creationId xmlns:a16="http://schemas.microsoft.com/office/drawing/2014/main" id="{7A806299-AB65-463F-BA9B-776F81D16EEF}"/>
              </a:ext>
            </a:extLst>
          </p:cNvPr>
          <p:cNvGrpSpPr/>
          <p:nvPr/>
        </p:nvGrpSpPr>
        <p:grpSpPr>
          <a:xfrm rot="5400000">
            <a:off x="864179" y="5626659"/>
            <a:ext cx="543031" cy="438443"/>
            <a:chOff x="0" y="0"/>
            <a:chExt cx="6350000" cy="5126990"/>
          </a:xfrm>
        </p:grpSpPr>
        <p:sp>
          <p:nvSpPr>
            <p:cNvPr id="10" name="Freeform 23">
              <a:extLst>
                <a:ext uri="{FF2B5EF4-FFF2-40B4-BE49-F238E27FC236}">
                  <a16:creationId xmlns:a16="http://schemas.microsoft.com/office/drawing/2014/main" id="{575B06D0-DADE-45B1-9AE5-DCB0CB7A9A8F}"/>
                </a:ext>
              </a:extLst>
            </p:cNvPr>
            <p:cNvSpPr/>
            <p:nvPr/>
          </p:nvSpPr>
          <p:spPr>
            <a:xfrm>
              <a:off x="0" y="0"/>
              <a:ext cx="6350000" cy="5126990"/>
            </a:xfrm>
            <a:custGeom>
              <a:avLst/>
              <a:gdLst/>
              <a:ahLst/>
              <a:cxnLst/>
              <a:rect l="l" t="t" r="r" b="b"/>
              <a:pathLst>
                <a:path w="6350000" h="5126990">
                  <a:moveTo>
                    <a:pt x="3528060" y="0"/>
                  </a:moveTo>
                  <a:lnTo>
                    <a:pt x="0" y="0"/>
                  </a:lnTo>
                  <a:lnTo>
                    <a:pt x="2821940" y="2564130"/>
                  </a:lnTo>
                  <a:lnTo>
                    <a:pt x="0" y="5126990"/>
                  </a:lnTo>
                  <a:lnTo>
                    <a:pt x="3528060" y="5126990"/>
                  </a:lnTo>
                  <a:lnTo>
                    <a:pt x="6350000" y="2564130"/>
                  </a:lnTo>
                  <a:close/>
                </a:path>
              </a:pathLst>
            </a:custGeom>
            <a:solidFill>
              <a:srgbClr val="4D4A46"/>
            </a:solidFill>
          </p:spPr>
        </p:sp>
      </p:grpSp>
      <p:grpSp>
        <p:nvGrpSpPr>
          <p:cNvPr id="14" name="Group 22">
            <a:extLst>
              <a:ext uri="{FF2B5EF4-FFF2-40B4-BE49-F238E27FC236}">
                <a16:creationId xmlns:a16="http://schemas.microsoft.com/office/drawing/2014/main" id="{852DA41E-D8F3-4E0F-AD77-1C61FE56D354}"/>
              </a:ext>
            </a:extLst>
          </p:cNvPr>
          <p:cNvGrpSpPr/>
          <p:nvPr/>
        </p:nvGrpSpPr>
        <p:grpSpPr>
          <a:xfrm rot="5400000">
            <a:off x="2997779" y="5696998"/>
            <a:ext cx="543031" cy="438443"/>
            <a:chOff x="0" y="0"/>
            <a:chExt cx="6350000" cy="5126990"/>
          </a:xfrm>
        </p:grpSpPr>
        <p:sp>
          <p:nvSpPr>
            <p:cNvPr id="15" name="Freeform 23">
              <a:extLst>
                <a:ext uri="{FF2B5EF4-FFF2-40B4-BE49-F238E27FC236}">
                  <a16:creationId xmlns:a16="http://schemas.microsoft.com/office/drawing/2014/main" id="{DB0A129E-2081-443F-9C0A-033A383DC5C6}"/>
                </a:ext>
              </a:extLst>
            </p:cNvPr>
            <p:cNvSpPr/>
            <p:nvPr/>
          </p:nvSpPr>
          <p:spPr>
            <a:xfrm>
              <a:off x="0" y="0"/>
              <a:ext cx="6350000" cy="5126990"/>
            </a:xfrm>
            <a:custGeom>
              <a:avLst/>
              <a:gdLst/>
              <a:ahLst/>
              <a:cxnLst/>
              <a:rect l="l" t="t" r="r" b="b"/>
              <a:pathLst>
                <a:path w="6350000" h="5126990">
                  <a:moveTo>
                    <a:pt x="3528060" y="0"/>
                  </a:moveTo>
                  <a:lnTo>
                    <a:pt x="0" y="0"/>
                  </a:lnTo>
                  <a:lnTo>
                    <a:pt x="2821940" y="2564130"/>
                  </a:lnTo>
                  <a:lnTo>
                    <a:pt x="0" y="5126990"/>
                  </a:lnTo>
                  <a:lnTo>
                    <a:pt x="3528060" y="5126990"/>
                  </a:lnTo>
                  <a:lnTo>
                    <a:pt x="6350000" y="2564130"/>
                  </a:lnTo>
                  <a:close/>
                </a:path>
              </a:pathLst>
            </a:custGeom>
            <a:solidFill>
              <a:srgbClr val="4D4A46"/>
            </a:solidFill>
          </p:spPr>
        </p:sp>
      </p:grpSp>
      <p:sp>
        <p:nvSpPr>
          <p:cNvPr id="16" name="TextBox 24">
            <a:extLst>
              <a:ext uri="{FF2B5EF4-FFF2-40B4-BE49-F238E27FC236}">
                <a16:creationId xmlns:a16="http://schemas.microsoft.com/office/drawing/2014/main" id="{E68230AA-1D7F-4F03-9A84-32A7A1B75AC9}"/>
              </a:ext>
            </a:extLst>
          </p:cNvPr>
          <p:cNvSpPr txBox="1"/>
          <p:nvPr/>
        </p:nvSpPr>
        <p:spPr>
          <a:xfrm>
            <a:off x="643141" y="6386207"/>
            <a:ext cx="4146784" cy="3229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61"/>
              </a:lnSpc>
              <a:spcBef>
                <a:spcPct val="0"/>
              </a:spcBef>
            </a:pPr>
            <a:r>
              <a:rPr lang="en-US" sz="1867" spc="19" dirty="0">
                <a:solidFill>
                  <a:srgbClr val="000000"/>
                </a:solidFill>
                <a:latin typeface="HK Grotesk Bold"/>
              </a:rPr>
              <a:t>-30 %            </a:t>
            </a:r>
            <a:r>
              <a:rPr lang="en-US" sz="1867" spc="19" dirty="0" err="1">
                <a:solidFill>
                  <a:srgbClr val="000000"/>
                </a:solidFill>
                <a:latin typeface="HK Grotesk Bold"/>
              </a:rPr>
              <a:t>Neutralumas</a:t>
            </a:r>
            <a:r>
              <a:rPr lang="en-US" sz="1867" spc="19" dirty="0">
                <a:solidFill>
                  <a:srgbClr val="000000"/>
                </a:solidFill>
                <a:latin typeface="HK Grotesk Bold"/>
              </a:rPr>
              <a:t> </a:t>
            </a:r>
            <a:r>
              <a:rPr lang="en-US" sz="1867" spc="19" dirty="0" err="1">
                <a:solidFill>
                  <a:srgbClr val="000000"/>
                </a:solidFill>
                <a:latin typeface="HK Grotesk Bold"/>
              </a:rPr>
              <a:t>klimatui</a:t>
            </a:r>
            <a:endParaRPr lang="en-US" sz="1867" spc="19" dirty="0">
              <a:solidFill>
                <a:srgbClr val="000000"/>
              </a:solidFill>
              <a:latin typeface="HK Grotesk Bold"/>
            </a:endParaRPr>
          </a:p>
        </p:txBody>
      </p:sp>
    </p:spTree>
    <p:extLst>
      <p:ext uri="{BB962C8B-B14F-4D97-AF65-F5344CB8AC3E}">
        <p14:creationId xmlns:p14="http://schemas.microsoft.com/office/powerpoint/2010/main" val="8436922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iagram, timeline&#10;&#10;Description automatically generated">
            <a:extLst>
              <a:ext uri="{FF2B5EF4-FFF2-40B4-BE49-F238E27FC236}">
                <a16:creationId xmlns:a16="http://schemas.microsoft.com/office/drawing/2014/main" id="{CBB820E2-77F1-4DBA-A1EF-D82F3DE6F2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4396"/>
            <a:ext cx="12297507" cy="6866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78198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307428" y="-176215"/>
            <a:ext cx="5921154" cy="7235783"/>
          </a:xfrm>
          <a:prstGeom prst="rect">
            <a:avLst/>
          </a:prstGeom>
          <a:solidFill>
            <a:srgbClr val="E4D4C5">
              <a:alpha val="34902"/>
            </a:srgbClr>
          </a:solidFill>
        </p:spPr>
      </p:sp>
      <p:sp>
        <p:nvSpPr>
          <p:cNvPr id="3" name="TextBox 3"/>
          <p:cNvSpPr txBox="1"/>
          <p:nvPr/>
        </p:nvSpPr>
        <p:spPr>
          <a:xfrm>
            <a:off x="228275" y="688539"/>
            <a:ext cx="5426080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800"/>
              </a:lnSpc>
            </a:pPr>
            <a:r>
              <a:rPr lang="en-US" sz="3600" spc="119" dirty="0">
                <a:solidFill>
                  <a:srgbClr val="4D4A46"/>
                </a:solidFill>
                <a:latin typeface="Clear Sans Bold Bold"/>
              </a:rPr>
              <a:t>DEKARBONIZACIJOS DISKUSIJOS ESMINIUOSE SEKTORIUOSE</a:t>
            </a:r>
          </a:p>
        </p:txBody>
      </p: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7906234" y="2248263"/>
            <a:ext cx="2169129" cy="2169129"/>
            <a:chOff x="0" y="0"/>
            <a:chExt cx="6355080" cy="635508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E4D4C5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7950506" y="2285168"/>
            <a:ext cx="2080586" cy="2079925"/>
            <a:chOff x="0" y="0"/>
            <a:chExt cx="6350000" cy="6350000"/>
          </a:xfrm>
        </p:grpSpPr>
        <p:sp>
          <p:nvSpPr>
            <p:cNvPr id="8" name="Freeform 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E4D4C5"/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9761181" y="3181328"/>
            <a:ext cx="543031" cy="438443"/>
            <a:chOff x="0" y="0"/>
            <a:chExt cx="6350000" cy="512699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350000" cy="5126990"/>
            </a:xfrm>
            <a:custGeom>
              <a:avLst/>
              <a:gdLst/>
              <a:ahLst/>
              <a:cxnLst/>
              <a:rect l="l" t="t" r="r" b="b"/>
              <a:pathLst>
                <a:path w="6350000" h="5126990">
                  <a:moveTo>
                    <a:pt x="3528060" y="0"/>
                  </a:moveTo>
                  <a:lnTo>
                    <a:pt x="0" y="0"/>
                  </a:lnTo>
                  <a:lnTo>
                    <a:pt x="2821940" y="2564130"/>
                  </a:lnTo>
                  <a:lnTo>
                    <a:pt x="0" y="5126990"/>
                  </a:lnTo>
                  <a:lnTo>
                    <a:pt x="3528060" y="5126990"/>
                  </a:lnTo>
                  <a:lnTo>
                    <a:pt x="6350000" y="2564130"/>
                  </a:lnTo>
                  <a:close/>
                </a:path>
              </a:pathLst>
            </a:custGeom>
            <a:solidFill>
              <a:srgbClr val="4D4A46"/>
            </a:solidFill>
          </p:spPr>
        </p:sp>
      </p:grpSp>
      <p:grpSp>
        <p:nvGrpSpPr>
          <p:cNvPr id="11" name="Group 11"/>
          <p:cNvGrpSpPr/>
          <p:nvPr/>
        </p:nvGrpSpPr>
        <p:grpSpPr>
          <a:xfrm rot="18746951">
            <a:off x="9371957" y="2331818"/>
            <a:ext cx="543031" cy="438443"/>
            <a:chOff x="0" y="0"/>
            <a:chExt cx="6350000" cy="512699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6350000" cy="5126990"/>
            </a:xfrm>
            <a:custGeom>
              <a:avLst/>
              <a:gdLst/>
              <a:ahLst/>
              <a:cxnLst/>
              <a:rect l="l" t="t" r="r" b="b"/>
              <a:pathLst>
                <a:path w="6350000" h="5126990">
                  <a:moveTo>
                    <a:pt x="3528060" y="0"/>
                  </a:moveTo>
                  <a:lnTo>
                    <a:pt x="0" y="0"/>
                  </a:lnTo>
                  <a:lnTo>
                    <a:pt x="2821940" y="2564130"/>
                  </a:lnTo>
                  <a:lnTo>
                    <a:pt x="0" y="5126990"/>
                  </a:lnTo>
                  <a:lnTo>
                    <a:pt x="3528060" y="5126990"/>
                  </a:lnTo>
                  <a:lnTo>
                    <a:pt x="6350000" y="2564130"/>
                  </a:lnTo>
                  <a:close/>
                </a:path>
              </a:pathLst>
            </a:custGeom>
            <a:solidFill>
              <a:srgbClr val="4D4A46"/>
            </a:solidFill>
          </p:spPr>
        </p:sp>
      </p:grpSp>
      <p:grpSp>
        <p:nvGrpSpPr>
          <p:cNvPr id="13" name="Group 13"/>
          <p:cNvGrpSpPr/>
          <p:nvPr/>
        </p:nvGrpSpPr>
        <p:grpSpPr>
          <a:xfrm rot="10800000">
            <a:off x="7687117" y="3181328"/>
            <a:ext cx="543031" cy="438443"/>
            <a:chOff x="0" y="0"/>
            <a:chExt cx="6350000" cy="512699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6350000" cy="5126990"/>
            </a:xfrm>
            <a:custGeom>
              <a:avLst/>
              <a:gdLst/>
              <a:ahLst/>
              <a:cxnLst/>
              <a:rect l="l" t="t" r="r" b="b"/>
              <a:pathLst>
                <a:path w="6350000" h="5126990">
                  <a:moveTo>
                    <a:pt x="3528060" y="0"/>
                  </a:moveTo>
                  <a:lnTo>
                    <a:pt x="0" y="0"/>
                  </a:lnTo>
                  <a:lnTo>
                    <a:pt x="2821940" y="2564130"/>
                  </a:lnTo>
                  <a:lnTo>
                    <a:pt x="0" y="5126990"/>
                  </a:lnTo>
                  <a:lnTo>
                    <a:pt x="3528060" y="5126990"/>
                  </a:lnTo>
                  <a:lnTo>
                    <a:pt x="6350000" y="2564130"/>
                  </a:lnTo>
                  <a:close/>
                </a:path>
              </a:pathLst>
            </a:custGeom>
            <a:solidFill>
              <a:srgbClr val="4D4A46"/>
            </a:solidFill>
          </p:spPr>
        </p:sp>
      </p:grpSp>
      <p:grpSp>
        <p:nvGrpSpPr>
          <p:cNvPr id="15" name="Group 15"/>
          <p:cNvGrpSpPr/>
          <p:nvPr/>
        </p:nvGrpSpPr>
        <p:grpSpPr>
          <a:xfrm rot="5289588">
            <a:off x="8719283" y="4165849"/>
            <a:ext cx="543031" cy="438443"/>
            <a:chOff x="0" y="0"/>
            <a:chExt cx="6350000" cy="512699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6350000" cy="5126990"/>
            </a:xfrm>
            <a:custGeom>
              <a:avLst/>
              <a:gdLst/>
              <a:ahLst/>
              <a:cxnLst/>
              <a:rect l="l" t="t" r="r" b="b"/>
              <a:pathLst>
                <a:path w="6350000" h="5126990">
                  <a:moveTo>
                    <a:pt x="3528060" y="0"/>
                  </a:moveTo>
                  <a:lnTo>
                    <a:pt x="0" y="0"/>
                  </a:lnTo>
                  <a:lnTo>
                    <a:pt x="2821940" y="2564130"/>
                  </a:lnTo>
                  <a:lnTo>
                    <a:pt x="0" y="5126990"/>
                  </a:lnTo>
                  <a:lnTo>
                    <a:pt x="3528060" y="5126990"/>
                  </a:lnTo>
                  <a:lnTo>
                    <a:pt x="6350000" y="2564130"/>
                  </a:lnTo>
                  <a:close/>
                </a:path>
              </a:pathLst>
            </a:custGeom>
            <a:solidFill>
              <a:srgbClr val="4D4A46"/>
            </a:solidFill>
          </p:spPr>
        </p:sp>
      </p:grpSp>
      <p:pic>
        <p:nvPicPr>
          <p:cNvPr id="17" name="Picture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322403" y="685800"/>
            <a:ext cx="729429" cy="741478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906234" y="4663486"/>
            <a:ext cx="437307" cy="494831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967146" y="2026736"/>
            <a:ext cx="787873" cy="774085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181252" y="685800"/>
            <a:ext cx="659045" cy="659045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1038242" y="2413779"/>
            <a:ext cx="1110513" cy="621887"/>
          </a:xfrm>
          <a:prstGeom prst="rect">
            <a:avLst/>
          </a:prstGeom>
        </p:spPr>
      </p:pic>
      <p:grpSp>
        <p:nvGrpSpPr>
          <p:cNvPr id="22" name="Group 22"/>
          <p:cNvGrpSpPr/>
          <p:nvPr/>
        </p:nvGrpSpPr>
        <p:grpSpPr>
          <a:xfrm rot="13885823">
            <a:off x="8050425" y="2332475"/>
            <a:ext cx="543031" cy="438443"/>
            <a:chOff x="0" y="0"/>
            <a:chExt cx="6350000" cy="512699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6350000" cy="5126990"/>
            </a:xfrm>
            <a:custGeom>
              <a:avLst/>
              <a:gdLst/>
              <a:ahLst/>
              <a:cxnLst/>
              <a:rect l="l" t="t" r="r" b="b"/>
              <a:pathLst>
                <a:path w="6350000" h="5126990">
                  <a:moveTo>
                    <a:pt x="3528060" y="0"/>
                  </a:moveTo>
                  <a:lnTo>
                    <a:pt x="0" y="0"/>
                  </a:lnTo>
                  <a:lnTo>
                    <a:pt x="2821940" y="2564130"/>
                  </a:lnTo>
                  <a:lnTo>
                    <a:pt x="0" y="5126990"/>
                  </a:lnTo>
                  <a:lnTo>
                    <a:pt x="3528060" y="5126990"/>
                  </a:lnTo>
                  <a:lnTo>
                    <a:pt x="6350000" y="2564130"/>
                  </a:lnTo>
                  <a:close/>
                </a:path>
              </a:pathLst>
            </a:custGeom>
            <a:solidFill>
              <a:srgbClr val="4D4A46"/>
            </a:solidFill>
          </p:spPr>
        </p:sp>
      </p:grpSp>
      <p:sp>
        <p:nvSpPr>
          <p:cNvPr id="24" name="TextBox 24"/>
          <p:cNvSpPr txBox="1"/>
          <p:nvPr/>
        </p:nvSpPr>
        <p:spPr>
          <a:xfrm>
            <a:off x="5613725" y="1439069"/>
            <a:ext cx="4146784" cy="3240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61"/>
              </a:lnSpc>
              <a:spcBef>
                <a:spcPct val="0"/>
              </a:spcBef>
            </a:pPr>
            <a:r>
              <a:rPr lang="en-US" sz="1901" spc="19">
                <a:solidFill>
                  <a:srgbClr val="000000"/>
                </a:solidFill>
                <a:latin typeface="HK Grotesk Bold"/>
              </a:rPr>
              <a:t>PRAMONĖ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8437382" y="1369298"/>
            <a:ext cx="4146784" cy="4103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81"/>
              </a:lnSpc>
            </a:pPr>
            <a:r>
              <a:rPr lang="en-US" sz="1412" spc="14">
                <a:solidFill>
                  <a:srgbClr val="000000"/>
                </a:solidFill>
                <a:latin typeface="HK Grotesk Bold"/>
              </a:rPr>
              <a:t>ŽIEDINĖ EKONOMIKA/</a:t>
            </a:r>
          </a:p>
          <a:p>
            <a:pPr algn="ctr">
              <a:lnSpc>
                <a:spcPts val="1581"/>
              </a:lnSpc>
            </a:pPr>
            <a:r>
              <a:rPr lang="en-US" sz="1412" spc="14">
                <a:solidFill>
                  <a:srgbClr val="000000"/>
                </a:solidFill>
                <a:latin typeface="HK Grotesk Bold"/>
              </a:rPr>
              <a:t>ATLIEKOS</a:t>
            </a:r>
          </a:p>
        </p:txBody>
      </p:sp>
      <p:grpSp>
        <p:nvGrpSpPr>
          <p:cNvPr id="26" name="Group 26"/>
          <p:cNvGrpSpPr/>
          <p:nvPr/>
        </p:nvGrpSpPr>
        <p:grpSpPr>
          <a:xfrm>
            <a:off x="6004754" y="3361339"/>
            <a:ext cx="1500529" cy="516864"/>
            <a:chOff x="0" y="0"/>
            <a:chExt cx="2648731" cy="912367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2648731" cy="912367"/>
            </a:xfrm>
            <a:custGeom>
              <a:avLst/>
              <a:gdLst/>
              <a:ahLst/>
              <a:cxnLst/>
              <a:rect l="l" t="t" r="r" b="b"/>
              <a:pathLst>
                <a:path w="2648731" h="912367">
                  <a:moveTo>
                    <a:pt x="2524271" y="912367"/>
                  </a:moveTo>
                  <a:lnTo>
                    <a:pt x="124460" y="912367"/>
                  </a:lnTo>
                  <a:cubicBezTo>
                    <a:pt x="55880" y="912367"/>
                    <a:pt x="0" y="856487"/>
                    <a:pt x="0" y="78790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524271" y="0"/>
                  </a:lnTo>
                  <a:cubicBezTo>
                    <a:pt x="2592851" y="0"/>
                    <a:pt x="2648731" y="55880"/>
                    <a:pt x="2648731" y="124460"/>
                  </a:cubicBezTo>
                  <a:lnTo>
                    <a:pt x="2648731" y="787907"/>
                  </a:lnTo>
                  <a:cubicBezTo>
                    <a:pt x="2648731" y="856487"/>
                    <a:pt x="2592851" y="912367"/>
                    <a:pt x="2524271" y="912367"/>
                  </a:cubicBezTo>
                  <a:close/>
                </a:path>
              </a:pathLst>
            </a:custGeom>
            <a:solidFill>
              <a:srgbClr val="182722">
                <a:alpha val="34902"/>
              </a:srgbClr>
            </a:solidFill>
          </p:spPr>
        </p:sp>
      </p:grpSp>
      <p:grpSp>
        <p:nvGrpSpPr>
          <p:cNvPr id="28" name="Group 28"/>
          <p:cNvGrpSpPr/>
          <p:nvPr/>
        </p:nvGrpSpPr>
        <p:grpSpPr>
          <a:xfrm>
            <a:off x="6936853" y="1768303"/>
            <a:ext cx="1500529" cy="516864"/>
            <a:chOff x="0" y="0"/>
            <a:chExt cx="2648731" cy="912367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2648731" cy="912367"/>
            </a:xfrm>
            <a:custGeom>
              <a:avLst/>
              <a:gdLst/>
              <a:ahLst/>
              <a:cxnLst/>
              <a:rect l="l" t="t" r="r" b="b"/>
              <a:pathLst>
                <a:path w="2648731" h="912367">
                  <a:moveTo>
                    <a:pt x="2524271" y="912367"/>
                  </a:moveTo>
                  <a:lnTo>
                    <a:pt x="124460" y="912367"/>
                  </a:lnTo>
                  <a:cubicBezTo>
                    <a:pt x="55880" y="912367"/>
                    <a:pt x="0" y="856487"/>
                    <a:pt x="0" y="78790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524271" y="0"/>
                  </a:lnTo>
                  <a:cubicBezTo>
                    <a:pt x="2592851" y="0"/>
                    <a:pt x="2648731" y="55880"/>
                    <a:pt x="2648731" y="124460"/>
                  </a:cubicBezTo>
                  <a:lnTo>
                    <a:pt x="2648731" y="787907"/>
                  </a:lnTo>
                  <a:cubicBezTo>
                    <a:pt x="2648731" y="856487"/>
                    <a:pt x="2592851" y="912367"/>
                    <a:pt x="2524271" y="912367"/>
                  </a:cubicBezTo>
                  <a:close/>
                </a:path>
              </a:pathLst>
            </a:custGeom>
            <a:solidFill>
              <a:srgbClr val="182722">
                <a:alpha val="34902"/>
              </a:srgbClr>
            </a:solidFill>
          </p:spPr>
        </p:sp>
      </p:grpSp>
      <p:grpSp>
        <p:nvGrpSpPr>
          <p:cNvPr id="30" name="Group 30"/>
          <p:cNvGrpSpPr/>
          <p:nvPr/>
        </p:nvGrpSpPr>
        <p:grpSpPr>
          <a:xfrm>
            <a:off x="9760510" y="1764112"/>
            <a:ext cx="1500529" cy="516864"/>
            <a:chOff x="0" y="0"/>
            <a:chExt cx="2648731" cy="912367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2648731" cy="912367"/>
            </a:xfrm>
            <a:custGeom>
              <a:avLst/>
              <a:gdLst/>
              <a:ahLst/>
              <a:cxnLst/>
              <a:rect l="l" t="t" r="r" b="b"/>
              <a:pathLst>
                <a:path w="2648731" h="912367">
                  <a:moveTo>
                    <a:pt x="2524271" y="912367"/>
                  </a:moveTo>
                  <a:lnTo>
                    <a:pt x="124460" y="912367"/>
                  </a:lnTo>
                  <a:cubicBezTo>
                    <a:pt x="55880" y="912367"/>
                    <a:pt x="0" y="856487"/>
                    <a:pt x="0" y="78790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524271" y="0"/>
                  </a:lnTo>
                  <a:cubicBezTo>
                    <a:pt x="2592851" y="0"/>
                    <a:pt x="2648731" y="55880"/>
                    <a:pt x="2648731" y="124460"/>
                  </a:cubicBezTo>
                  <a:lnTo>
                    <a:pt x="2648731" y="787907"/>
                  </a:lnTo>
                  <a:cubicBezTo>
                    <a:pt x="2648731" y="856487"/>
                    <a:pt x="2592851" y="912367"/>
                    <a:pt x="2524271" y="912367"/>
                  </a:cubicBezTo>
                  <a:close/>
                </a:path>
              </a:pathLst>
            </a:custGeom>
            <a:solidFill>
              <a:srgbClr val="182722">
                <a:alpha val="34902"/>
              </a:srgbClr>
            </a:solidFill>
          </p:spPr>
        </p:sp>
      </p:grpSp>
      <p:grpSp>
        <p:nvGrpSpPr>
          <p:cNvPr id="32" name="Group 32"/>
          <p:cNvGrpSpPr/>
          <p:nvPr/>
        </p:nvGrpSpPr>
        <p:grpSpPr>
          <a:xfrm>
            <a:off x="10455423" y="3361339"/>
            <a:ext cx="1500529" cy="516864"/>
            <a:chOff x="0" y="0"/>
            <a:chExt cx="2648731" cy="912367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2648731" cy="912367"/>
            </a:xfrm>
            <a:custGeom>
              <a:avLst/>
              <a:gdLst/>
              <a:ahLst/>
              <a:cxnLst/>
              <a:rect l="l" t="t" r="r" b="b"/>
              <a:pathLst>
                <a:path w="2648731" h="912367">
                  <a:moveTo>
                    <a:pt x="2524271" y="912367"/>
                  </a:moveTo>
                  <a:lnTo>
                    <a:pt x="124460" y="912367"/>
                  </a:lnTo>
                  <a:cubicBezTo>
                    <a:pt x="55880" y="912367"/>
                    <a:pt x="0" y="856487"/>
                    <a:pt x="0" y="78790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524271" y="0"/>
                  </a:lnTo>
                  <a:cubicBezTo>
                    <a:pt x="2592851" y="0"/>
                    <a:pt x="2648731" y="55880"/>
                    <a:pt x="2648731" y="124460"/>
                  </a:cubicBezTo>
                  <a:lnTo>
                    <a:pt x="2648731" y="787907"/>
                  </a:lnTo>
                  <a:cubicBezTo>
                    <a:pt x="2648731" y="856487"/>
                    <a:pt x="2592851" y="912367"/>
                    <a:pt x="2524271" y="912367"/>
                  </a:cubicBezTo>
                  <a:close/>
                </a:path>
              </a:pathLst>
            </a:custGeom>
            <a:solidFill>
              <a:srgbClr val="182722">
                <a:alpha val="34902"/>
              </a:srgbClr>
            </a:solidFill>
          </p:spPr>
        </p:sp>
      </p:grpSp>
      <p:grpSp>
        <p:nvGrpSpPr>
          <p:cNvPr id="34" name="Group 34"/>
          <p:cNvGrpSpPr/>
          <p:nvPr/>
        </p:nvGrpSpPr>
        <p:grpSpPr>
          <a:xfrm>
            <a:off x="8389458" y="5283912"/>
            <a:ext cx="1500529" cy="516864"/>
            <a:chOff x="0" y="0"/>
            <a:chExt cx="2648731" cy="912367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2648731" cy="912367"/>
            </a:xfrm>
            <a:custGeom>
              <a:avLst/>
              <a:gdLst/>
              <a:ahLst/>
              <a:cxnLst/>
              <a:rect l="l" t="t" r="r" b="b"/>
              <a:pathLst>
                <a:path w="2648731" h="912367">
                  <a:moveTo>
                    <a:pt x="2524271" y="912367"/>
                  </a:moveTo>
                  <a:lnTo>
                    <a:pt x="124460" y="912367"/>
                  </a:lnTo>
                  <a:cubicBezTo>
                    <a:pt x="55880" y="912367"/>
                    <a:pt x="0" y="856487"/>
                    <a:pt x="0" y="78790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524271" y="0"/>
                  </a:lnTo>
                  <a:cubicBezTo>
                    <a:pt x="2592851" y="0"/>
                    <a:pt x="2648731" y="55880"/>
                    <a:pt x="2648731" y="124460"/>
                  </a:cubicBezTo>
                  <a:lnTo>
                    <a:pt x="2648731" y="787907"/>
                  </a:lnTo>
                  <a:cubicBezTo>
                    <a:pt x="2648731" y="856487"/>
                    <a:pt x="2592851" y="912367"/>
                    <a:pt x="2524271" y="912367"/>
                  </a:cubicBezTo>
                  <a:close/>
                </a:path>
              </a:pathLst>
            </a:custGeom>
            <a:solidFill>
              <a:srgbClr val="182722">
                <a:alpha val="34902"/>
              </a:srgbClr>
            </a:solidFill>
          </p:spPr>
        </p:sp>
      </p:grpSp>
      <p:sp>
        <p:nvSpPr>
          <p:cNvPr id="36" name="TextBox 36"/>
          <p:cNvSpPr txBox="1"/>
          <p:nvPr/>
        </p:nvSpPr>
        <p:spPr>
          <a:xfrm>
            <a:off x="7921467" y="3281716"/>
            <a:ext cx="2138663" cy="3601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57"/>
              </a:lnSpc>
            </a:pPr>
            <a:r>
              <a:rPr lang="en-US" sz="1357" spc="13">
                <a:solidFill>
                  <a:srgbClr val="4D4A46"/>
                </a:solidFill>
                <a:latin typeface="HK Grotesk Bold Bold"/>
              </a:rPr>
              <a:t>DEKARBONIZACIJOS DARBO GRUPĖS​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5053062" y="2782373"/>
            <a:ext cx="3268878" cy="5470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05"/>
              </a:lnSpc>
            </a:pPr>
            <a:r>
              <a:rPr lang="en-US" sz="1575" spc="15">
                <a:solidFill>
                  <a:srgbClr val="000000"/>
                </a:solidFill>
                <a:latin typeface="HK Grotesk Bold"/>
              </a:rPr>
              <a:t>  ENERGETIKA </a:t>
            </a:r>
          </a:p>
          <a:p>
            <a:pPr algn="ctr">
              <a:lnSpc>
                <a:spcPts val="2205"/>
              </a:lnSpc>
              <a:spcBef>
                <a:spcPct val="0"/>
              </a:spcBef>
            </a:pPr>
            <a:r>
              <a:rPr lang="en-US" sz="1575" spc="15">
                <a:solidFill>
                  <a:srgbClr val="000000"/>
                </a:solidFill>
                <a:latin typeface="HK Grotesk Bold"/>
              </a:rPr>
              <a:t>(ĮSKAITANT PASTATUS)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8359961" y="4695236"/>
            <a:ext cx="2095463" cy="490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01"/>
              </a:lnSpc>
            </a:pPr>
            <a:r>
              <a:rPr lang="en-US" sz="1901" spc="19">
                <a:solidFill>
                  <a:srgbClr val="000000"/>
                </a:solidFill>
                <a:latin typeface="HK Grotesk Bold"/>
              </a:rPr>
              <a:t>ŽEMĖS ŪKIS IR </a:t>
            </a:r>
          </a:p>
          <a:p>
            <a:pPr algn="ctr">
              <a:lnSpc>
                <a:spcPts val="1901"/>
              </a:lnSpc>
            </a:pPr>
            <a:r>
              <a:rPr lang="en-US" sz="1901" spc="19">
                <a:solidFill>
                  <a:srgbClr val="000000"/>
                </a:solidFill>
                <a:latin typeface="HK Grotesk Bold"/>
              </a:rPr>
              <a:t>MIŠKININKYSTĖ​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9132295" y="2999757"/>
            <a:ext cx="4146784" cy="3240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61"/>
              </a:lnSpc>
              <a:spcBef>
                <a:spcPct val="0"/>
              </a:spcBef>
            </a:pPr>
            <a:r>
              <a:rPr lang="en-US" sz="1901" spc="19">
                <a:solidFill>
                  <a:srgbClr val="000000"/>
                </a:solidFill>
                <a:latin typeface="HK Grotesk Bold"/>
              </a:rPr>
              <a:t>TRANSPORTAS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5613725" y="1889028"/>
            <a:ext cx="4146784" cy="2401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77"/>
              </a:lnSpc>
              <a:spcBef>
                <a:spcPct val="0"/>
              </a:spcBef>
            </a:pPr>
            <a:r>
              <a:rPr lang="en-US" sz="1412" spc="14">
                <a:solidFill>
                  <a:srgbClr val="FFFFFF"/>
                </a:solidFill>
                <a:latin typeface="HK Grotesk Bold"/>
              </a:rPr>
              <a:t>2 pasiūlymai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4681627" y="3488147"/>
            <a:ext cx="4146784" cy="2401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77"/>
              </a:lnSpc>
              <a:spcBef>
                <a:spcPct val="0"/>
              </a:spcBef>
            </a:pPr>
            <a:r>
              <a:rPr lang="en-US" sz="1412" spc="14">
                <a:solidFill>
                  <a:srgbClr val="FFFFFF"/>
                </a:solidFill>
                <a:latin typeface="HK Grotesk Bold"/>
              </a:rPr>
              <a:t>0 pasiūlymų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7058903" y="5410720"/>
            <a:ext cx="4146784" cy="2401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77"/>
              </a:lnSpc>
              <a:spcBef>
                <a:spcPct val="0"/>
              </a:spcBef>
            </a:pPr>
            <a:r>
              <a:rPr lang="en-US" sz="1412" spc="14">
                <a:solidFill>
                  <a:srgbClr val="FFFFFF"/>
                </a:solidFill>
                <a:latin typeface="HK Grotesk Bold"/>
              </a:rPr>
              <a:t>5 pasiūlymai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9132295" y="3498545"/>
            <a:ext cx="4146784" cy="2401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77"/>
              </a:lnSpc>
              <a:spcBef>
                <a:spcPct val="0"/>
              </a:spcBef>
            </a:pPr>
            <a:r>
              <a:rPr lang="en-US" sz="1412" spc="14">
                <a:solidFill>
                  <a:srgbClr val="FFFFFF"/>
                </a:solidFill>
                <a:latin typeface="HK Grotesk Bold"/>
              </a:rPr>
              <a:t>12 pasiūlymų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8437382" y="1889028"/>
            <a:ext cx="4146784" cy="2401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77"/>
              </a:lnSpc>
              <a:spcBef>
                <a:spcPct val="0"/>
              </a:spcBef>
            </a:pPr>
            <a:r>
              <a:rPr lang="en-US" sz="1412" spc="14">
                <a:solidFill>
                  <a:srgbClr val="FFFFFF"/>
                </a:solidFill>
                <a:latin typeface="HK Grotesk Bold"/>
              </a:rPr>
              <a:t>2 pasiūlymai</a:t>
            </a:r>
          </a:p>
        </p:txBody>
      </p:sp>
      <p:sp>
        <p:nvSpPr>
          <p:cNvPr id="46" name="TextBox 6">
            <a:extLst>
              <a:ext uri="{FF2B5EF4-FFF2-40B4-BE49-F238E27FC236}">
                <a16:creationId xmlns:a16="http://schemas.microsoft.com/office/drawing/2014/main" id="{23AE83D2-FF7C-41E9-9238-1128AE4D4127}"/>
              </a:ext>
            </a:extLst>
          </p:cNvPr>
          <p:cNvSpPr txBox="1"/>
          <p:nvPr/>
        </p:nvSpPr>
        <p:spPr>
          <a:xfrm>
            <a:off x="232133" y="3491370"/>
            <a:ext cx="4026397" cy="22798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00"/>
              </a:lnSpc>
            </a:pPr>
            <a:r>
              <a:rPr lang="en-US" sz="2000" spc="100" dirty="0" err="1">
                <a:solidFill>
                  <a:srgbClr val="4D4A46"/>
                </a:solidFill>
                <a:latin typeface="Clear Sans Thin"/>
              </a:rPr>
              <a:t>Pasiūlymų</a:t>
            </a:r>
            <a:r>
              <a:rPr lang="en-US" sz="2000" spc="100" dirty="0">
                <a:solidFill>
                  <a:srgbClr val="4D4A46"/>
                </a:solidFill>
                <a:latin typeface="Clear Sans Thin"/>
              </a:rPr>
              <a:t> </a:t>
            </a:r>
            <a:r>
              <a:rPr lang="en-US" sz="2000" spc="100" dirty="0" err="1">
                <a:solidFill>
                  <a:srgbClr val="4D4A46"/>
                </a:solidFill>
                <a:latin typeface="Clear Sans Thin"/>
              </a:rPr>
              <a:t>dekarbonizacijos</a:t>
            </a:r>
            <a:r>
              <a:rPr lang="en-US" sz="2000" spc="100" dirty="0">
                <a:solidFill>
                  <a:srgbClr val="4D4A46"/>
                </a:solidFill>
                <a:latin typeface="Clear Sans Thin"/>
              </a:rPr>
              <a:t> </a:t>
            </a:r>
            <a:r>
              <a:rPr lang="en-US" sz="2000" spc="100" dirty="0" err="1">
                <a:solidFill>
                  <a:srgbClr val="4D4A46"/>
                </a:solidFill>
                <a:latin typeface="Clear Sans Thin"/>
              </a:rPr>
              <a:t>planui</a:t>
            </a:r>
            <a:r>
              <a:rPr lang="en-US" sz="2000" spc="100" dirty="0">
                <a:solidFill>
                  <a:srgbClr val="4D4A46"/>
                </a:solidFill>
                <a:latin typeface="Clear Sans Thin"/>
              </a:rPr>
              <a:t> </a:t>
            </a:r>
            <a:r>
              <a:rPr lang="en-US" sz="2000" spc="100" dirty="0" err="1">
                <a:solidFill>
                  <a:srgbClr val="4D4A46"/>
                </a:solidFill>
                <a:latin typeface="Clear Sans Thin"/>
              </a:rPr>
              <a:t>laukiame</a:t>
            </a:r>
            <a:r>
              <a:rPr lang="en-US" sz="2000" spc="100" dirty="0">
                <a:solidFill>
                  <a:srgbClr val="4D4A46"/>
                </a:solidFill>
                <a:latin typeface="Clear Sans Thin"/>
              </a:rPr>
              <a:t> </a:t>
            </a:r>
            <a:r>
              <a:rPr lang="en-US" sz="2000" spc="100" dirty="0" err="1">
                <a:solidFill>
                  <a:srgbClr val="4D4A46"/>
                </a:solidFill>
                <a:latin typeface="Clear Sans Thin"/>
              </a:rPr>
              <a:t>iki</a:t>
            </a:r>
            <a:r>
              <a:rPr lang="en-US" sz="2000" spc="100" dirty="0">
                <a:solidFill>
                  <a:srgbClr val="4D4A46"/>
                </a:solidFill>
                <a:latin typeface="Clear Sans Thin"/>
              </a:rPr>
              <a:t> </a:t>
            </a:r>
            <a:r>
              <a:rPr lang="en-US" sz="2000" spc="100" dirty="0" err="1">
                <a:solidFill>
                  <a:srgbClr val="4D4A46"/>
                </a:solidFill>
                <a:latin typeface="Clear Sans Thin"/>
              </a:rPr>
              <a:t>kovo</a:t>
            </a:r>
            <a:r>
              <a:rPr lang="en-US" sz="2000" spc="100" dirty="0">
                <a:solidFill>
                  <a:srgbClr val="4D4A46"/>
                </a:solidFill>
                <a:latin typeface="Clear Sans Thin"/>
              </a:rPr>
              <a:t> 31 d. </a:t>
            </a:r>
            <a:r>
              <a:rPr lang="en-US" sz="2000" spc="100" dirty="0" err="1">
                <a:solidFill>
                  <a:srgbClr val="4D4A46"/>
                </a:solidFill>
                <a:latin typeface="Clear Sans Thin"/>
              </a:rPr>
              <a:t>platformoje</a:t>
            </a:r>
            <a:r>
              <a:rPr lang="en-US" sz="2000" spc="100" dirty="0">
                <a:solidFill>
                  <a:srgbClr val="4D4A46"/>
                </a:solidFill>
                <a:latin typeface="Clear Sans Thin"/>
              </a:rPr>
              <a:t> </a:t>
            </a:r>
            <a:r>
              <a:rPr lang="en-US" sz="2000" spc="100" dirty="0">
                <a:ea typeface="+mn-lt"/>
                <a:cs typeface="+mn-lt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https://klimatokaita.lt/dekarbonizacija/pasiulymai/</a:t>
            </a:r>
            <a:r>
              <a:rPr lang="en-US" sz="2000" spc="100" dirty="0">
                <a:ea typeface="+mn-lt"/>
                <a:cs typeface="+mn-lt"/>
              </a:rPr>
              <a:t>. </a:t>
            </a:r>
            <a:endParaRPr lang="en-US" sz="2000" spc="100" dirty="0">
              <a:solidFill>
                <a:srgbClr val="4D4A46"/>
              </a:solidFill>
              <a:latin typeface="Clear Sans Thin"/>
              <a:cs typeface="Clear Sans Thin"/>
            </a:endParaRPr>
          </a:p>
          <a:p>
            <a:pPr>
              <a:lnSpc>
                <a:spcPts val="3000"/>
              </a:lnSpc>
            </a:pPr>
            <a:endParaRPr lang="en-US" sz="2000" spc="100">
              <a:solidFill>
                <a:srgbClr val="4D4A46"/>
              </a:solidFill>
              <a:latin typeface="Clear Sans Thin"/>
              <a:cs typeface="Clear Sans Thin"/>
            </a:endParaRPr>
          </a:p>
          <a:p>
            <a:pPr>
              <a:lnSpc>
                <a:spcPts val="3000"/>
              </a:lnSpc>
            </a:pPr>
            <a:endParaRPr lang="en-US" sz="2000" spc="100">
              <a:solidFill>
                <a:srgbClr val="4D4A46"/>
              </a:solidFill>
              <a:latin typeface="Clear Sans Thin"/>
              <a:cs typeface="Clear Sans Thin"/>
            </a:endParaRPr>
          </a:p>
        </p:txBody>
      </p:sp>
    </p:spTree>
    <p:extLst>
      <p:ext uri="{BB962C8B-B14F-4D97-AF65-F5344CB8AC3E}">
        <p14:creationId xmlns:p14="http://schemas.microsoft.com/office/powerpoint/2010/main" val="36623549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419100" y="0"/>
            <a:ext cx="12611100" cy="1334550"/>
          </a:xfrm>
          <a:prstGeom prst="rect">
            <a:avLst/>
          </a:prstGeom>
          <a:solidFill>
            <a:srgbClr val="E4D4C5">
              <a:alpha val="48627"/>
            </a:srgbClr>
          </a:solidFill>
        </p:spPr>
      </p:sp>
      <p:sp>
        <p:nvSpPr>
          <p:cNvPr id="3" name="TextBox 3"/>
          <p:cNvSpPr txBox="1"/>
          <p:nvPr/>
        </p:nvSpPr>
        <p:spPr>
          <a:xfrm>
            <a:off x="214552" y="377147"/>
            <a:ext cx="4243030" cy="8260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188"/>
              </a:lnSpc>
            </a:pPr>
            <a:r>
              <a:rPr lang="en-US" sz="3188" spc="31">
                <a:solidFill>
                  <a:srgbClr val="4D4A46"/>
                </a:solidFill>
                <a:latin typeface="HK Grotesk Bold Bold"/>
              </a:rPr>
              <a:t>DEKARBONIZACIJOS</a:t>
            </a:r>
          </a:p>
          <a:p>
            <a:pPr>
              <a:lnSpc>
                <a:spcPts val="3188"/>
              </a:lnSpc>
            </a:pPr>
            <a:r>
              <a:rPr lang="en-US" sz="3188" spc="31">
                <a:solidFill>
                  <a:srgbClr val="4D4A46"/>
                </a:solidFill>
                <a:latin typeface="HK Grotesk Bold Bold"/>
              </a:rPr>
              <a:t>DARBO GRUPĖS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4445699" y="496548"/>
            <a:ext cx="1252177" cy="505504"/>
            <a:chOff x="0" y="0"/>
            <a:chExt cx="2504353" cy="1011007"/>
          </a:xfrm>
        </p:grpSpPr>
        <p:grpSp>
          <p:nvGrpSpPr>
            <p:cNvPr id="5" name="Group 5"/>
            <p:cNvGrpSpPr/>
            <p:nvPr/>
          </p:nvGrpSpPr>
          <p:grpSpPr>
            <a:xfrm>
              <a:off x="0" y="0"/>
              <a:ext cx="1252177" cy="1011007"/>
              <a:chOff x="0" y="0"/>
              <a:chExt cx="6350000" cy="512699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6350000" cy="512699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5126990">
                    <a:moveTo>
                      <a:pt x="3528060" y="0"/>
                    </a:moveTo>
                    <a:lnTo>
                      <a:pt x="0" y="0"/>
                    </a:lnTo>
                    <a:lnTo>
                      <a:pt x="2821940" y="2564130"/>
                    </a:lnTo>
                    <a:lnTo>
                      <a:pt x="0" y="5126990"/>
                    </a:lnTo>
                    <a:lnTo>
                      <a:pt x="3528060" y="5126990"/>
                    </a:lnTo>
                    <a:lnTo>
                      <a:pt x="6350000" y="2564130"/>
                    </a:lnTo>
                    <a:close/>
                  </a:path>
                </a:pathLst>
              </a:custGeom>
              <a:solidFill>
                <a:srgbClr val="4D4A46">
                  <a:alpha val="49804"/>
                </a:srgbClr>
              </a:solidFill>
            </p:spPr>
          </p:sp>
        </p:grpSp>
        <p:grpSp>
          <p:nvGrpSpPr>
            <p:cNvPr id="7" name="Group 7"/>
            <p:cNvGrpSpPr/>
            <p:nvPr/>
          </p:nvGrpSpPr>
          <p:grpSpPr>
            <a:xfrm>
              <a:off x="1252177" y="0"/>
              <a:ext cx="1252177" cy="1011007"/>
              <a:chOff x="0" y="0"/>
              <a:chExt cx="6350000" cy="512699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6350000" cy="512699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5126990">
                    <a:moveTo>
                      <a:pt x="3528060" y="0"/>
                    </a:moveTo>
                    <a:lnTo>
                      <a:pt x="0" y="0"/>
                    </a:lnTo>
                    <a:lnTo>
                      <a:pt x="2821940" y="2564130"/>
                    </a:lnTo>
                    <a:lnTo>
                      <a:pt x="0" y="5126990"/>
                    </a:lnTo>
                    <a:lnTo>
                      <a:pt x="3528060" y="5126990"/>
                    </a:lnTo>
                    <a:lnTo>
                      <a:pt x="6350000" y="2564130"/>
                    </a:lnTo>
                    <a:close/>
                  </a:path>
                </a:pathLst>
              </a:custGeom>
              <a:solidFill>
                <a:srgbClr val="4D4A46">
                  <a:alpha val="39608"/>
                </a:srgbClr>
              </a:solidFill>
            </p:spPr>
          </p:sp>
        </p:grpSp>
      </p:grpSp>
      <p:sp>
        <p:nvSpPr>
          <p:cNvPr id="9" name="AutoShape 9"/>
          <p:cNvSpPr/>
          <p:nvPr/>
        </p:nvSpPr>
        <p:spPr>
          <a:xfrm>
            <a:off x="919061" y="1334551"/>
            <a:ext cx="13297" cy="6981307"/>
          </a:xfrm>
          <a:prstGeom prst="rect">
            <a:avLst/>
          </a:prstGeom>
          <a:solidFill>
            <a:srgbClr val="2B2B2B"/>
          </a:solidFill>
        </p:spPr>
      </p:sp>
      <p:grpSp>
        <p:nvGrpSpPr>
          <p:cNvPr id="10" name="Group 10"/>
          <p:cNvGrpSpPr/>
          <p:nvPr/>
        </p:nvGrpSpPr>
        <p:grpSpPr>
          <a:xfrm>
            <a:off x="599082" y="1667444"/>
            <a:ext cx="666552" cy="538174"/>
            <a:chOff x="0" y="0"/>
            <a:chExt cx="6350000" cy="512699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5126990"/>
            </a:xfrm>
            <a:custGeom>
              <a:avLst/>
              <a:gdLst/>
              <a:ahLst/>
              <a:cxnLst/>
              <a:rect l="l" t="t" r="r" b="b"/>
              <a:pathLst>
                <a:path w="6350000" h="5126990">
                  <a:moveTo>
                    <a:pt x="3528060" y="0"/>
                  </a:moveTo>
                  <a:lnTo>
                    <a:pt x="0" y="0"/>
                  </a:lnTo>
                  <a:lnTo>
                    <a:pt x="2821940" y="2564130"/>
                  </a:lnTo>
                  <a:lnTo>
                    <a:pt x="0" y="5126990"/>
                  </a:lnTo>
                  <a:lnTo>
                    <a:pt x="3528060" y="5126990"/>
                  </a:lnTo>
                  <a:lnTo>
                    <a:pt x="6350000" y="2564130"/>
                  </a:lnTo>
                  <a:close/>
                </a:path>
              </a:pathLst>
            </a:custGeom>
            <a:solidFill>
              <a:srgbClr val="4D4A46"/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599082" y="2632469"/>
            <a:ext cx="666552" cy="538174"/>
            <a:chOff x="0" y="0"/>
            <a:chExt cx="6350000" cy="512699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50000" cy="5126990"/>
            </a:xfrm>
            <a:custGeom>
              <a:avLst/>
              <a:gdLst/>
              <a:ahLst/>
              <a:cxnLst/>
              <a:rect l="l" t="t" r="r" b="b"/>
              <a:pathLst>
                <a:path w="6350000" h="5126990">
                  <a:moveTo>
                    <a:pt x="3528060" y="0"/>
                  </a:moveTo>
                  <a:lnTo>
                    <a:pt x="0" y="0"/>
                  </a:lnTo>
                  <a:lnTo>
                    <a:pt x="2821940" y="2564130"/>
                  </a:lnTo>
                  <a:lnTo>
                    <a:pt x="0" y="5126990"/>
                  </a:lnTo>
                  <a:lnTo>
                    <a:pt x="3528060" y="5126990"/>
                  </a:lnTo>
                  <a:lnTo>
                    <a:pt x="6350000" y="2564130"/>
                  </a:lnTo>
                  <a:close/>
                </a:path>
              </a:pathLst>
            </a:custGeom>
            <a:solidFill>
              <a:srgbClr val="E4D4C5"/>
            </a:solidFill>
          </p:spPr>
        </p:sp>
      </p:grpSp>
      <p:grpSp>
        <p:nvGrpSpPr>
          <p:cNvPr id="14" name="Group 14"/>
          <p:cNvGrpSpPr/>
          <p:nvPr/>
        </p:nvGrpSpPr>
        <p:grpSpPr>
          <a:xfrm>
            <a:off x="585785" y="3791018"/>
            <a:ext cx="666552" cy="538174"/>
            <a:chOff x="0" y="0"/>
            <a:chExt cx="6350000" cy="512699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6350000" cy="5126990"/>
            </a:xfrm>
            <a:custGeom>
              <a:avLst/>
              <a:gdLst/>
              <a:ahLst/>
              <a:cxnLst/>
              <a:rect l="l" t="t" r="r" b="b"/>
              <a:pathLst>
                <a:path w="6350000" h="5126990">
                  <a:moveTo>
                    <a:pt x="3528060" y="0"/>
                  </a:moveTo>
                  <a:lnTo>
                    <a:pt x="0" y="0"/>
                  </a:lnTo>
                  <a:lnTo>
                    <a:pt x="2821940" y="2564130"/>
                  </a:lnTo>
                  <a:lnTo>
                    <a:pt x="0" y="5126990"/>
                  </a:lnTo>
                  <a:lnTo>
                    <a:pt x="3528060" y="5126990"/>
                  </a:lnTo>
                  <a:lnTo>
                    <a:pt x="6350000" y="2564130"/>
                  </a:lnTo>
                  <a:close/>
                </a:path>
              </a:pathLst>
            </a:custGeom>
            <a:solidFill>
              <a:srgbClr val="4D4A46"/>
            </a:solidFill>
          </p:spPr>
        </p:sp>
      </p:grpSp>
      <p:grpSp>
        <p:nvGrpSpPr>
          <p:cNvPr id="16" name="Group 16"/>
          <p:cNvGrpSpPr/>
          <p:nvPr/>
        </p:nvGrpSpPr>
        <p:grpSpPr>
          <a:xfrm>
            <a:off x="585785" y="5068278"/>
            <a:ext cx="666552" cy="538174"/>
            <a:chOff x="0" y="0"/>
            <a:chExt cx="6350000" cy="512699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6350000" cy="5126990"/>
            </a:xfrm>
            <a:custGeom>
              <a:avLst/>
              <a:gdLst/>
              <a:ahLst/>
              <a:cxnLst/>
              <a:rect l="l" t="t" r="r" b="b"/>
              <a:pathLst>
                <a:path w="6350000" h="5126990">
                  <a:moveTo>
                    <a:pt x="3528060" y="0"/>
                  </a:moveTo>
                  <a:lnTo>
                    <a:pt x="0" y="0"/>
                  </a:lnTo>
                  <a:lnTo>
                    <a:pt x="2821940" y="2564130"/>
                  </a:lnTo>
                  <a:lnTo>
                    <a:pt x="0" y="5126990"/>
                  </a:lnTo>
                  <a:lnTo>
                    <a:pt x="3528060" y="5126990"/>
                  </a:lnTo>
                  <a:lnTo>
                    <a:pt x="6350000" y="2564130"/>
                  </a:lnTo>
                  <a:close/>
                </a:path>
              </a:pathLst>
            </a:custGeom>
            <a:solidFill>
              <a:srgbClr val="E4D4C5"/>
            </a:solidFill>
          </p:spPr>
        </p:sp>
      </p:grpSp>
      <p:grpSp>
        <p:nvGrpSpPr>
          <p:cNvPr id="18" name="Group 18"/>
          <p:cNvGrpSpPr/>
          <p:nvPr/>
        </p:nvGrpSpPr>
        <p:grpSpPr>
          <a:xfrm>
            <a:off x="592433" y="6146320"/>
            <a:ext cx="666552" cy="538174"/>
            <a:chOff x="0" y="0"/>
            <a:chExt cx="6350000" cy="512699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6350000" cy="5126990"/>
            </a:xfrm>
            <a:custGeom>
              <a:avLst/>
              <a:gdLst/>
              <a:ahLst/>
              <a:cxnLst/>
              <a:rect l="l" t="t" r="r" b="b"/>
              <a:pathLst>
                <a:path w="6350000" h="5126990">
                  <a:moveTo>
                    <a:pt x="3528060" y="0"/>
                  </a:moveTo>
                  <a:lnTo>
                    <a:pt x="0" y="0"/>
                  </a:lnTo>
                  <a:lnTo>
                    <a:pt x="2821940" y="2564130"/>
                  </a:lnTo>
                  <a:lnTo>
                    <a:pt x="0" y="5126990"/>
                  </a:lnTo>
                  <a:lnTo>
                    <a:pt x="3528060" y="5126990"/>
                  </a:lnTo>
                  <a:lnTo>
                    <a:pt x="6350000" y="2564130"/>
                  </a:lnTo>
                  <a:close/>
                </a:path>
              </a:pathLst>
            </a:custGeom>
            <a:solidFill>
              <a:srgbClr val="4D4A46"/>
            </a:solidFill>
          </p:spPr>
        </p:sp>
      </p:grpSp>
      <p:grpSp>
        <p:nvGrpSpPr>
          <p:cNvPr id="20" name="Group 20"/>
          <p:cNvGrpSpPr/>
          <p:nvPr/>
        </p:nvGrpSpPr>
        <p:grpSpPr>
          <a:xfrm rot="18900000">
            <a:off x="4971492" y="3821718"/>
            <a:ext cx="984611" cy="984611"/>
            <a:chOff x="0" y="0"/>
            <a:chExt cx="1913890" cy="191389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4D4A46"/>
            </a:solidFill>
          </p:spPr>
        </p:sp>
      </p:grpSp>
      <p:grpSp>
        <p:nvGrpSpPr>
          <p:cNvPr id="22" name="Group 22"/>
          <p:cNvGrpSpPr/>
          <p:nvPr/>
        </p:nvGrpSpPr>
        <p:grpSpPr>
          <a:xfrm rot="18900000">
            <a:off x="9377754" y="3821718"/>
            <a:ext cx="984611" cy="984611"/>
            <a:chOff x="0" y="0"/>
            <a:chExt cx="1913890" cy="191389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4D4A46"/>
            </a:solidFill>
          </p:spPr>
        </p:sp>
      </p:grpSp>
      <p:pic>
        <p:nvPicPr>
          <p:cNvPr id="24" name="Picture 2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051400" y="4025739"/>
            <a:ext cx="883501" cy="541345"/>
          </a:xfrm>
          <a:prstGeom prst="rect">
            <a:avLst/>
          </a:prstGeom>
        </p:spPr>
      </p:pic>
      <p:grpSp>
        <p:nvGrpSpPr>
          <p:cNvPr id="25" name="Group 25"/>
          <p:cNvGrpSpPr/>
          <p:nvPr/>
        </p:nvGrpSpPr>
        <p:grpSpPr>
          <a:xfrm rot="16200000">
            <a:off x="6972605" y="3441939"/>
            <a:ext cx="1212575" cy="1529071"/>
            <a:chOff x="0" y="0"/>
            <a:chExt cx="1913890" cy="2413436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1913890" cy="2413436"/>
            </a:xfrm>
            <a:custGeom>
              <a:avLst/>
              <a:gdLst/>
              <a:ahLst/>
              <a:cxnLst/>
              <a:rect l="l" t="t" r="r" b="b"/>
              <a:pathLst>
                <a:path w="1913890" h="2413436">
                  <a:moveTo>
                    <a:pt x="0" y="0"/>
                  </a:moveTo>
                  <a:lnTo>
                    <a:pt x="1913890" y="0"/>
                  </a:lnTo>
                  <a:lnTo>
                    <a:pt x="1913890" y="2413436"/>
                  </a:lnTo>
                  <a:lnTo>
                    <a:pt x="0" y="2413436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7" name="Group 27"/>
          <p:cNvGrpSpPr/>
          <p:nvPr/>
        </p:nvGrpSpPr>
        <p:grpSpPr>
          <a:xfrm rot="16200000">
            <a:off x="6972605" y="4800892"/>
            <a:ext cx="1212575" cy="1529071"/>
            <a:chOff x="0" y="0"/>
            <a:chExt cx="1913890" cy="2413436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1913890" cy="2413436"/>
            </a:xfrm>
            <a:custGeom>
              <a:avLst/>
              <a:gdLst/>
              <a:ahLst/>
              <a:cxnLst/>
              <a:rect l="l" t="t" r="r" b="b"/>
              <a:pathLst>
                <a:path w="1913890" h="2413436">
                  <a:moveTo>
                    <a:pt x="0" y="0"/>
                  </a:moveTo>
                  <a:lnTo>
                    <a:pt x="1913890" y="0"/>
                  </a:lnTo>
                  <a:lnTo>
                    <a:pt x="1913890" y="2413436"/>
                  </a:lnTo>
                  <a:lnTo>
                    <a:pt x="0" y="2413436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29" name="AutoShape 29"/>
          <p:cNvSpPr/>
          <p:nvPr/>
        </p:nvSpPr>
        <p:spPr>
          <a:xfrm rot="21596561">
            <a:off x="6240431" y="4296678"/>
            <a:ext cx="532831" cy="0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</p:sp>
      <p:sp>
        <p:nvSpPr>
          <p:cNvPr id="30" name="AutoShape 30"/>
          <p:cNvSpPr/>
          <p:nvPr/>
        </p:nvSpPr>
        <p:spPr>
          <a:xfrm rot="10800000">
            <a:off x="8382683" y="4281735"/>
            <a:ext cx="746023" cy="0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</p:sp>
      <p:sp>
        <p:nvSpPr>
          <p:cNvPr id="31" name="AutoShape 31"/>
          <p:cNvSpPr/>
          <p:nvPr/>
        </p:nvSpPr>
        <p:spPr>
          <a:xfrm rot="16201111">
            <a:off x="5199112" y="5299147"/>
            <a:ext cx="524598" cy="0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</p:sp>
      <p:sp>
        <p:nvSpPr>
          <p:cNvPr id="32" name="AutoShape 32"/>
          <p:cNvSpPr/>
          <p:nvPr/>
        </p:nvSpPr>
        <p:spPr>
          <a:xfrm rot="10800000">
            <a:off x="8382684" y="5551312"/>
            <a:ext cx="1487375" cy="0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</p:sp>
      <p:sp>
        <p:nvSpPr>
          <p:cNvPr id="33" name="AutoShape 33"/>
          <p:cNvSpPr/>
          <p:nvPr/>
        </p:nvSpPr>
        <p:spPr>
          <a:xfrm>
            <a:off x="5449036" y="5551312"/>
            <a:ext cx="1324226" cy="0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</p:sp>
      <p:sp>
        <p:nvSpPr>
          <p:cNvPr id="34" name="AutoShape 34"/>
          <p:cNvSpPr/>
          <p:nvPr/>
        </p:nvSpPr>
        <p:spPr>
          <a:xfrm rot="16202070">
            <a:off x="9623287" y="5304702"/>
            <a:ext cx="522583" cy="0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</p:sp>
      <p:grpSp>
        <p:nvGrpSpPr>
          <p:cNvPr id="35" name="Group 35"/>
          <p:cNvGrpSpPr/>
          <p:nvPr/>
        </p:nvGrpSpPr>
        <p:grpSpPr>
          <a:xfrm rot="16200000">
            <a:off x="11040408" y="5697771"/>
            <a:ext cx="502939" cy="1450872"/>
            <a:chOff x="0" y="0"/>
            <a:chExt cx="836608" cy="2413436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836608" cy="2413436"/>
            </a:xfrm>
            <a:custGeom>
              <a:avLst/>
              <a:gdLst/>
              <a:ahLst/>
              <a:cxnLst/>
              <a:rect l="l" t="t" r="r" b="b"/>
              <a:pathLst>
                <a:path w="836608" h="2413436">
                  <a:moveTo>
                    <a:pt x="0" y="0"/>
                  </a:moveTo>
                  <a:lnTo>
                    <a:pt x="836608" y="0"/>
                  </a:lnTo>
                  <a:lnTo>
                    <a:pt x="836608" y="2413436"/>
                  </a:lnTo>
                  <a:lnTo>
                    <a:pt x="0" y="2413436"/>
                  </a:lnTo>
                  <a:close/>
                </a:path>
              </a:pathLst>
            </a:custGeom>
            <a:solidFill>
              <a:srgbClr val="4D4A46"/>
            </a:solidFill>
          </p:spPr>
        </p:sp>
      </p:grpSp>
      <p:grpSp>
        <p:nvGrpSpPr>
          <p:cNvPr id="37" name="Group 37"/>
          <p:cNvGrpSpPr/>
          <p:nvPr/>
        </p:nvGrpSpPr>
        <p:grpSpPr>
          <a:xfrm rot="16200000">
            <a:off x="8992153" y="5707589"/>
            <a:ext cx="502939" cy="1450872"/>
            <a:chOff x="0" y="0"/>
            <a:chExt cx="836608" cy="2413436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836608" cy="2413436"/>
            </a:xfrm>
            <a:custGeom>
              <a:avLst/>
              <a:gdLst/>
              <a:ahLst/>
              <a:cxnLst/>
              <a:rect l="l" t="t" r="r" b="b"/>
              <a:pathLst>
                <a:path w="836608" h="2413436">
                  <a:moveTo>
                    <a:pt x="0" y="0"/>
                  </a:moveTo>
                  <a:lnTo>
                    <a:pt x="836608" y="0"/>
                  </a:lnTo>
                  <a:lnTo>
                    <a:pt x="836608" y="2413436"/>
                  </a:lnTo>
                  <a:lnTo>
                    <a:pt x="0" y="2413436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39" name="AutoShape 39"/>
          <p:cNvSpPr/>
          <p:nvPr/>
        </p:nvSpPr>
        <p:spPr>
          <a:xfrm>
            <a:off x="10069724" y="6436209"/>
            <a:ext cx="437923" cy="0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</p:sp>
      <p:sp>
        <p:nvSpPr>
          <p:cNvPr id="40" name="AutoShape 40"/>
          <p:cNvSpPr/>
          <p:nvPr/>
        </p:nvSpPr>
        <p:spPr>
          <a:xfrm rot="21594293">
            <a:off x="7608695" y="6451522"/>
            <a:ext cx="767243" cy="0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</p:sp>
      <p:sp>
        <p:nvSpPr>
          <p:cNvPr id="41" name="AutoShape 41"/>
          <p:cNvSpPr/>
          <p:nvPr/>
        </p:nvSpPr>
        <p:spPr>
          <a:xfrm rot="16229118">
            <a:off x="7454251" y="6316857"/>
            <a:ext cx="299968" cy="0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42" name="Group 42"/>
          <p:cNvGrpSpPr/>
          <p:nvPr/>
        </p:nvGrpSpPr>
        <p:grpSpPr>
          <a:xfrm>
            <a:off x="5313812" y="1824692"/>
            <a:ext cx="277034" cy="223677"/>
            <a:chOff x="0" y="0"/>
            <a:chExt cx="6350000" cy="5126990"/>
          </a:xfrm>
        </p:grpSpPr>
        <p:sp>
          <p:nvSpPr>
            <p:cNvPr id="43" name="Freeform 43"/>
            <p:cNvSpPr/>
            <p:nvPr/>
          </p:nvSpPr>
          <p:spPr>
            <a:xfrm>
              <a:off x="0" y="0"/>
              <a:ext cx="6350000" cy="5126990"/>
            </a:xfrm>
            <a:custGeom>
              <a:avLst/>
              <a:gdLst/>
              <a:ahLst/>
              <a:cxnLst/>
              <a:rect l="l" t="t" r="r" b="b"/>
              <a:pathLst>
                <a:path w="6350000" h="5126990">
                  <a:moveTo>
                    <a:pt x="3528060" y="0"/>
                  </a:moveTo>
                  <a:lnTo>
                    <a:pt x="0" y="0"/>
                  </a:lnTo>
                  <a:lnTo>
                    <a:pt x="2821940" y="2564130"/>
                  </a:lnTo>
                  <a:lnTo>
                    <a:pt x="0" y="5126990"/>
                  </a:lnTo>
                  <a:lnTo>
                    <a:pt x="3528060" y="5126990"/>
                  </a:lnTo>
                  <a:lnTo>
                    <a:pt x="6350000" y="2564130"/>
                  </a:lnTo>
                  <a:close/>
                </a:path>
              </a:pathLst>
            </a:custGeom>
            <a:solidFill>
              <a:srgbClr val="4D4A46"/>
            </a:solidFill>
          </p:spPr>
        </p:sp>
      </p:grpSp>
      <p:grpSp>
        <p:nvGrpSpPr>
          <p:cNvPr id="44" name="Group 44"/>
          <p:cNvGrpSpPr/>
          <p:nvPr/>
        </p:nvGrpSpPr>
        <p:grpSpPr>
          <a:xfrm>
            <a:off x="5313812" y="2927350"/>
            <a:ext cx="277034" cy="223677"/>
            <a:chOff x="0" y="0"/>
            <a:chExt cx="6350000" cy="5126990"/>
          </a:xfrm>
        </p:grpSpPr>
        <p:sp>
          <p:nvSpPr>
            <p:cNvPr id="45" name="Freeform 45"/>
            <p:cNvSpPr/>
            <p:nvPr/>
          </p:nvSpPr>
          <p:spPr>
            <a:xfrm>
              <a:off x="0" y="0"/>
              <a:ext cx="6350000" cy="5126990"/>
            </a:xfrm>
            <a:custGeom>
              <a:avLst/>
              <a:gdLst/>
              <a:ahLst/>
              <a:cxnLst/>
              <a:rect l="l" t="t" r="r" b="b"/>
              <a:pathLst>
                <a:path w="6350000" h="5126990">
                  <a:moveTo>
                    <a:pt x="3528060" y="0"/>
                  </a:moveTo>
                  <a:lnTo>
                    <a:pt x="0" y="0"/>
                  </a:lnTo>
                  <a:lnTo>
                    <a:pt x="2821940" y="2564130"/>
                  </a:lnTo>
                  <a:lnTo>
                    <a:pt x="0" y="5126990"/>
                  </a:lnTo>
                  <a:lnTo>
                    <a:pt x="3528060" y="5126990"/>
                  </a:lnTo>
                  <a:lnTo>
                    <a:pt x="6350000" y="2564130"/>
                  </a:lnTo>
                  <a:close/>
                </a:path>
              </a:pathLst>
            </a:custGeom>
            <a:solidFill>
              <a:srgbClr val="4D4A46"/>
            </a:solidFill>
          </p:spPr>
        </p:sp>
      </p:grpSp>
      <p:pic>
        <p:nvPicPr>
          <p:cNvPr id="46" name="Picture 4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41696" y="1529122"/>
            <a:ext cx="372014" cy="912918"/>
          </a:xfrm>
          <a:prstGeom prst="rect">
            <a:avLst/>
          </a:prstGeom>
        </p:spPr>
      </p:pic>
      <p:pic>
        <p:nvPicPr>
          <p:cNvPr id="47" name="Picture 4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57242" y="1824692"/>
            <a:ext cx="340922" cy="208609"/>
          </a:xfrm>
          <a:prstGeom prst="rect">
            <a:avLst/>
          </a:prstGeom>
        </p:spPr>
      </p:pic>
      <p:sp>
        <p:nvSpPr>
          <p:cNvPr id="48" name="TextBox 48"/>
          <p:cNvSpPr txBox="1"/>
          <p:nvPr/>
        </p:nvSpPr>
        <p:spPr>
          <a:xfrm>
            <a:off x="6096000" y="377147"/>
            <a:ext cx="6484114" cy="8253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188"/>
              </a:lnSpc>
            </a:pPr>
            <a:r>
              <a:rPr lang="en-US" sz="3167" spc="31">
                <a:solidFill>
                  <a:srgbClr val="4D4A46"/>
                </a:solidFill>
                <a:latin typeface="HK Grotesk Bold Bold"/>
              </a:rPr>
              <a:t>ATRASTI </a:t>
            </a:r>
            <a:r>
              <a:rPr lang="en-US" sz="3167" b="1" spc="31">
                <a:solidFill>
                  <a:srgbClr val="4D4A46"/>
                </a:solidFill>
                <a:latin typeface="HK Grotesk Bold Bold Italics"/>
              </a:rPr>
              <a:t>VEIKSMINGIAUSIAS</a:t>
            </a:r>
            <a:r>
              <a:rPr lang="en-US" sz="3167" spc="31">
                <a:solidFill>
                  <a:srgbClr val="4D4A46"/>
                </a:solidFill>
                <a:latin typeface="HK Grotesk Bold Bold"/>
              </a:rPr>
              <a:t> ŠESD MAŽINIMO </a:t>
            </a:r>
            <a:r>
              <a:rPr lang="en-US" sz="3167" b="1" spc="31">
                <a:solidFill>
                  <a:srgbClr val="4D4A46"/>
                </a:solidFill>
                <a:latin typeface="HK Grotesk Bold Bold Italics"/>
              </a:rPr>
              <a:t>PRIEMONES</a:t>
            </a:r>
          </a:p>
        </p:txBody>
      </p:sp>
      <p:sp>
        <p:nvSpPr>
          <p:cNvPr id="49" name="TextBox 49"/>
          <p:cNvSpPr txBox="1"/>
          <p:nvPr/>
        </p:nvSpPr>
        <p:spPr>
          <a:xfrm>
            <a:off x="9134577" y="4088487"/>
            <a:ext cx="1470964" cy="4648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31"/>
              </a:lnSpc>
            </a:pPr>
            <a:r>
              <a:rPr lang="en-US" sz="1231" spc="12">
                <a:solidFill>
                  <a:srgbClr val="FFFFFF"/>
                </a:solidFill>
                <a:latin typeface="HK Grotesk Bold Bold"/>
              </a:rPr>
              <a:t>NEKSVP</a:t>
            </a:r>
          </a:p>
          <a:p>
            <a:pPr algn="ctr">
              <a:lnSpc>
                <a:spcPts val="1231"/>
              </a:lnSpc>
            </a:pPr>
            <a:r>
              <a:rPr lang="en-US" sz="1231" spc="12">
                <a:solidFill>
                  <a:srgbClr val="FFFFFF"/>
                </a:solidFill>
                <a:latin typeface="HK Grotesk Bold Bold"/>
              </a:rPr>
              <a:t>RENGIMO D.G.</a:t>
            </a:r>
          </a:p>
          <a:p>
            <a:pPr algn="ctr">
              <a:lnSpc>
                <a:spcPts val="1231"/>
              </a:lnSpc>
            </a:pPr>
            <a:r>
              <a:rPr lang="en-US" sz="1231" spc="12">
                <a:solidFill>
                  <a:srgbClr val="FFFFFF"/>
                </a:solidFill>
                <a:latin typeface="HK Grotesk Bold Bold"/>
              </a:rPr>
              <a:t>LRV</a:t>
            </a:r>
          </a:p>
        </p:txBody>
      </p:sp>
      <p:sp>
        <p:nvSpPr>
          <p:cNvPr id="50" name="TextBox 50"/>
          <p:cNvSpPr txBox="1"/>
          <p:nvPr/>
        </p:nvSpPr>
        <p:spPr>
          <a:xfrm>
            <a:off x="6895074" y="3758806"/>
            <a:ext cx="1386429" cy="7212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18"/>
              </a:lnSpc>
            </a:pPr>
            <a:r>
              <a:rPr lang="en-US" sz="1418" spc="14">
                <a:solidFill>
                  <a:srgbClr val="000000"/>
                </a:solidFill>
                <a:latin typeface="Clear Sans Regular Bold"/>
              </a:rPr>
              <a:t>SUDERINTA PALYGINAMOJI VISŲ PRIEMONIŲ ANALIZĖ</a:t>
            </a:r>
          </a:p>
        </p:txBody>
      </p:sp>
      <p:sp>
        <p:nvSpPr>
          <p:cNvPr id="51" name="TextBox 51"/>
          <p:cNvSpPr txBox="1"/>
          <p:nvPr/>
        </p:nvSpPr>
        <p:spPr>
          <a:xfrm>
            <a:off x="6892555" y="5117759"/>
            <a:ext cx="1372673" cy="9008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18"/>
              </a:lnSpc>
            </a:pPr>
            <a:r>
              <a:rPr lang="en-US" sz="1418" spc="14">
                <a:solidFill>
                  <a:srgbClr val="000000"/>
                </a:solidFill>
                <a:latin typeface="Clear Sans Regular Bold"/>
              </a:rPr>
              <a:t>ATNAUJINTAS PAKANKAMAS NEKSVP PRIEMONIŲ PAKETAS</a:t>
            </a:r>
          </a:p>
        </p:txBody>
      </p:sp>
      <p:sp>
        <p:nvSpPr>
          <p:cNvPr id="52" name="TextBox 52"/>
          <p:cNvSpPr txBox="1"/>
          <p:nvPr/>
        </p:nvSpPr>
        <p:spPr>
          <a:xfrm>
            <a:off x="10605541" y="6264290"/>
            <a:ext cx="1372673" cy="1826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18"/>
              </a:lnSpc>
            </a:pPr>
            <a:r>
              <a:rPr lang="en-US" sz="1418" spc="14">
                <a:solidFill>
                  <a:srgbClr val="FFFFFF"/>
                </a:solidFill>
                <a:latin typeface="HK Grotesk Bold Bold"/>
              </a:rPr>
              <a:t>TVIRTINIMAS LRV</a:t>
            </a:r>
          </a:p>
        </p:txBody>
      </p:sp>
      <p:sp>
        <p:nvSpPr>
          <p:cNvPr id="53" name="TextBox 53"/>
          <p:cNvSpPr txBox="1"/>
          <p:nvPr/>
        </p:nvSpPr>
        <p:spPr>
          <a:xfrm>
            <a:off x="8557286" y="6264395"/>
            <a:ext cx="1372673" cy="3622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18"/>
              </a:lnSpc>
            </a:pPr>
            <a:r>
              <a:rPr lang="en-US" sz="1418" spc="14">
                <a:solidFill>
                  <a:srgbClr val="000000"/>
                </a:solidFill>
                <a:latin typeface="Clear Sans Regular Bold"/>
              </a:rPr>
              <a:t>VIEŠA KONSULTACIJA</a:t>
            </a:r>
          </a:p>
        </p:txBody>
      </p:sp>
      <p:sp>
        <p:nvSpPr>
          <p:cNvPr id="54" name="TextBox 54"/>
          <p:cNvSpPr txBox="1"/>
          <p:nvPr/>
        </p:nvSpPr>
        <p:spPr>
          <a:xfrm>
            <a:off x="1466907" y="1621816"/>
            <a:ext cx="1842998" cy="3412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764"/>
              </a:lnSpc>
            </a:pPr>
            <a:r>
              <a:rPr lang="en-US" sz="2126" spc="21">
                <a:solidFill>
                  <a:srgbClr val="182722"/>
                </a:solidFill>
                <a:latin typeface="Clear Sans Regular Bold"/>
              </a:rPr>
              <a:t>I ETAPAS</a:t>
            </a:r>
          </a:p>
        </p:txBody>
      </p:sp>
      <p:sp>
        <p:nvSpPr>
          <p:cNvPr id="55" name="TextBox 55"/>
          <p:cNvSpPr txBox="1"/>
          <p:nvPr/>
        </p:nvSpPr>
        <p:spPr>
          <a:xfrm>
            <a:off x="1466907" y="1960182"/>
            <a:ext cx="3668381" cy="2643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179"/>
              </a:lnSpc>
            </a:pPr>
            <a:r>
              <a:rPr lang="en-US" sz="1556" spc="15">
                <a:solidFill>
                  <a:srgbClr val="182722"/>
                </a:solidFill>
                <a:latin typeface="Clear Sans Thin"/>
              </a:rPr>
              <a:t>Esamų (patvirtintų) priemonių analizė</a:t>
            </a:r>
          </a:p>
        </p:txBody>
      </p:sp>
      <p:sp>
        <p:nvSpPr>
          <p:cNvPr id="56" name="TextBox 56"/>
          <p:cNvSpPr txBox="1"/>
          <p:nvPr/>
        </p:nvSpPr>
        <p:spPr>
          <a:xfrm>
            <a:off x="1466907" y="2613419"/>
            <a:ext cx="1842998" cy="3412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764"/>
              </a:lnSpc>
            </a:pPr>
            <a:r>
              <a:rPr lang="en-US" sz="2126" spc="21">
                <a:solidFill>
                  <a:srgbClr val="182722"/>
                </a:solidFill>
                <a:latin typeface="Clear Sans Regular Bold"/>
              </a:rPr>
              <a:t>II ETAPAS</a:t>
            </a:r>
          </a:p>
        </p:txBody>
      </p:sp>
      <p:sp>
        <p:nvSpPr>
          <p:cNvPr id="57" name="TextBox 57"/>
          <p:cNvSpPr txBox="1"/>
          <p:nvPr/>
        </p:nvSpPr>
        <p:spPr>
          <a:xfrm>
            <a:off x="1466907" y="2929312"/>
            <a:ext cx="3200650" cy="264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175"/>
              </a:lnSpc>
            </a:pPr>
            <a:r>
              <a:rPr lang="en-US" sz="1553" spc="15">
                <a:solidFill>
                  <a:srgbClr val="182722"/>
                </a:solidFill>
                <a:latin typeface="Clear Sans Thin"/>
              </a:rPr>
              <a:t>Naujų pasiūlymų analizė</a:t>
            </a:r>
          </a:p>
        </p:txBody>
      </p:sp>
      <p:sp>
        <p:nvSpPr>
          <p:cNvPr id="58" name="TextBox 58"/>
          <p:cNvSpPr txBox="1"/>
          <p:nvPr/>
        </p:nvSpPr>
        <p:spPr>
          <a:xfrm>
            <a:off x="1466907" y="3572488"/>
            <a:ext cx="1842998" cy="3412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764"/>
              </a:lnSpc>
            </a:pPr>
            <a:r>
              <a:rPr lang="en-US" sz="2126" spc="21">
                <a:solidFill>
                  <a:srgbClr val="182722"/>
                </a:solidFill>
                <a:latin typeface="Clear Sans Regular Bold"/>
              </a:rPr>
              <a:t>III ETAPAS</a:t>
            </a:r>
          </a:p>
        </p:txBody>
      </p:sp>
      <p:sp>
        <p:nvSpPr>
          <p:cNvPr id="59" name="TextBox 59"/>
          <p:cNvSpPr txBox="1"/>
          <p:nvPr/>
        </p:nvSpPr>
        <p:spPr>
          <a:xfrm>
            <a:off x="1475714" y="3859692"/>
            <a:ext cx="3200650" cy="8284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174"/>
              </a:lnSpc>
            </a:pPr>
            <a:r>
              <a:rPr lang="en-US" sz="1553" spc="15">
                <a:solidFill>
                  <a:srgbClr val="182722"/>
                </a:solidFill>
                <a:latin typeface="Clear Sans Thin"/>
              </a:rPr>
              <a:t>NEKSVP dekarbonizacijos</a:t>
            </a:r>
          </a:p>
          <a:p>
            <a:pPr>
              <a:lnSpc>
                <a:spcPts val="2174"/>
              </a:lnSpc>
            </a:pPr>
            <a:r>
              <a:rPr lang="en-US" sz="1553" spc="15">
                <a:solidFill>
                  <a:srgbClr val="182722"/>
                </a:solidFill>
                <a:latin typeface="Clear Sans Thin"/>
              </a:rPr>
              <a:t>priemonių paketo</a:t>
            </a:r>
          </a:p>
          <a:p>
            <a:pPr>
              <a:lnSpc>
                <a:spcPts val="2174"/>
              </a:lnSpc>
            </a:pPr>
            <a:r>
              <a:rPr lang="en-US" sz="1553" spc="15">
                <a:solidFill>
                  <a:srgbClr val="182722"/>
                </a:solidFill>
                <a:latin typeface="Clear Sans Thin"/>
              </a:rPr>
              <a:t>atnaujinimas</a:t>
            </a:r>
          </a:p>
        </p:txBody>
      </p:sp>
      <p:sp>
        <p:nvSpPr>
          <p:cNvPr id="60" name="TextBox 60"/>
          <p:cNvSpPr txBox="1"/>
          <p:nvPr/>
        </p:nvSpPr>
        <p:spPr>
          <a:xfrm>
            <a:off x="1466907" y="4966257"/>
            <a:ext cx="1834190" cy="3409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751"/>
              </a:lnSpc>
            </a:pPr>
            <a:r>
              <a:rPr lang="en-US" sz="2116" spc="21">
                <a:solidFill>
                  <a:srgbClr val="182722"/>
                </a:solidFill>
                <a:latin typeface="Clear Sans Regular Bold"/>
              </a:rPr>
              <a:t>IV ETAPAS</a:t>
            </a:r>
          </a:p>
        </p:txBody>
      </p:sp>
      <p:sp>
        <p:nvSpPr>
          <p:cNvPr id="61" name="TextBox 61"/>
          <p:cNvSpPr txBox="1"/>
          <p:nvPr/>
        </p:nvSpPr>
        <p:spPr>
          <a:xfrm>
            <a:off x="1466907" y="5306635"/>
            <a:ext cx="3200650" cy="5463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174"/>
              </a:lnSpc>
            </a:pPr>
            <a:r>
              <a:rPr lang="en-US" sz="1553" spc="15">
                <a:solidFill>
                  <a:srgbClr val="182722"/>
                </a:solidFill>
                <a:latin typeface="Clear Sans Thin"/>
              </a:rPr>
              <a:t>Vieša formali</a:t>
            </a:r>
          </a:p>
          <a:p>
            <a:pPr>
              <a:lnSpc>
                <a:spcPts val="2174"/>
              </a:lnSpc>
            </a:pPr>
            <a:r>
              <a:rPr lang="en-US" sz="1553" spc="15">
                <a:solidFill>
                  <a:srgbClr val="182722"/>
                </a:solidFill>
                <a:latin typeface="Clear Sans Thin"/>
              </a:rPr>
              <a:t>konsultacija</a:t>
            </a:r>
          </a:p>
        </p:txBody>
      </p:sp>
      <p:sp>
        <p:nvSpPr>
          <p:cNvPr id="62" name="TextBox 62"/>
          <p:cNvSpPr txBox="1"/>
          <p:nvPr/>
        </p:nvSpPr>
        <p:spPr>
          <a:xfrm>
            <a:off x="1466907" y="6070831"/>
            <a:ext cx="1834190" cy="3409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751"/>
              </a:lnSpc>
            </a:pPr>
            <a:r>
              <a:rPr lang="en-US" sz="2116" spc="21">
                <a:solidFill>
                  <a:srgbClr val="182722"/>
                </a:solidFill>
                <a:latin typeface="Clear Sans Regular Bold"/>
              </a:rPr>
              <a:t>V ETAPAS</a:t>
            </a:r>
          </a:p>
        </p:txBody>
      </p:sp>
      <p:sp>
        <p:nvSpPr>
          <p:cNvPr id="63" name="TextBox 63"/>
          <p:cNvSpPr txBox="1"/>
          <p:nvPr/>
        </p:nvSpPr>
        <p:spPr>
          <a:xfrm>
            <a:off x="1466907" y="6427350"/>
            <a:ext cx="3200650" cy="5463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174"/>
              </a:lnSpc>
            </a:pPr>
            <a:r>
              <a:rPr lang="en-US" sz="1553" spc="15">
                <a:solidFill>
                  <a:srgbClr val="182722"/>
                </a:solidFill>
                <a:latin typeface="Clear Sans Thin"/>
              </a:rPr>
              <a:t>LRV pritarimas ➝ teikimas EK</a:t>
            </a:r>
          </a:p>
          <a:p>
            <a:pPr>
              <a:lnSpc>
                <a:spcPts val="2174"/>
              </a:lnSpc>
            </a:pPr>
            <a:endParaRPr lang="en-US" sz="1553" spc="15">
              <a:solidFill>
                <a:srgbClr val="182722"/>
              </a:solidFill>
              <a:latin typeface="Clear Sans Thin"/>
            </a:endParaRPr>
          </a:p>
        </p:txBody>
      </p:sp>
      <p:sp>
        <p:nvSpPr>
          <p:cNvPr id="64" name="TextBox 64"/>
          <p:cNvSpPr txBox="1"/>
          <p:nvPr/>
        </p:nvSpPr>
        <p:spPr>
          <a:xfrm>
            <a:off x="5867901" y="1570370"/>
            <a:ext cx="5638299" cy="8285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179"/>
              </a:lnSpc>
            </a:pPr>
            <a:r>
              <a:rPr lang="en-US" sz="1556" spc="15">
                <a:solidFill>
                  <a:srgbClr val="182722"/>
                </a:solidFill>
                <a:latin typeface="Clear Sans Thin"/>
              </a:rPr>
              <a:t>Kokios priemonės turės didžiausią poveikį?</a:t>
            </a:r>
          </a:p>
          <a:p>
            <a:pPr>
              <a:lnSpc>
                <a:spcPts val="2179"/>
              </a:lnSpc>
            </a:pPr>
            <a:r>
              <a:rPr lang="en-US" sz="1556" spc="15">
                <a:solidFill>
                  <a:srgbClr val="182722"/>
                </a:solidFill>
                <a:latin typeface="Clear Sans Thin"/>
              </a:rPr>
              <a:t>Kurios efektyviausios ŠESD/€?</a:t>
            </a:r>
          </a:p>
          <a:p>
            <a:pPr>
              <a:lnSpc>
                <a:spcPts val="2179"/>
              </a:lnSpc>
            </a:pPr>
            <a:r>
              <a:rPr lang="en-US" sz="1556" spc="15">
                <a:solidFill>
                  <a:srgbClr val="182722"/>
                </a:solidFill>
                <a:latin typeface="Clear Sans Thin"/>
              </a:rPr>
              <a:t>Kiek 2030 m. tikslo įgyvendinsime EPP scenarijumi?</a:t>
            </a:r>
          </a:p>
        </p:txBody>
      </p:sp>
      <p:sp>
        <p:nvSpPr>
          <p:cNvPr id="65" name="TextBox 65"/>
          <p:cNvSpPr txBox="1"/>
          <p:nvPr/>
        </p:nvSpPr>
        <p:spPr>
          <a:xfrm>
            <a:off x="5867901" y="2623978"/>
            <a:ext cx="5638299" cy="8285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179"/>
              </a:lnSpc>
            </a:pPr>
            <a:r>
              <a:rPr lang="en-US" sz="1556" spc="15">
                <a:solidFill>
                  <a:srgbClr val="182722"/>
                </a:solidFill>
                <a:latin typeface="Clear Sans Thin"/>
              </a:rPr>
              <a:t>Kokios priemonės efektyviausios?</a:t>
            </a:r>
          </a:p>
          <a:p>
            <a:pPr>
              <a:lnSpc>
                <a:spcPts val="2179"/>
              </a:lnSpc>
            </a:pPr>
            <a:r>
              <a:rPr lang="en-US" sz="1556" spc="15">
                <a:solidFill>
                  <a:srgbClr val="182722"/>
                </a:solidFill>
                <a:latin typeface="Clear Sans Thin"/>
              </a:rPr>
              <a:t>Koks priemonės potencialas iki 2030 m.?</a:t>
            </a:r>
          </a:p>
          <a:p>
            <a:pPr>
              <a:lnSpc>
                <a:spcPts val="2179"/>
              </a:lnSpc>
            </a:pPr>
            <a:r>
              <a:rPr lang="en-US" sz="1556" spc="15">
                <a:solidFill>
                  <a:srgbClr val="182722"/>
                </a:solidFill>
                <a:latin typeface="Clear Sans Thin"/>
              </a:rPr>
              <a:t>Kokios priemonės tarpusavio sinergijos?</a:t>
            </a:r>
          </a:p>
        </p:txBody>
      </p:sp>
    </p:spTree>
    <p:extLst>
      <p:ext uri="{BB962C8B-B14F-4D97-AF65-F5344CB8AC3E}">
        <p14:creationId xmlns:p14="http://schemas.microsoft.com/office/powerpoint/2010/main" val="325499069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4314" y="-239598"/>
            <a:ext cx="5547616" cy="7337196"/>
          </a:xfrm>
          <a:prstGeom prst="rect">
            <a:avLst/>
          </a:prstGeom>
          <a:solidFill>
            <a:srgbClr val="E4D4C5">
              <a:alpha val="34902"/>
            </a:srgbClr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85120" y="5096015"/>
            <a:ext cx="1770301" cy="1083400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281436" y="1717609"/>
            <a:ext cx="5749352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3200" spc="205" dirty="0">
                <a:solidFill>
                  <a:srgbClr val="4D4A46"/>
                </a:solidFill>
                <a:latin typeface="Clear Sans Bold Bold"/>
              </a:rPr>
              <a:t>SĖKMINGAS DEKARBONIZACIJOS PROCESAS GRINDŽIAMAS:</a:t>
            </a:r>
            <a:endParaRPr lang="en-US" sz="3200" dirty="0">
              <a:cs typeface="Calibri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685800" y="6126014"/>
            <a:ext cx="5216997" cy="2675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467"/>
              </a:lnSpc>
            </a:pPr>
            <a:endParaRPr sz="800"/>
          </a:p>
        </p:txBody>
      </p:sp>
      <p:sp>
        <p:nvSpPr>
          <p:cNvPr id="6" name="AutoShape 6">
            <a:extLst>
              <a:ext uri="{FF2B5EF4-FFF2-40B4-BE49-F238E27FC236}">
                <a16:creationId xmlns:a16="http://schemas.microsoft.com/office/drawing/2014/main" id="{FB204712-3F30-44A6-A96A-AC4355786E97}"/>
              </a:ext>
            </a:extLst>
          </p:cNvPr>
          <p:cNvSpPr/>
          <p:nvPr/>
        </p:nvSpPr>
        <p:spPr>
          <a:xfrm>
            <a:off x="6034630" y="1713744"/>
            <a:ext cx="19648" cy="5901317"/>
          </a:xfrm>
          <a:prstGeom prst="rect">
            <a:avLst/>
          </a:prstGeom>
          <a:solidFill>
            <a:srgbClr val="E4D4C5"/>
          </a:solidFill>
        </p:spPr>
      </p:sp>
      <p:grpSp>
        <p:nvGrpSpPr>
          <p:cNvPr id="7" name="Group 10">
            <a:extLst>
              <a:ext uri="{FF2B5EF4-FFF2-40B4-BE49-F238E27FC236}">
                <a16:creationId xmlns:a16="http://schemas.microsoft.com/office/drawing/2014/main" id="{FE2F6460-8925-4BEA-8997-52551551ED7E}"/>
              </a:ext>
            </a:extLst>
          </p:cNvPr>
          <p:cNvGrpSpPr/>
          <p:nvPr/>
        </p:nvGrpSpPr>
        <p:grpSpPr>
          <a:xfrm>
            <a:off x="5913096" y="1598922"/>
            <a:ext cx="241841" cy="242925"/>
            <a:chOff x="14167" y="0"/>
            <a:chExt cx="6321665" cy="6350000"/>
          </a:xfrm>
        </p:grpSpPr>
        <p:sp>
          <p:nvSpPr>
            <p:cNvPr id="13" name="Freeform 11">
              <a:extLst>
                <a:ext uri="{FF2B5EF4-FFF2-40B4-BE49-F238E27FC236}">
                  <a16:creationId xmlns:a16="http://schemas.microsoft.com/office/drawing/2014/main" id="{7D7146BC-4C0E-4698-85FA-3611611DD902}"/>
                </a:ext>
              </a:extLst>
            </p:cNvPr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E4D4C5"/>
            </a:solidFill>
          </p:spPr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65AF007D-3D78-4CF9-A184-C9EB0200B24D}"/>
              </a:ext>
            </a:extLst>
          </p:cNvPr>
          <p:cNvSpPr txBox="1"/>
          <p:nvPr/>
        </p:nvSpPr>
        <p:spPr>
          <a:xfrm>
            <a:off x="6091824" y="3701441"/>
            <a:ext cx="274320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lvl="1"/>
            <a:r>
              <a:rPr lang="en-US" sz="2400" dirty="0" err="1">
                <a:solidFill>
                  <a:srgbClr val="4D4A46"/>
                </a:solidFill>
                <a:latin typeface="Clear Sans Thin"/>
                <a:cs typeface="Arial"/>
              </a:rPr>
              <a:t>galimybėmis</a:t>
            </a:r>
            <a:r>
              <a:rPr lang="en-US" sz="2400" dirty="0">
                <a:solidFill>
                  <a:srgbClr val="4D4A46"/>
                </a:solidFill>
                <a:latin typeface="Clear Sans Thin"/>
                <a:cs typeface="Arial"/>
              </a:rPr>
              <a:t>;</a:t>
            </a:r>
            <a:r>
              <a:rPr lang="en-US" sz="2400" dirty="0">
                <a:latin typeface="Clear Sans Thin"/>
                <a:cs typeface="Arial"/>
              </a:rPr>
              <a:t>​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69F019F-9336-40EE-9B29-AF5816F3CC6C}"/>
              </a:ext>
            </a:extLst>
          </p:cNvPr>
          <p:cNvSpPr txBox="1"/>
          <p:nvPr/>
        </p:nvSpPr>
        <p:spPr>
          <a:xfrm>
            <a:off x="6091825" y="2574099"/>
            <a:ext cx="274320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lvl="1"/>
            <a:r>
              <a:rPr lang="en-US" sz="2400" dirty="0" err="1">
                <a:solidFill>
                  <a:srgbClr val="4D4A46"/>
                </a:solidFill>
                <a:latin typeface="Clear Sans Thin"/>
                <a:cs typeface="Arial"/>
              </a:rPr>
              <a:t>įtraukumu</a:t>
            </a:r>
            <a:r>
              <a:rPr lang="en-US" sz="2400" dirty="0">
                <a:solidFill>
                  <a:srgbClr val="4D4A46"/>
                </a:solidFill>
                <a:latin typeface="Clear Sans Thin"/>
                <a:cs typeface="Arial"/>
              </a:rPr>
              <a:t>; </a:t>
            </a:r>
            <a:r>
              <a:rPr lang="en-US" sz="2400" dirty="0">
                <a:latin typeface="Clear Sans Thin"/>
                <a:cs typeface="Arial"/>
              </a:rPr>
              <a:t>​​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2F9A3D7-ADFC-4285-B50B-FD3494504F67}"/>
              </a:ext>
            </a:extLst>
          </p:cNvPr>
          <p:cNvSpPr txBox="1"/>
          <p:nvPr/>
        </p:nvSpPr>
        <p:spPr>
          <a:xfrm>
            <a:off x="6164893" y="4818345"/>
            <a:ext cx="274320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lvl="1"/>
            <a:r>
              <a:rPr lang="en-US" sz="2400" dirty="0" err="1">
                <a:solidFill>
                  <a:srgbClr val="4D4A46"/>
                </a:solidFill>
                <a:latin typeface="Clear Sans Thin"/>
                <a:cs typeface="Arial"/>
              </a:rPr>
              <a:t>skaidrumu</a:t>
            </a:r>
            <a:r>
              <a:rPr lang="en-US" sz="2400" dirty="0">
                <a:solidFill>
                  <a:srgbClr val="4D4A46"/>
                </a:solidFill>
                <a:latin typeface="Clear Sans Thin"/>
                <a:cs typeface="Arial"/>
              </a:rPr>
              <a:t>; </a:t>
            </a:r>
            <a:endParaRPr lang="en-US" sz="2400" dirty="0">
              <a:latin typeface="Clear Sans Thin"/>
              <a:cs typeface="Arial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6EE794D-9B19-4CE9-B18F-C4389685EB18}"/>
              </a:ext>
            </a:extLst>
          </p:cNvPr>
          <p:cNvSpPr txBox="1"/>
          <p:nvPr/>
        </p:nvSpPr>
        <p:spPr>
          <a:xfrm>
            <a:off x="6582428" y="5893495"/>
            <a:ext cx="5436295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latin typeface="Clear Sans Thin"/>
                <a:cs typeface="Arial"/>
              </a:rPr>
              <a:t>​</a:t>
            </a:r>
            <a:r>
              <a:rPr lang="en-US" sz="2400" dirty="0" err="1">
                <a:solidFill>
                  <a:srgbClr val="4D4A46"/>
                </a:solidFill>
                <a:latin typeface="Clear Sans Thin"/>
                <a:cs typeface="Arial"/>
              </a:rPr>
              <a:t>plačiu</a:t>
            </a:r>
            <a:r>
              <a:rPr lang="en-US" sz="2400" dirty="0">
                <a:solidFill>
                  <a:srgbClr val="4D4A46"/>
                </a:solidFill>
                <a:latin typeface="Clear Sans Thin"/>
                <a:cs typeface="Arial"/>
              </a:rPr>
              <a:t> </a:t>
            </a:r>
            <a:r>
              <a:rPr lang="en-US" sz="2400">
                <a:solidFill>
                  <a:srgbClr val="4D4A46"/>
                </a:solidFill>
                <a:latin typeface="Clear Sans Thin"/>
                <a:cs typeface="Arial"/>
              </a:rPr>
              <a:t>visuomenės ir</a:t>
            </a:r>
            <a:r>
              <a:rPr lang="en-US" sz="2400" dirty="0">
                <a:solidFill>
                  <a:srgbClr val="4D4A46"/>
                </a:solidFill>
                <a:latin typeface="Clear Sans Thin"/>
                <a:cs typeface="Arial"/>
              </a:rPr>
              <a:t> </a:t>
            </a:r>
            <a:r>
              <a:rPr lang="en-US" sz="2400" dirty="0" err="1">
                <a:solidFill>
                  <a:srgbClr val="4D4A46"/>
                </a:solidFill>
                <a:latin typeface="Clear Sans Thin"/>
                <a:cs typeface="Arial"/>
              </a:rPr>
              <a:t>verslo</a:t>
            </a:r>
            <a:r>
              <a:rPr lang="en-US" sz="2400" dirty="0">
                <a:solidFill>
                  <a:srgbClr val="4D4A46"/>
                </a:solidFill>
                <a:latin typeface="Clear Sans Thin"/>
                <a:cs typeface="Arial"/>
              </a:rPr>
              <a:t> </a:t>
            </a:r>
            <a:r>
              <a:rPr lang="en-US" sz="2400" dirty="0" err="1">
                <a:solidFill>
                  <a:srgbClr val="4D4A46"/>
                </a:solidFill>
                <a:latin typeface="Clear Sans Thin"/>
                <a:cs typeface="Arial"/>
              </a:rPr>
              <a:t>palaikymu</a:t>
            </a:r>
            <a:r>
              <a:rPr lang="en-US" sz="2400" dirty="0">
                <a:solidFill>
                  <a:srgbClr val="4D4A46"/>
                </a:solidFill>
                <a:latin typeface="Clear Sans Thin"/>
                <a:cs typeface="Arial"/>
              </a:rPr>
              <a:t>.</a:t>
            </a:r>
            <a:r>
              <a:rPr lang="en-US" sz="2400" dirty="0">
                <a:latin typeface="Clear Sans Thin"/>
                <a:cs typeface="Arial"/>
              </a:rPr>
              <a:t>​​​​</a:t>
            </a:r>
            <a:endParaRPr lang="en-US" sz="24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12414B2-B877-4604-A9D0-6BB1BD54F57A}"/>
              </a:ext>
            </a:extLst>
          </p:cNvPr>
          <p:cNvSpPr txBox="1"/>
          <p:nvPr/>
        </p:nvSpPr>
        <p:spPr>
          <a:xfrm>
            <a:off x="6091824" y="1519826"/>
            <a:ext cx="5926897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lvl="1"/>
            <a:r>
              <a:rPr lang="en-US" sz="2400" dirty="0" err="1">
                <a:solidFill>
                  <a:srgbClr val="4D4A46"/>
                </a:solidFill>
                <a:latin typeface="Clear Sans Thin"/>
                <a:cs typeface="Arial"/>
              </a:rPr>
              <a:t>geriausiomis</a:t>
            </a:r>
            <a:r>
              <a:rPr lang="en-US" sz="2400" dirty="0">
                <a:solidFill>
                  <a:srgbClr val="4D4A46"/>
                </a:solidFill>
                <a:latin typeface="Clear Sans Thin"/>
                <a:cs typeface="Arial"/>
              </a:rPr>
              <a:t> </a:t>
            </a:r>
            <a:r>
              <a:rPr lang="en-US" sz="2400" dirty="0" err="1">
                <a:solidFill>
                  <a:srgbClr val="4D4A46"/>
                </a:solidFill>
                <a:latin typeface="Clear Sans Thin"/>
                <a:cs typeface="Arial"/>
              </a:rPr>
              <a:t>prieinamomis</a:t>
            </a:r>
            <a:r>
              <a:rPr lang="en-US" sz="2400" dirty="0">
                <a:solidFill>
                  <a:srgbClr val="4D4A46"/>
                </a:solidFill>
                <a:latin typeface="Clear Sans Thin"/>
                <a:cs typeface="Arial"/>
              </a:rPr>
              <a:t> </a:t>
            </a:r>
            <a:r>
              <a:rPr lang="en-US" sz="2400" dirty="0" err="1">
                <a:solidFill>
                  <a:srgbClr val="4D4A46"/>
                </a:solidFill>
                <a:latin typeface="Clear Sans Thin"/>
                <a:cs typeface="Arial"/>
              </a:rPr>
              <a:t>žiniomis</a:t>
            </a:r>
            <a:r>
              <a:rPr lang="en-US" sz="2400" dirty="0">
                <a:solidFill>
                  <a:srgbClr val="4D4A46"/>
                </a:solidFill>
                <a:latin typeface="Clear Sans Thin"/>
                <a:cs typeface="Arial"/>
              </a:rPr>
              <a:t>;</a:t>
            </a:r>
            <a:endParaRPr lang="en-US" sz="2400" dirty="0" err="1">
              <a:latin typeface="Clear Sans Thin"/>
              <a:cs typeface="Arial"/>
            </a:endParaRPr>
          </a:p>
        </p:txBody>
      </p:sp>
      <p:grpSp>
        <p:nvGrpSpPr>
          <p:cNvPr id="20" name="Group 10">
            <a:extLst>
              <a:ext uri="{FF2B5EF4-FFF2-40B4-BE49-F238E27FC236}">
                <a16:creationId xmlns:a16="http://schemas.microsoft.com/office/drawing/2014/main" id="{13EAA7A1-FE9A-445A-BD8E-F39587D5028C}"/>
              </a:ext>
            </a:extLst>
          </p:cNvPr>
          <p:cNvGrpSpPr/>
          <p:nvPr/>
        </p:nvGrpSpPr>
        <p:grpSpPr>
          <a:xfrm>
            <a:off x="5913095" y="2653196"/>
            <a:ext cx="241841" cy="242925"/>
            <a:chOff x="14167" y="0"/>
            <a:chExt cx="6321665" cy="6350000"/>
          </a:xfrm>
        </p:grpSpPr>
        <p:sp>
          <p:nvSpPr>
            <p:cNvPr id="21" name="Freeform 11">
              <a:extLst>
                <a:ext uri="{FF2B5EF4-FFF2-40B4-BE49-F238E27FC236}">
                  <a16:creationId xmlns:a16="http://schemas.microsoft.com/office/drawing/2014/main" id="{F6E55271-1027-4796-A436-B4F045C7DFD9}"/>
                </a:ext>
              </a:extLst>
            </p:cNvPr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E4D4C5"/>
            </a:solidFill>
          </p:spPr>
        </p:sp>
      </p:grpSp>
      <p:grpSp>
        <p:nvGrpSpPr>
          <p:cNvPr id="22" name="Group 10">
            <a:extLst>
              <a:ext uri="{FF2B5EF4-FFF2-40B4-BE49-F238E27FC236}">
                <a16:creationId xmlns:a16="http://schemas.microsoft.com/office/drawing/2014/main" id="{0FAEF63E-1195-4810-8A50-E86E3C85AB7D}"/>
              </a:ext>
            </a:extLst>
          </p:cNvPr>
          <p:cNvGrpSpPr/>
          <p:nvPr/>
        </p:nvGrpSpPr>
        <p:grpSpPr>
          <a:xfrm>
            <a:off x="5933972" y="3759662"/>
            <a:ext cx="241841" cy="242925"/>
            <a:chOff x="14167" y="0"/>
            <a:chExt cx="6321665" cy="6350000"/>
          </a:xfrm>
        </p:grpSpPr>
        <p:sp>
          <p:nvSpPr>
            <p:cNvPr id="23" name="Freeform 11">
              <a:extLst>
                <a:ext uri="{FF2B5EF4-FFF2-40B4-BE49-F238E27FC236}">
                  <a16:creationId xmlns:a16="http://schemas.microsoft.com/office/drawing/2014/main" id="{CAF3104E-7E85-46BF-9B83-6130847FD0A1}"/>
                </a:ext>
              </a:extLst>
            </p:cNvPr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E4D4C5"/>
            </a:solidFill>
          </p:spPr>
        </p:sp>
      </p:grpSp>
      <p:grpSp>
        <p:nvGrpSpPr>
          <p:cNvPr id="24" name="Group 10">
            <a:extLst>
              <a:ext uri="{FF2B5EF4-FFF2-40B4-BE49-F238E27FC236}">
                <a16:creationId xmlns:a16="http://schemas.microsoft.com/office/drawing/2014/main" id="{1E0541E7-BAF6-445C-B47D-5F938A95F9F8}"/>
              </a:ext>
            </a:extLst>
          </p:cNvPr>
          <p:cNvGrpSpPr/>
          <p:nvPr/>
        </p:nvGrpSpPr>
        <p:grpSpPr>
          <a:xfrm>
            <a:off x="5923533" y="4876565"/>
            <a:ext cx="241841" cy="242925"/>
            <a:chOff x="14167" y="0"/>
            <a:chExt cx="6321665" cy="6350000"/>
          </a:xfrm>
        </p:grpSpPr>
        <p:sp>
          <p:nvSpPr>
            <p:cNvPr id="25" name="Freeform 11">
              <a:extLst>
                <a:ext uri="{FF2B5EF4-FFF2-40B4-BE49-F238E27FC236}">
                  <a16:creationId xmlns:a16="http://schemas.microsoft.com/office/drawing/2014/main" id="{E091D50D-CD66-4F86-9DBB-5CA20BA60675}"/>
                </a:ext>
              </a:extLst>
            </p:cNvPr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E4D4C5"/>
            </a:solidFill>
          </p:spPr>
        </p:sp>
      </p:grpSp>
      <p:grpSp>
        <p:nvGrpSpPr>
          <p:cNvPr id="26" name="Group 10">
            <a:extLst>
              <a:ext uri="{FF2B5EF4-FFF2-40B4-BE49-F238E27FC236}">
                <a16:creationId xmlns:a16="http://schemas.microsoft.com/office/drawing/2014/main" id="{13CEE79D-4172-43A7-B67C-1CB9D8340F2C}"/>
              </a:ext>
            </a:extLst>
          </p:cNvPr>
          <p:cNvGrpSpPr/>
          <p:nvPr/>
        </p:nvGrpSpPr>
        <p:grpSpPr>
          <a:xfrm>
            <a:off x="5933972" y="6003907"/>
            <a:ext cx="241841" cy="242925"/>
            <a:chOff x="14167" y="0"/>
            <a:chExt cx="6321665" cy="6350000"/>
          </a:xfrm>
        </p:grpSpPr>
        <p:sp>
          <p:nvSpPr>
            <p:cNvPr id="27" name="Freeform 11">
              <a:extLst>
                <a:ext uri="{FF2B5EF4-FFF2-40B4-BE49-F238E27FC236}">
                  <a16:creationId xmlns:a16="http://schemas.microsoft.com/office/drawing/2014/main" id="{7D0452CD-2EF3-4B95-AF71-15620ECAA48D}"/>
                </a:ext>
              </a:extLst>
            </p:cNvPr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E4D4C5"/>
            </a:solidFill>
          </p:spPr>
        </p:sp>
      </p:grpSp>
    </p:spTree>
    <p:extLst>
      <p:ext uri="{BB962C8B-B14F-4D97-AF65-F5344CB8AC3E}">
        <p14:creationId xmlns:p14="http://schemas.microsoft.com/office/powerpoint/2010/main" val="282078563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6918208" y="685800"/>
            <a:ext cx="4587993" cy="5460530"/>
          </a:xfrm>
          <a:prstGeom prst="rect">
            <a:avLst/>
          </a:prstGeom>
          <a:solidFill>
            <a:srgbClr val="E4D4C5">
              <a:alpha val="34902"/>
            </a:srgbClr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 l="24457" t="22900" r="43130"/>
          <a:stretch>
            <a:fillRect/>
          </a:stretch>
        </p:blipFill>
        <p:spPr>
          <a:xfrm>
            <a:off x="7745890" y="1087851"/>
            <a:ext cx="2951009" cy="4679876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470363" y="718020"/>
            <a:ext cx="6120863" cy="16600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400"/>
              </a:lnSpc>
            </a:pPr>
            <a:r>
              <a:rPr lang="en-US" sz="3200" spc="109">
                <a:solidFill>
                  <a:srgbClr val="4D4A46"/>
                </a:solidFill>
                <a:latin typeface="Clear Sans Bold Bold"/>
              </a:rPr>
              <a:t>KLIMATO KAITOS PROGRAMA – </a:t>
            </a:r>
          </a:p>
          <a:p>
            <a:pPr>
              <a:lnSpc>
                <a:spcPts val="4400"/>
              </a:lnSpc>
            </a:pPr>
            <a:r>
              <a:rPr lang="en-US" sz="3200" spc="109">
                <a:solidFill>
                  <a:srgbClr val="4D4A46"/>
                </a:solidFill>
                <a:latin typeface="Clear Sans Bold Bold"/>
              </a:rPr>
              <a:t>4 METŲ INVESTICINIŲ KRYPČIŲ PLANAS</a:t>
            </a:r>
            <a:endParaRPr lang="en-US" sz="3200" spc="109">
              <a:solidFill>
                <a:srgbClr val="4D4A46"/>
              </a:solidFill>
              <a:latin typeface="Arimo Bold"/>
              <a:ea typeface="Arimo Bold"/>
              <a:cs typeface="Arimo Bold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343362" y="1972376"/>
            <a:ext cx="6300618" cy="4311326"/>
            <a:chOff x="0" y="-19050"/>
            <a:chExt cx="12601236" cy="8622651"/>
          </a:xfrm>
        </p:grpSpPr>
        <p:sp>
          <p:nvSpPr>
            <p:cNvPr id="7" name="TextBox 7"/>
            <p:cNvSpPr txBox="1"/>
            <p:nvPr/>
          </p:nvSpPr>
          <p:spPr>
            <a:xfrm>
              <a:off x="0" y="-19050"/>
              <a:ext cx="11893666" cy="47744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228"/>
                </a:lnSpc>
              </a:pPr>
              <a:endParaRPr sz="800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54428" y="7253103"/>
              <a:ext cx="11893666" cy="135049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661"/>
                </a:lnSpc>
              </a:pPr>
              <a:r>
                <a:rPr lang="en-US" sz="2047" spc="205">
                  <a:solidFill>
                    <a:srgbClr val="4D4A46"/>
                  </a:solidFill>
                  <a:latin typeface="Clear Sans Regular Bold"/>
                </a:rPr>
                <a:t>RINKAI IR GYVENTOJAMS – PALANKESNĖS SĄLYGOS PLANUOTI IŠLAIDAS IR INVESTICIJAS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54428" y="2384790"/>
              <a:ext cx="12546808" cy="391530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441982" lvl="1" indent="-220991">
                <a:lnSpc>
                  <a:spcPts val="3071"/>
                </a:lnSpc>
                <a:buFont typeface="Arial"/>
                <a:buChar char="•"/>
              </a:pPr>
              <a:r>
                <a:rPr lang="en-US" sz="2033" spc="102" dirty="0">
                  <a:solidFill>
                    <a:srgbClr val="4D4A46"/>
                  </a:solidFill>
                  <a:latin typeface="Clear Sans Thin"/>
                </a:rPr>
                <a:t>2021–2030 m. </a:t>
              </a:r>
              <a:r>
                <a:rPr lang="en-US" sz="2033" spc="102" dirty="0" err="1">
                  <a:solidFill>
                    <a:srgbClr val="4D4A46"/>
                  </a:solidFill>
                  <a:latin typeface="Clear Sans Thin"/>
                </a:rPr>
                <a:t>virš</a:t>
              </a:r>
              <a:r>
                <a:rPr lang="en-US" sz="2033" spc="102" dirty="0">
                  <a:solidFill>
                    <a:srgbClr val="4D4A46"/>
                  </a:solidFill>
                  <a:latin typeface="Clear Sans Thin"/>
                </a:rPr>
                <a:t> 800mln. EUR </a:t>
              </a:r>
              <a:r>
                <a:rPr lang="en-US" sz="2033" spc="102" dirty="0" err="1">
                  <a:solidFill>
                    <a:srgbClr val="4D4A46"/>
                  </a:solidFill>
                  <a:latin typeface="Clear Sans Thin"/>
                </a:rPr>
                <a:t>investicijų</a:t>
              </a:r>
              <a:r>
                <a:rPr lang="en-US" sz="2033" spc="102" dirty="0">
                  <a:solidFill>
                    <a:srgbClr val="4D4A46"/>
                  </a:solidFill>
                  <a:latin typeface="Clear Sans Thin"/>
                </a:rPr>
                <a:t>; </a:t>
              </a:r>
              <a:endParaRPr lang="en-US" sz="2033" spc="102" dirty="0">
                <a:solidFill>
                  <a:srgbClr val="4D4A46"/>
                </a:solidFill>
                <a:latin typeface="Clear Sans Thin"/>
                <a:cs typeface="Clear Sans Thin"/>
              </a:endParaRPr>
            </a:p>
            <a:p>
              <a:pPr marL="441982" lvl="1" indent="-220991">
                <a:lnSpc>
                  <a:spcPts val="3071"/>
                </a:lnSpc>
                <a:buFont typeface="Arial"/>
                <a:buChar char="•"/>
              </a:pPr>
              <a:r>
                <a:rPr lang="en-US" sz="2033" spc="102" dirty="0" err="1">
                  <a:solidFill>
                    <a:srgbClr val="4D4A46"/>
                  </a:solidFill>
                  <a:latin typeface="Clear Sans Thin"/>
                </a:rPr>
                <a:t>Šiemet</a:t>
              </a:r>
              <a:r>
                <a:rPr lang="en-US" sz="2033" spc="102" dirty="0">
                  <a:solidFill>
                    <a:srgbClr val="4D4A46"/>
                  </a:solidFill>
                  <a:latin typeface="Clear Sans Thin"/>
                </a:rPr>
                <a:t> </a:t>
              </a:r>
              <a:r>
                <a:rPr lang="en-US" sz="2033" spc="102" dirty="0" err="1">
                  <a:solidFill>
                    <a:srgbClr val="4D4A46"/>
                  </a:solidFill>
                  <a:latin typeface="Clear Sans Thin"/>
                </a:rPr>
                <a:t>naujos</a:t>
              </a:r>
              <a:r>
                <a:rPr lang="en-US" sz="2033" spc="102" dirty="0">
                  <a:solidFill>
                    <a:srgbClr val="4D4A46"/>
                  </a:solidFill>
                  <a:latin typeface="Clear Sans Thin"/>
                </a:rPr>
                <a:t> </a:t>
              </a:r>
              <a:r>
                <a:rPr lang="en-US" sz="2033" spc="102" dirty="0" err="1">
                  <a:solidFill>
                    <a:srgbClr val="4D4A46"/>
                  </a:solidFill>
                  <a:latin typeface="Clear Sans Thin"/>
                </a:rPr>
                <a:t>priemonės</a:t>
              </a:r>
              <a:r>
                <a:rPr lang="en-US" sz="2033" spc="102" dirty="0">
                  <a:solidFill>
                    <a:srgbClr val="4D4A46"/>
                  </a:solidFill>
                  <a:latin typeface="Clear Sans Thin"/>
                </a:rPr>
                <a:t> NVO </a:t>
              </a:r>
              <a:r>
                <a:rPr lang="en-US" sz="2033" spc="102" dirty="0" err="1">
                  <a:solidFill>
                    <a:srgbClr val="4D4A46"/>
                  </a:solidFill>
                  <a:latin typeface="Clear Sans Thin"/>
                </a:rPr>
                <a:t>veikloms</a:t>
              </a:r>
              <a:r>
                <a:rPr lang="en-US" sz="2033" spc="102" dirty="0">
                  <a:solidFill>
                    <a:srgbClr val="4D4A46"/>
                  </a:solidFill>
                  <a:latin typeface="Clear Sans Thin"/>
                </a:rPr>
                <a:t>, </a:t>
              </a:r>
              <a:r>
                <a:rPr lang="en-US" sz="2033" spc="102" dirty="0" err="1">
                  <a:solidFill>
                    <a:srgbClr val="4D4A46"/>
                  </a:solidFill>
                  <a:latin typeface="Clear Sans Thin"/>
                </a:rPr>
                <a:t>Žaliajai</a:t>
              </a:r>
              <a:r>
                <a:rPr lang="en-US" sz="2033" spc="102" dirty="0">
                  <a:solidFill>
                    <a:srgbClr val="4D4A46"/>
                  </a:solidFill>
                  <a:latin typeface="Clear Sans Thin"/>
                </a:rPr>
                <a:t> </a:t>
              </a:r>
              <a:r>
                <a:rPr lang="en-US" sz="2033" spc="102" dirty="0" err="1">
                  <a:solidFill>
                    <a:srgbClr val="4D4A46"/>
                  </a:solidFill>
                  <a:latin typeface="Clear Sans Thin"/>
                </a:rPr>
                <a:t>Vyriausybei</a:t>
              </a:r>
              <a:r>
                <a:rPr lang="en-US" sz="2033" spc="102" dirty="0">
                  <a:solidFill>
                    <a:srgbClr val="4D4A46"/>
                  </a:solidFill>
                  <a:latin typeface="Clear Sans Thin"/>
                </a:rPr>
                <a:t>.</a:t>
              </a:r>
              <a:endParaRPr lang="en-US" sz="2033" spc="102" dirty="0">
                <a:solidFill>
                  <a:srgbClr val="4D4A46"/>
                </a:solidFill>
                <a:latin typeface="Clear Sans Thin"/>
                <a:cs typeface="Clear Sans Thin"/>
              </a:endParaRPr>
            </a:p>
            <a:p>
              <a:pPr marL="441982" lvl="1" indent="-220991">
                <a:lnSpc>
                  <a:spcPts val="3071"/>
                </a:lnSpc>
                <a:buFont typeface="Arial"/>
                <a:buChar char="•"/>
              </a:pPr>
              <a:r>
                <a:rPr lang="en-US" sz="2033" spc="102">
                  <a:solidFill>
                    <a:srgbClr val="4D4A46"/>
                  </a:solidFill>
                  <a:latin typeface="Clear Sans Thin"/>
                  <a:cs typeface="Clear Sans Thin"/>
                </a:rPr>
                <a:t>Nuo 2023 m. </a:t>
              </a:r>
              <a:r>
                <a:rPr lang="en-US" sz="2033" spc="102" err="1">
                  <a:solidFill>
                    <a:srgbClr val="4D4A46"/>
                  </a:solidFill>
                  <a:latin typeface="Clear Sans Thin"/>
                  <a:cs typeface="Clear Sans Thin"/>
                </a:rPr>
                <a:t>atnaujinto</a:t>
              </a:r>
              <a:r>
                <a:rPr lang="en-US" sz="2033" spc="102">
                  <a:solidFill>
                    <a:srgbClr val="4D4A46"/>
                  </a:solidFill>
                  <a:latin typeface="Clear Sans Thin"/>
                  <a:cs typeface="Clear Sans Thin"/>
                </a:rPr>
                <a:t> NEKS </a:t>
              </a:r>
              <a:r>
                <a:rPr lang="en-US" sz="2033" spc="102" err="1">
                  <a:solidFill>
                    <a:srgbClr val="4D4A46"/>
                  </a:solidFill>
                  <a:latin typeface="Clear Sans Thin"/>
                  <a:cs typeface="Clear Sans Thin"/>
                </a:rPr>
                <a:t>plano</a:t>
              </a:r>
              <a:r>
                <a:rPr lang="en-US" sz="2033" spc="102" dirty="0">
                  <a:solidFill>
                    <a:srgbClr val="4D4A46"/>
                  </a:solidFill>
                  <a:latin typeface="Clear Sans Thin"/>
                  <a:cs typeface="Clear Sans Thin"/>
                </a:rPr>
                <a:t> </a:t>
              </a:r>
              <a:r>
                <a:rPr lang="en-US" sz="2033" spc="102" err="1">
                  <a:solidFill>
                    <a:srgbClr val="4D4A46"/>
                  </a:solidFill>
                  <a:latin typeface="Clear Sans Thin"/>
                  <a:cs typeface="Clear Sans Thin"/>
                </a:rPr>
                <a:t>priemonės</a:t>
              </a:r>
              <a:endParaRPr lang="en-US" sz="2033" spc="102" dirty="0">
                <a:solidFill>
                  <a:srgbClr val="4D4A46"/>
                </a:solidFill>
                <a:latin typeface="Clear Sans Thin"/>
                <a:cs typeface="Clear Sans Thin"/>
              </a:endParaRPr>
            </a:p>
            <a:p>
              <a:pPr>
                <a:lnSpc>
                  <a:spcPts val="3071"/>
                </a:lnSpc>
              </a:pPr>
              <a:endParaRPr lang="en-US" sz="2047" spc="102">
                <a:solidFill>
                  <a:srgbClr val="4D4A46"/>
                </a:solidFill>
                <a:latin typeface="Clear Sans Thin"/>
                <a:cs typeface="Clear Sans Thin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3139193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685799" y="558672"/>
            <a:ext cx="5410200" cy="1231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800"/>
              </a:lnSpc>
            </a:pPr>
            <a:r>
              <a:rPr lang="en-US" sz="4000" spc="119">
                <a:solidFill>
                  <a:srgbClr val="4D4A46"/>
                </a:solidFill>
                <a:latin typeface="Clear Sans Bold Bold"/>
              </a:rPr>
              <a:t>INVESTICIJŲ ŽALUMO VERTINIMO METODIKA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7279409" y="1208004"/>
            <a:ext cx="3882159" cy="1531887"/>
            <a:chOff x="0" y="-28575"/>
            <a:chExt cx="7764318" cy="3063775"/>
          </a:xfrm>
        </p:grpSpPr>
        <p:sp>
          <p:nvSpPr>
            <p:cNvPr id="4" name="TextBox 4"/>
            <p:cNvSpPr txBox="1"/>
            <p:nvPr/>
          </p:nvSpPr>
          <p:spPr>
            <a:xfrm>
              <a:off x="0" y="-28575"/>
              <a:ext cx="7764318" cy="6355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600"/>
                </a:lnSpc>
              </a:pPr>
              <a:r>
                <a:rPr lang="en-US" sz="2000" spc="200">
                  <a:solidFill>
                    <a:srgbClr val="4D4A46"/>
                  </a:solidFill>
                  <a:latin typeface="Clear Sans Regular Bold"/>
                </a:rPr>
                <a:t>SUKURSIME METODIKĄ  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861015"/>
              <a:ext cx="7764318" cy="21741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899"/>
                </a:lnSpc>
              </a:pPr>
              <a:r>
                <a:rPr lang="en-US" sz="1900" spc="96" err="1">
                  <a:solidFill>
                    <a:srgbClr val="4D4A46"/>
                  </a:solidFill>
                  <a:latin typeface="Clear Sans Thin"/>
                </a:rPr>
                <a:t>kuri</a:t>
              </a:r>
              <a:r>
                <a:rPr lang="en-US" sz="1900" spc="96">
                  <a:solidFill>
                    <a:srgbClr val="4D4A46"/>
                  </a:solidFill>
                  <a:latin typeface="Clear Sans Thin"/>
                </a:rPr>
                <a:t> </a:t>
              </a:r>
              <a:r>
                <a:rPr lang="en-US" sz="1900" spc="96" err="1">
                  <a:solidFill>
                    <a:srgbClr val="4D4A46"/>
                  </a:solidFill>
                  <a:latin typeface="Clear Sans Thin"/>
                </a:rPr>
                <a:t>padės</a:t>
              </a:r>
              <a:r>
                <a:rPr lang="en-US" sz="1900" spc="96">
                  <a:solidFill>
                    <a:srgbClr val="4D4A46"/>
                  </a:solidFill>
                  <a:latin typeface="Clear Sans Thin"/>
                </a:rPr>
                <a:t> </a:t>
              </a:r>
              <a:r>
                <a:rPr lang="en-US" sz="1900" spc="96" err="1">
                  <a:solidFill>
                    <a:srgbClr val="4D4A46"/>
                  </a:solidFill>
                  <a:latin typeface="Clear Sans Thin"/>
                </a:rPr>
                <a:t>įvertinti</a:t>
              </a:r>
              <a:r>
                <a:rPr lang="en-US" sz="1900" spc="96">
                  <a:solidFill>
                    <a:srgbClr val="4D4A46"/>
                  </a:solidFill>
                  <a:latin typeface="Clear Sans Thin"/>
                </a:rPr>
                <a:t> </a:t>
              </a:r>
              <a:br>
                <a:rPr lang="en-US" sz="1900" spc="96">
                  <a:solidFill>
                    <a:srgbClr val="4D4A46"/>
                  </a:solidFill>
                  <a:latin typeface="Clear Sans Thin"/>
                </a:rPr>
              </a:br>
              <a:r>
                <a:rPr lang="en-US" sz="1900" spc="96" err="1">
                  <a:solidFill>
                    <a:srgbClr val="4D4A46"/>
                  </a:solidFill>
                  <a:latin typeface="Clear Sans Thin"/>
                </a:rPr>
                <a:t>investicinių</a:t>
              </a:r>
              <a:r>
                <a:rPr lang="en-US" sz="1900" spc="96">
                  <a:solidFill>
                    <a:srgbClr val="4D4A46"/>
                  </a:solidFill>
                  <a:latin typeface="Clear Sans Thin"/>
                </a:rPr>
                <a:t> </a:t>
              </a:r>
              <a:r>
                <a:rPr lang="en-US" sz="1900" spc="96" err="1">
                  <a:solidFill>
                    <a:srgbClr val="4D4A46"/>
                  </a:solidFill>
                  <a:latin typeface="Clear Sans Thin"/>
                </a:rPr>
                <a:t>priemonių</a:t>
              </a:r>
              <a:r>
                <a:rPr lang="en-US" sz="1900" spc="96">
                  <a:solidFill>
                    <a:srgbClr val="4D4A46"/>
                  </a:solidFill>
                  <a:latin typeface="Clear Sans Thin"/>
                </a:rPr>
                <a:t> </a:t>
              </a:r>
              <a:r>
                <a:rPr lang="en-US" sz="1900" spc="96" err="1">
                  <a:solidFill>
                    <a:srgbClr val="4D4A46"/>
                  </a:solidFill>
                  <a:latin typeface="Clear Sans Thin"/>
                </a:rPr>
                <a:t>indėlį</a:t>
              </a:r>
              <a:r>
                <a:rPr lang="en-US" sz="1900" spc="96">
                  <a:solidFill>
                    <a:srgbClr val="4D4A46"/>
                  </a:solidFill>
                  <a:latin typeface="Clear Sans Thin"/>
                </a:rPr>
                <a:t> </a:t>
              </a:r>
              <a:r>
                <a:rPr lang="en-US" sz="1900" spc="96" err="1">
                  <a:solidFill>
                    <a:srgbClr val="4D4A46"/>
                  </a:solidFill>
                  <a:latin typeface="Clear Sans Thin"/>
                </a:rPr>
                <a:t>siekiant</a:t>
              </a:r>
              <a:r>
                <a:rPr lang="en-US" sz="1900" spc="96">
                  <a:solidFill>
                    <a:srgbClr val="4D4A46"/>
                  </a:solidFill>
                  <a:latin typeface="Clear Sans Thin"/>
                </a:rPr>
                <a:t>  </a:t>
              </a:r>
              <a:r>
                <a:rPr lang="en-US" sz="1900" spc="96" err="1">
                  <a:solidFill>
                    <a:srgbClr val="4D4A46"/>
                  </a:solidFill>
                  <a:latin typeface="Clear Sans Thin"/>
                </a:rPr>
                <a:t>aplinkosaugos</a:t>
              </a:r>
              <a:r>
                <a:rPr lang="en-US" sz="1900" spc="96">
                  <a:solidFill>
                    <a:srgbClr val="4D4A46"/>
                  </a:solidFill>
                  <a:latin typeface="Clear Sans Thin"/>
                </a:rPr>
                <a:t> </a:t>
              </a:r>
              <a:r>
                <a:rPr lang="en-US" sz="1900" spc="96" err="1">
                  <a:solidFill>
                    <a:srgbClr val="4D4A46"/>
                  </a:solidFill>
                  <a:latin typeface="Clear Sans Thin"/>
                </a:rPr>
                <a:t>tikslų</a:t>
              </a:r>
              <a:r>
                <a:rPr lang="en-US" sz="1900" spc="96">
                  <a:solidFill>
                    <a:srgbClr val="4D4A46"/>
                  </a:solidFill>
                  <a:latin typeface="Clear Sans Thin"/>
                </a:rPr>
                <a:t>.</a:t>
              </a:r>
            </a:p>
          </p:txBody>
        </p:sp>
      </p:grpSp>
      <p:sp>
        <p:nvSpPr>
          <p:cNvPr id="6" name="AutoShape 6"/>
          <p:cNvSpPr/>
          <p:nvPr/>
        </p:nvSpPr>
        <p:spPr>
          <a:xfrm>
            <a:off x="6713123" y="1348402"/>
            <a:ext cx="19648" cy="5901317"/>
          </a:xfrm>
          <a:prstGeom prst="rect">
            <a:avLst/>
          </a:prstGeom>
          <a:solidFill>
            <a:srgbClr val="E4D4C5"/>
          </a:solidFill>
        </p:spPr>
      </p:sp>
      <p:grpSp>
        <p:nvGrpSpPr>
          <p:cNvPr id="7" name="Group 7"/>
          <p:cNvGrpSpPr/>
          <p:nvPr/>
        </p:nvGrpSpPr>
        <p:grpSpPr>
          <a:xfrm>
            <a:off x="7279409" y="3874909"/>
            <a:ext cx="3882159" cy="1863114"/>
            <a:chOff x="0" y="-28575"/>
            <a:chExt cx="7764318" cy="3726228"/>
          </a:xfrm>
        </p:grpSpPr>
        <p:sp>
          <p:nvSpPr>
            <p:cNvPr id="8" name="TextBox 8"/>
            <p:cNvSpPr txBox="1"/>
            <p:nvPr/>
          </p:nvSpPr>
          <p:spPr>
            <a:xfrm>
              <a:off x="0" y="-28575"/>
              <a:ext cx="7764318" cy="13024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600"/>
                </a:lnSpc>
              </a:pPr>
              <a:r>
                <a:rPr lang="en-US" sz="2000" spc="200">
                  <a:solidFill>
                    <a:srgbClr val="4D4A46"/>
                  </a:solidFill>
                  <a:latin typeface="Clear Sans Regular Bold"/>
                </a:rPr>
                <a:t>DIRBSIME KARTU SU FINANSŲ MINISTERIJA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1521417"/>
              <a:ext cx="7764318" cy="217623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899"/>
                </a:lnSpc>
              </a:pPr>
              <a:r>
                <a:rPr lang="en-US" sz="1933" spc="96">
                  <a:solidFill>
                    <a:srgbClr val="4D4A46"/>
                  </a:solidFill>
                  <a:latin typeface="Clear Sans Thin"/>
                </a:rPr>
                <a:t>Tikslas – kad nauja metodika būtų integruotą į strateginio planavimo procesą.</a:t>
              </a: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6601486" y="1348402"/>
            <a:ext cx="242925" cy="242925"/>
            <a:chOff x="0" y="0"/>
            <a:chExt cx="6350000" cy="6350000"/>
          </a:xfrm>
        </p:grpSpPr>
        <p:sp>
          <p:nvSpPr>
            <p:cNvPr id="11" name="Freeform 11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E4D4C5"/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6611310" y="3949183"/>
            <a:ext cx="242925" cy="242925"/>
            <a:chOff x="0" y="0"/>
            <a:chExt cx="6350000" cy="6350000"/>
          </a:xfrm>
        </p:grpSpPr>
        <p:sp>
          <p:nvSpPr>
            <p:cNvPr id="13" name="Freeform 1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E4D4C5"/>
            </a:solidFill>
          </p:spPr>
        </p:sp>
      </p:grpSp>
      <p:grpSp>
        <p:nvGrpSpPr>
          <p:cNvPr id="14" name="Group 14"/>
          <p:cNvGrpSpPr/>
          <p:nvPr/>
        </p:nvGrpSpPr>
        <p:grpSpPr>
          <a:xfrm>
            <a:off x="685800" y="-699910"/>
            <a:ext cx="5410200" cy="4213656"/>
            <a:chOff x="0" y="0"/>
            <a:chExt cx="10820400" cy="8427313"/>
          </a:xfrm>
        </p:grpSpPr>
        <p:sp>
          <p:nvSpPr>
            <p:cNvPr id="15" name="TextBox 15"/>
            <p:cNvSpPr txBox="1"/>
            <p:nvPr/>
          </p:nvSpPr>
          <p:spPr>
            <a:xfrm>
              <a:off x="0" y="0"/>
              <a:ext cx="10820400" cy="113146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400"/>
                </a:lnSpc>
              </a:pPr>
              <a:endParaRPr sz="800"/>
            </a:p>
            <a:p>
              <a:pPr algn="r">
                <a:lnSpc>
                  <a:spcPts val="2400"/>
                </a:lnSpc>
              </a:pPr>
              <a:endParaRPr sz="800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5898833"/>
              <a:ext cx="10820400" cy="5736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719"/>
                </a:lnSpc>
              </a:pPr>
              <a:endParaRPr sz="800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6649005"/>
              <a:ext cx="10820400" cy="17783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600"/>
                </a:lnSpc>
              </a:pPr>
              <a:r>
                <a:rPr lang="en-US" sz="2399" spc="119">
                  <a:solidFill>
                    <a:srgbClr val="4D4A46"/>
                  </a:solidFill>
                  <a:latin typeface="Clear Sans Thin"/>
                </a:rPr>
                <a:t>Visos viešosios investicijos vertinamos pagal poveikį aplinkai.</a:t>
              </a:r>
              <a:r>
                <a:rPr lang="en-US" sz="2399" spc="59">
                  <a:solidFill>
                    <a:srgbClr val="4D4A46"/>
                  </a:solidFill>
                  <a:latin typeface="Arimo"/>
                </a:rPr>
                <a:t> </a:t>
              </a:r>
            </a:p>
          </p:txBody>
        </p:sp>
      </p:grpSp>
      <p:sp>
        <p:nvSpPr>
          <p:cNvPr id="20" name="AutoShape 2">
            <a:extLst>
              <a:ext uri="{FF2B5EF4-FFF2-40B4-BE49-F238E27FC236}">
                <a16:creationId xmlns:a16="http://schemas.microsoft.com/office/drawing/2014/main" id="{1D47D726-8F4F-46DF-BBD6-12AFF3CB1274}"/>
              </a:ext>
            </a:extLst>
          </p:cNvPr>
          <p:cNvSpPr/>
          <p:nvPr/>
        </p:nvSpPr>
        <p:spPr>
          <a:xfrm>
            <a:off x="681531" y="3780692"/>
            <a:ext cx="5314824" cy="3069023"/>
          </a:xfrm>
          <a:prstGeom prst="rect">
            <a:avLst/>
          </a:prstGeom>
          <a:solidFill>
            <a:srgbClr val="E4D4C5">
              <a:alpha val="34902"/>
            </a:srgbClr>
          </a:solidFill>
        </p:spPr>
      </p:sp>
      <p:pic>
        <p:nvPicPr>
          <p:cNvPr id="21" name="Picture 21">
            <a:extLst>
              <a:ext uri="{FF2B5EF4-FFF2-40B4-BE49-F238E27FC236}">
                <a16:creationId xmlns:a16="http://schemas.microsoft.com/office/drawing/2014/main" id="{E185345A-69CF-449A-8604-FDEB9526DF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9846" y="4141997"/>
            <a:ext cx="3118337" cy="2360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03115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>
            <a:extLst>
              <a:ext uri="{FF2B5EF4-FFF2-40B4-BE49-F238E27FC236}">
                <a16:creationId xmlns:a16="http://schemas.microsoft.com/office/drawing/2014/main" id="{8594AB33-C2FD-4645-B3E4-03F78600B36F}"/>
              </a:ext>
            </a:extLst>
          </p:cNvPr>
          <p:cNvSpPr/>
          <p:nvPr/>
        </p:nvSpPr>
        <p:spPr>
          <a:xfrm>
            <a:off x="-23130" y="1378476"/>
            <a:ext cx="12245690" cy="5568604"/>
          </a:xfrm>
          <a:prstGeom prst="rect">
            <a:avLst/>
          </a:prstGeom>
          <a:solidFill>
            <a:srgbClr val="E4D4C5">
              <a:alpha val="34902"/>
            </a:srgbClr>
          </a:solidFill>
        </p:spPr>
      </p:sp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10EBF393-8D78-4582-BAE8-544A7F0B2C1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1012193"/>
              </p:ext>
            </p:extLst>
          </p:nvPr>
        </p:nvGraphicFramePr>
        <p:xfrm>
          <a:off x="3382317" y="1468731"/>
          <a:ext cx="8319107" cy="4943622"/>
        </p:xfrm>
        <a:graphic>
          <a:graphicData uri="http://schemas.openxmlformats.org/drawingml/2006/table">
            <a:tbl>
              <a:tblPr/>
              <a:tblGrid>
                <a:gridCol w="4946830">
                  <a:extLst>
                    <a:ext uri="{9D8B030D-6E8A-4147-A177-3AD203B41FA5}">
                      <a16:colId xmlns:a16="http://schemas.microsoft.com/office/drawing/2014/main" val="2818314698"/>
                    </a:ext>
                  </a:extLst>
                </a:gridCol>
                <a:gridCol w="1130402">
                  <a:extLst>
                    <a:ext uri="{9D8B030D-6E8A-4147-A177-3AD203B41FA5}">
                      <a16:colId xmlns:a16="http://schemas.microsoft.com/office/drawing/2014/main" val="1273282775"/>
                    </a:ext>
                  </a:extLst>
                </a:gridCol>
                <a:gridCol w="2241875">
                  <a:extLst>
                    <a:ext uri="{9D8B030D-6E8A-4147-A177-3AD203B41FA5}">
                      <a16:colId xmlns:a16="http://schemas.microsoft.com/office/drawing/2014/main" val="300292749"/>
                    </a:ext>
                  </a:extLst>
                </a:gridCol>
              </a:tblGrid>
              <a:tr h="301134"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GB" sz="1600" b="1" i="0" u="none" strike="noStrike" err="1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Mokesčio</a:t>
                      </a:r>
                      <a:r>
                        <a:rPr lang="en-GB" sz="16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GB" sz="1600" b="1" i="0" u="none" strike="noStrike" err="1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tipas</a:t>
                      </a:r>
                      <a:endParaRPr lang="en-GB" sz="1600" b="1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6231" marR="6231" marT="6231" marB="44864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GB" sz="1600" b="1" i="0" u="none" strike="noStrike" err="1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Pokyčio</a:t>
                      </a:r>
                      <a:r>
                        <a:rPr lang="en-GB" sz="16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GB" sz="1600" b="1" i="0" u="none" strike="noStrike" err="1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apimtis</a:t>
                      </a:r>
                      <a:endParaRPr lang="en-GB" sz="1600" b="1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6231" marR="6231" marT="6231" marB="44864" anchor="b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30218088"/>
                  </a:ext>
                </a:extLst>
              </a:tr>
              <a:tr h="552079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1" i="0" u="none" strike="noStrike" err="1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Bazinis</a:t>
                      </a:r>
                      <a:r>
                        <a:rPr lang="en-GB" sz="16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GB" sz="1600" b="1" i="0" u="none" strike="noStrike" err="1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tarifas</a:t>
                      </a:r>
                      <a:endParaRPr lang="en-GB" sz="1600" b="1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6231" marR="6231" marT="6231" marB="44864" anchor="b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Kita*</a:t>
                      </a:r>
                    </a:p>
                  </a:txBody>
                  <a:tcPr marL="6231" marR="6231" marT="6231" marB="44864" anchor="b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20225124"/>
                  </a:ext>
                </a:extLst>
              </a:tr>
              <a:tr h="326229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 err="1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Akmens</a:t>
                      </a:r>
                      <a:r>
                        <a:rPr lang="en-GB" sz="16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GB" sz="1600" b="0" i="0" u="none" strike="noStrike" err="1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anglis</a:t>
                      </a:r>
                      <a:r>
                        <a:rPr lang="en-GB" sz="16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GB" sz="1600" b="0" i="0" u="none" strike="noStrike" err="1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verslui</a:t>
                      </a:r>
                      <a:r>
                        <a:rPr lang="en-GB" sz="16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GB" sz="1600" b="0" i="0" u="none" strike="noStrike" err="1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ir</a:t>
                      </a:r>
                      <a:r>
                        <a:rPr lang="en-GB" sz="16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GB" sz="1600" b="0" i="0" u="none" strike="noStrike" err="1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fiziniams</a:t>
                      </a:r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6231" marR="6231" marT="6231" marB="44864" anchor="b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TAIP</a:t>
                      </a:r>
                    </a:p>
                  </a:txBody>
                  <a:tcPr marL="6231" marR="6231" marT="6231" marB="44864" anchor="b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CO</a:t>
                      </a:r>
                      <a:r>
                        <a:rPr lang="en-GB" sz="1600" b="0" i="0" u="none" strike="noStrike" baseline="-2500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2</a:t>
                      </a:r>
                      <a:r>
                        <a:rPr lang="en-GB" sz="16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GB" sz="1600" b="0" i="0" u="none" strike="noStrike" err="1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dedamoji</a:t>
                      </a:r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6231" marR="6231" marT="6231" marB="44864" anchor="b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41152698"/>
                  </a:ext>
                </a:extLst>
              </a:tr>
              <a:tr h="326229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 err="1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Koksas</a:t>
                      </a:r>
                      <a:r>
                        <a:rPr lang="en-GB" sz="16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GB" sz="1600" b="0" i="0" u="none" strike="noStrike" err="1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verslui</a:t>
                      </a:r>
                      <a:r>
                        <a:rPr lang="en-GB" sz="16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GB" sz="1600" b="0" i="0" u="none" strike="noStrike" err="1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ir</a:t>
                      </a:r>
                      <a:r>
                        <a:rPr lang="en-GB" sz="16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GB" sz="1600" b="0" i="0" u="none" strike="noStrike" err="1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fiziniams</a:t>
                      </a:r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6231" marR="6231" marT="6231" marB="44864" anchor="b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TAIP</a:t>
                      </a:r>
                    </a:p>
                  </a:txBody>
                  <a:tcPr marL="6231" marR="6231" marT="6231" marB="44864" anchor="b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CO</a:t>
                      </a:r>
                      <a:r>
                        <a:rPr lang="en-GB" sz="1600" b="0" i="0" u="none" strike="noStrike" baseline="-2500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2</a:t>
                      </a:r>
                      <a:r>
                        <a:rPr lang="en-GB" sz="16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GB" sz="1600" b="0" i="0" u="none" strike="noStrike" err="1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dedamoji</a:t>
                      </a:r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6231" marR="6231" marT="6231" marB="44864" anchor="b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44128309"/>
                  </a:ext>
                </a:extLst>
              </a:tr>
              <a:tr h="301134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 err="1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Lignitas</a:t>
                      </a:r>
                      <a:r>
                        <a:rPr lang="en-GB" sz="16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GB" sz="1600" b="0" i="0" u="none" strike="noStrike" err="1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verslui</a:t>
                      </a:r>
                      <a:r>
                        <a:rPr lang="en-GB" sz="16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GB" sz="1600" b="0" i="0" u="none" strike="noStrike" err="1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ir</a:t>
                      </a:r>
                      <a:r>
                        <a:rPr lang="en-GB" sz="16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GB" sz="1600" b="0" i="0" u="none" strike="noStrike" err="1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fiziniams</a:t>
                      </a:r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6231" marR="6231" marT="6231" marB="44864" anchor="b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TAIP</a:t>
                      </a:r>
                    </a:p>
                  </a:txBody>
                  <a:tcPr marL="6231" marR="6231" marT="6231" marB="44864" anchor="b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CO</a:t>
                      </a:r>
                      <a:r>
                        <a:rPr lang="en-GB" sz="1200" b="0" i="0" u="none" strike="noStrike" baseline="-2500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2 </a:t>
                      </a:r>
                      <a:r>
                        <a:rPr lang="en-GB" sz="1600" b="0" i="0" u="none" strike="noStrike" err="1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dedamoji</a:t>
                      </a:r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6231" marR="6231" marT="6231" marB="44864" anchor="b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40940874"/>
                  </a:ext>
                </a:extLst>
              </a:tr>
              <a:tr h="326229">
                <a:tc>
                  <a:txBody>
                    <a:bodyPr/>
                    <a:lstStyle/>
                    <a:p>
                      <a:pPr algn="l" fontAlgn="b"/>
                      <a:r>
                        <a:rPr lang="lt-LT" sz="16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Durpių briketai</a:t>
                      </a:r>
                    </a:p>
                  </a:txBody>
                  <a:tcPr marL="6231" marR="6231" marT="6231" marB="44864" anchor="b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TAIP</a:t>
                      </a:r>
                    </a:p>
                  </a:txBody>
                  <a:tcPr marL="6231" marR="6231" marT="6231" marB="44864" anchor="b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CO</a:t>
                      </a:r>
                      <a:r>
                        <a:rPr lang="en-GB" sz="1600" b="0" i="0" u="none" strike="noStrike" baseline="-2500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2</a:t>
                      </a:r>
                      <a:r>
                        <a:rPr lang="en-GB" sz="16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GB" sz="1600" b="0" i="0" u="none" strike="noStrike" err="1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dedamoji</a:t>
                      </a:r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6231" marR="6231" marT="6231" marB="44864" anchor="b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03955777"/>
                  </a:ext>
                </a:extLst>
              </a:tr>
              <a:tr h="326229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 err="1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Dyzelinas</a:t>
                      </a:r>
                      <a:r>
                        <a:rPr lang="en-GB" sz="16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 (</a:t>
                      </a:r>
                      <a:r>
                        <a:rPr lang="en-GB" sz="1600" b="0" i="0" u="none" strike="noStrike" err="1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raudonas</a:t>
                      </a:r>
                      <a:r>
                        <a:rPr lang="en-GB" sz="16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)</a:t>
                      </a:r>
                    </a:p>
                  </a:txBody>
                  <a:tcPr marL="6231" marR="6231" marT="6231" marB="44864" anchor="b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TAIP</a:t>
                      </a:r>
                    </a:p>
                  </a:txBody>
                  <a:tcPr marL="6231" marR="6231" marT="6231" marB="44864" anchor="b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CO</a:t>
                      </a:r>
                      <a:r>
                        <a:rPr lang="en-GB" sz="1600" b="0" i="0" u="none" strike="noStrike" baseline="-2500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2</a:t>
                      </a:r>
                      <a:r>
                        <a:rPr lang="en-GB" sz="16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GB" sz="1600" b="0" i="0" u="none" strike="noStrike" err="1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dedamoji</a:t>
                      </a:r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6231" marR="6231" marT="6231" marB="44864" anchor="b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85215927"/>
                  </a:ext>
                </a:extLst>
              </a:tr>
              <a:tr h="326229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 err="1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Naftos</a:t>
                      </a:r>
                      <a:r>
                        <a:rPr lang="en-GB" sz="16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GB" sz="1600" b="0" i="0" u="none" strike="noStrike" err="1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dujos</a:t>
                      </a:r>
                      <a:r>
                        <a:rPr lang="en-GB" sz="16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GB" sz="1600" b="0" i="0" u="none" strike="noStrike" err="1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buitiniams</a:t>
                      </a:r>
                      <a:r>
                        <a:rPr lang="en-GB" sz="16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GB" sz="1600" b="0" i="0" u="none" strike="noStrike" err="1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vartotojams</a:t>
                      </a:r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6231" marR="6231" marT="6231" marB="44864" anchor="b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TAIP</a:t>
                      </a:r>
                    </a:p>
                  </a:txBody>
                  <a:tcPr marL="6231" marR="6231" marT="6231" marB="44864" anchor="b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CO</a:t>
                      </a:r>
                      <a:r>
                        <a:rPr lang="en-GB" sz="1600" b="0" i="0" u="none" strike="noStrike" baseline="-2500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2</a:t>
                      </a:r>
                      <a:r>
                        <a:rPr lang="en-GB" sz="16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GB" sz="1600" b="0" i="0" u="none" strike="noStrike" err="1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dedamoji</a:t>
                      </a:r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6231" marR="6231" marT="6231" marB="44864" anchor="b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47398052"/>
                  </a:ext>
                </a:extLst>
              </a:tr>
              <a:tr h="313682">
                <a:tc>
                  <a:txBody>
                    <a:bodyPr/>
                    <a:lstStyle/>
                    <a:p>
                      <a:pPr algn="l" fontAlgn="b"/>
                      <a:r>
                        <a:rPr lang="lt-LT" sz="16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Gamtinės dujos verslo reikmėms</a:t>
                      </a:r>
                    </a:p>
                  </a:txBody>
                  <a:tcPr marL="6231" marR="6231" marT="6231" marB="44864" anchor="b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TAIP</a:t>
                      </a:r>
                    </a:p>
                  </a:txBody>
                  <a:tcPr marL="6231" marR="6231" marT="6231" marB="44864" anchor="b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NE</a:t>
                      </a:r>
                    </a:p>
                  </a:txBody>
                  <a:tcPr marL="6231" marR="6231" marT="6231" marB="44864" anchor="b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07571414"/>
                  </a:ext>
                </a:extLst>
              </a:tr>
              <a:tr h="564627">
                <a:tc>
                  <a:txBody>
                    <a:bodyPr/>
                    <a:lstStyle/>
                    <a:p>
                      <a:pPr algn="l" fontAlgn="b"/>
                      <a:r>
                        <a:rPr lang="lt-LT" sz="16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Gamtinės dujos - buitiniams maisto gamybai, EUR/MWh</a:t>
                      </a:r>
                    </a:p>
                  </a:txBody>
                  <a:tcPr marL="6231" marR="6231" marT="6231" marB="44864" anchor="b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TAIP</a:t>
                      </a:r>
                    </a:p>
                  </a:txBody>
                  <a:tcPr marL="6231" marR="6231" marT="6231" marB="44864" anchor="b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NE</a:t>
                      </a:r>
                    </a:p>
                  </a:txBody>
                  <a:tcPr marL="6231" marR="6231" marT="6231" marB="44864" anchor="b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18669653"/>
                  </a:ext>
                </a:extLst>
              </a:tr>
              <a:tr h="301134">
                <a:tc>
                  <a:txBody>
                    <a:bodyPr/>
                    <a:lstStyle/>
                    <a:p>
                      <a:pPr algn="l" fontAlgn="b"/>
                      <a:r>
                        <a:rPr lang="lt-LT" sz="16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Gamtinės dujos paramos gavėjams</a:t>
                      </a:r>
                    </a:p>
                  </a:txBody>
                  <a:tcPr marL="6231" marR="6231" marT="6231" marB="44864" anchor="b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TAIP</a:t>
                      </a:r>
                    </a:p>
                  </a:txBody>
                  <a:tcPr marL="6231" marR="6231" marT="6231" marB="44864" anchor="b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NE</a:t>
                      </a:r>
                    </a:p>
                  </a:txBody>
                  <a:tcPr marL="6231" marR="6231" marT="6231" marB="44864" anchor="b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99104872"/>
                  </a:ext>
                </a:extLst>
              </a:tr>
              <a:tr h="326229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 err="1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Dyzelinas</a:t>
                      </a:r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6231" marR="6231" marT="6231" marB="44864" anchor="b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TAIP</a:t>
                      </a:r>
                    </a:p>
                  </a:txBody>
                  <a:tcPr marL="6231" marR="6231" marT="6231" marB="44864" anchor="b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CO</a:t>
                      </a:r>
                      <a:r>
                        <a:rPr lang="en-GB" sz="1600" b="0" i="0" u="none" strike="noStrike" baseline="-2500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2</a:t>
                      </a:r>
                      <a:r>
                        <a:rPr lang="en-GB" sz="16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GB" sz="1600" b="0" i="0" u="none" strike="noStrike" err="1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dedamoji</a:t>
                      </a:r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6231" marR="6231" marT="6231" marB="44864" anchor="b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03036313"/>
                  </a:ext>
                </a:extLst>
              </a:tr>
              <a:tr h="326229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 err="1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Benzinas</a:t>
                      </a:r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6231" marR="6231" marT="6231" marB="44864" anchor="b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NE</a:t>
                      </a:r>
                    </a:p>
                  </a:txBody>
                  <a:tcPr marL="6231" marR="6231" marT="6231" marB="44864" anchor="b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CO</a:t>
                      </a:r>
                      <a:r>
                        <a:rPr lang="en-GB" sz="1600" b="0" i="0" u="none" strike="noStrike" baseline="-2500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2</a:t>
                      </a:r>
                      <a:r>
                        <a:rPr lang="en-GB" sz="16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GB" sz="1600" b="0" i="0" u="none" strike="noStrike" err="1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dedamoji</a:t>
                      </a:r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6231" marR="6231" marT="6231" marB="44864" anchor="b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79509718"/>
                  </a:ext>
                </a:extLst>
              </a:tr>
              <a:tr h="326229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LPG (</a:t>
                      </a:r>
                      <a:r>
                        <a:rPr lang="en-GB" sz="1600" b="0" i="0" u="none" strike="noStrike" err="1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suskystintos</a:t>
                      </a:r>
                      <a:r>
                        <a:rPr lang="en-GB" sz="16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GB" sz="1600" b="0" i="0" u="none" strike="noStrike" err="1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naftos</a:t>
                      </a:r>
                      <a:r>
                        <a:rPr lang="en-GB" sz="16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GB" sz="1600" b="0" i="0" u="none" strike="noStrike" err="1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dujos</a:t>
                      </a:r>
                      <a:r>
                        <a:rPr lang="en-GB" sz="16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)</a:t>
                      </a:r>
                    </a:p>
                  </a:txBody>
                  <a:tcPr marL="6231" marR="6231" marT="6231" marB="44864" anchor="b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NE</a:t>
                      </a:r>
                    </a:p>
                  </a:txBody>
                  <a:tcPr marL="6231" marR="6231" marT="6231" marB="44864" anchor="b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CO</a:t>
                      </a:r>
                      <a:r>
                        <a:rPr lang="en-GB" sz="1600" b="0" i="0" u="none" strike="noStrike" baseline="-2500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2</a:t>
                      </a:r>
                      <a:r>
                        <a:rPr lang="en-GB" sz="16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GB" sz="1600" b="0" i="0" u="none" strike="noStrike" err="1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dedamoji</a:t>
                      </a:r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6231" marR="6231" marT="6231" marB="44864" anchor="b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82182383"/>
                  </a:ext>
                </a:extLst>
              </a:tr>
            </a:tbl>
          </a:graphicData>
        </a:graphic>
      </p:graphicFrame>
      <p:pic>
        <p:nvPicPr>
          <p:cNvPr id="9" name="Grafinis elementas 10" descr="Oil Rig with solid fill">
            <a:extLst>
              <a:ext uri="{FF2B5EF4-FFF2-40B4-BE49-F238E27FC236}">
                <a16:creationId xmlns:a16="http://schemas.microsoft.com/office/drawing/2014/main" id="{E87583D4-1686-4811-958F-EF9722C739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42875" y="2190750"/>
            <a:ext cx="3076575" cy="306705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9361899-1C7C-4976-8AEC-4B7F1E1B413D}"/>
              </a:ext>
            </a:extLst>
          </p:cNvPr>
          <p:cNvSpPr txBox="1"/>
          <p:nvPr/>
        </p:nvSpPr>
        <p:spPr>
          <a:xfrm>
            <a:off x="265289" y="208843"/>
            <a:ext cx="11736681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 b="1" dirty="0">
                <a:solidFill>
                  <a:schemeClr val="bg2">
                    <a:lumMod val="25000"/>
                  </a:schemeClr>
                </a:solidFill>
                <a:latin typeface="Clear Sans Bold Bold"/>
              </a:rPr>
              <a:t>ŽALIOJI EKONOMIKOS PERTVARKA </a:t>
            </a:r>
            <a:r>
              <a:rPr lang="lt-LT" sz="3600" b="1" dirty="0">
                <a:solidFill>
                  <a:schemeClr val="bg2">
                    <a:lumMod val="25000"/>
                  </a:schemeClr>
                </a:solidFill>
                <a:latin typeface="Clear Sans Bold Bold"/>
              </a:rPr>
              <a:t>–</a:t>
            </a:r>
            <a:r>
              <a:rPr lang="en-US" sz="3600" b="1" dirty="0">
                <a:solidFill>
                  <a:schemeClr val="bg2">
                    <a:lumMod val="25000"/>
                  </a:schemeClr>
                </a:solidFill>
                <a:latin typeface="Clear Sans Bold Bold"/>
              </a:rPr>
              <a:t> </a:t>
            </a:r>
            <a:br>
              <a:rPr lang="en-US" sz="3600" b="1" dirty="0">
                <a:solidFill>
                  <a:schemeClr val="bg2">
                    <a:lumMod val="25000"/>
                  </a:schemeClr>
                </a:solidFill>
                <a:latin typeface="Clear Sans Bold Bold"/>
              </a:rPr>
            </a:br>
            <a:r>
              <a:rPr lang="en-US" sz="3600" b="1" dirty="0">
                <a:solidFill>
                  <a:schemeClr val="bg2">
                    <a:lumMod val="25000"/>
                  </a:schemeClr>
                </a:solidFill>
                <a:latin typeface="Clear Sans Bold Bold"/>
              </a:rPr>
              <a:t>NE TIK PER INVESTICIJAS</a:t>
            </a:r>
            <a:endParaRPr lang="en-US" sz="3600" b="1" dirty="0">
              <a:solidFill>
                <a:schemeClr val="bg2">
                  <a:lumMod val="25000"/>
                </a:schemeClr>
              </a:solidFill>
              <a:latin typeface="Clear Sans Bold Bold"/>
              <a:cs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DDD9BCF-42A5-4491-9863-2394B589F60C}"/>
              </a:ext>
            </a:extLst>
          </p:cNvPr>
          <p:cNvSpPr txBox="1"/>
          <p:nvPr/>
        </p:nvSpPr>
        <p:spPr>
          <a:xfrm>
            <a:off x="9334030" y="6398918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i="1" err="1"/>
              <a:t>Akcizų</a:t>
            </a:r>
            <a:r>
              <a:rPr lang="en-US" i="1"/>
              <a:t> </a:t>
            </a:r>
            <a:r>
              <a:rPr lang="en-US" i="1" err="1"/>
              <a:t>įstatymų</a:t>
            </a:r>
            <a:r>
              <a:rPr lang="en-US" i="1"/>
              <a:t> </a:t>
            </a:r>
            <a:r>
              <a:rPr lang="en-US" i="1" err="1"/>
              <a:t>paketas</a:t>
            </a:r>
            <a:endParaRPr lang="en-US" i="1" err="1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900872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6365075" y="385979"/>
            <a:ext cx="5151563" cy="5888341"/>
          </a:xfrm>
          <a:prstGeom prst="rect">
            <a:avLst/>
          </a:prstGeom>
          <a:solidFill>
            <a:srgbClr val="E4D4C5">
              <a:alpha val="34902"/>
            </a:srgbClr>
          </a:solidFill>
        </p:spPr>
      </p:sp>
      <p:sp>
        <p:nvSpPr>
          <p:cNvPr id="4" name="TextBox 4"/>
          <p:cNvSpPr txBox="1"/>
          <p:nvPr/>
        </p:nvSpPr>
        <p:spPr>
          <a:xfrm>
            <a:off x="6640140" y="4702338"/>
            <a:ext cx="4637459" cy="13849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719"/>
              </a:lnSpc>
            </a:pPr>
            <a:r>
              <a:rPr lang="en-US" sz="1400" spc="226" dirty="0" err="1">
                <a:solidFill>
                  <a:srgbClr val="4D4A46"/>
                </a:solidFill>
                <a:latin typeface="Clear Sans Thin" panose="020B0604020202020204" charset="0"/>
                <a:cs typeface="Clear Sans Thin" panose="020B0604020202020204" charset="0"/>
              </a:rPr>
              <a:t>Suformuota</a:t>
            </a:r>
            <a:r>
              <a:rPr lang="en-US" sz="1400" spc="226" dirty="0">
                <a:solidFill>
                  <a:srgbClr val="4D4A46"/>
                </a:solidFill>
                <a:latin typeface="Clear Sans Thin" panose="020B0604020202020204" charset="0"/>
                <a:cs typeface="Clear Sans Thin" panose="020B0604020202020204" charset="0"/>
              </a:rPr>
              <a:t> </a:t>
            </a:r>
            <a:r>
              <a:rPr lang="en-US" sz="1400" spc="226" dirty="0" err="1">
                <a:solidFill>
                  <a:srgbClr val="4D4A46"/>
                </a:solidFill>
                <a:latin typeface="Clear Sans Thin" panose="020B0604020202020204" charset="0"/>
                <a:cs typeface="Clear Sans Thin" panose="020B0604020202020204" charset="0"/>
              </a:rPr>
              <a:t>komanda</a:t>
            </a:r>
            <a:r>
              <a:rPr lang="en-US" sz="1400" spc="226" dirty="0">
                <a:solidFill>
                  <a:srgbClr val="4D4A46"/>
                </a:solidFill>
                <a:latin typeface="Clear Sans Thin" panose="020B0604020202020204" charset="0"/>
                <a:cs typeface="Clear Sans Thin" panose="020B0604020202020204" charset="0"/>
              </a:rPr>
              <a:t>, </a:t>
            </a:r>
            <a:r>
              <a:rPr lang="en-US" sz="1400" spc="226" dirty="0" err="1">
                <a:solidFill>
                  <a:srgbClr val="4D4A46"/>
                </a:solidFill>
                <a:latin typeface="Clear Sans Thin" panose="020B0604020202020204" charset="0"/>
                <a:cs typeface="Clear Sans Thin" panose="020B0604020202020204" charset="0"/>
              </a:rPr>
              <a:t>pasirašyta</a:t>
            </a:r>
            <a:r>
              <a:rPr lang="en-US" sz="1400" spc="226" dirty="0">
                <a:solidFill>
                  <a:srgbClr val="4D4A46"/>
                </a:solidFill>
                <a:latin typeface="Clear Sans Thin" panose="020B0604020202020204" charset="0"/>
                <a:cs typeface="Clear Sans Thin" panose="020B0604020202020204" charset="0"/>
              </a:rPr>
              <a:t> </a:t>
            </a:r>
            <a:r>
              <a:rPr lang="en-US" sz="1400" spc="226" dirty="0" err="1">
                <a:solidFill>
                  <a:srgbClr val="4D4A46"/>
                </a:solidFill>
                <a:latin typeface="Clear Sans Thin" panose="020B0604020202020204" charset="0"/>
                <a:cs typeface="Clear Sans Thin" panose="020B0604020202020204" charset="0"/>
              </a:rPr>
              <a:t>sutartis</a:t>
            </a:r>
            <a:r>
              <a:rPr lang="en-US" sz="1400" spc="226" dirty="0">
                <a:solidFill>
                  <a:srgbClr val="4D4A46"/>
                </a:solidFill>
                <a:latin typeface="Clear Sans Thin" panose="020B0604020202020204" charset="0"/>
                <a:cs typeface="Clear Sans Thin" panose="020B0604020202020204" charset="0"/>
              </a:rPr>
              <a:t> </a:t>
            </a:r>
            <a:r>
              <a:rPr lang="en-US" sz="1400" spc="226" dirty="0" err="1">
                <a:solidFill>
                  <a:srgbClr val="4D4A46"/>
                </a:solidFill>
                <a:latin typeface="Clear Sans Thin" panose="020B0604020202020204" charset="0"/>
                <a:cs typeface="Clear Sans Thin" panose="020B0604020202020204" charset="0"/>
              </a:rPr>
              <a:t>su</a:t>
            </a:r>
            <a:r>
              <a:rPr lang="en-US" sz="1400" spc="226" dirty="0">
                <a:solidFill>
                  <a:srgbClr val="4D4A46"/>
                </a:solidFill>
                <a:latin typeface="Clear Sans Thin" panose="020B0604020202020204" charset="0"/>
                <a:cs typeface="Clear Sans Thin" panose="020B0604020202020204" charset="0"/>
              </a:rPr>
              <a:t> </a:t>
            </a:r>
            <a:r>
              <a:rPr lang="en-US" sz="1400" spc="226" dirty="0" err="1">
                <a:solidFill>
                  <a:srgbClr val="4D4A46"/>
                </a:solidFill>
                <a:latin typeface="Clear Sans Thin" panose="020B0604020202020204" charset="0"/>
                <a:cs typeface="Clear Sans Thin" panose="020B0604020202020204" charset="0"/>
              </a:rPr>
              <a:t>rangovu</a:t>
            </a:r>
            <a:r>
              <a:rPr lang="en-US" sz="1400" spc="226" dirty="0">
                <a:solidFill>
                  <a:srgbClr val="4D4A46"/>
                </a:solidFill>
                <a:latin typeface="Clear Sans Thin" panose="020B0604020202020204" charset="0"/>
                <a:cs typeface="Clear Sans Thin" panose="020B0604020202020204" charset="0"/>
              </a:rPr>
              <a:t>, </a:t>
            </a:r>
            <a:r>
              <a:rPr lang="en-US" sz="1400" spc="226" dirty="0" err="1">
                <a:solidFill>
                  <a:srgbClr val="4D4A46"/>
                </a:solidFill>
                <a:latin typeface="Clear Sans Thin" panose="020B0604020202020204" charset="0"/>
                <a:cs typeface="Clear Sans Thin" panose="020B0604020202020204" charset="0"/>
              </a:rPr>
              <a:t>reguliari</a:t>
            </a:r>
            <a:r>
              <a:rPr lang="en-US" sz="1400" spc="226" dirty="0">
                <a:solidFill>
                  <a:srgbClr val="4D4A46"/>
                </a:solidFill>
                <a:latin typeface="Clear Sans Thin" panose="020B0604020202020204" charset="0"/>
                <a:cs typeface="Clear Sans Thin" panose="020B0604020202020204" charset="0"/>
              </a:rPr>
              <a:t> </a:t>
            </a:r>
            <a:r>
              <a:rPr lang="en-US" sz="1400" spc="226" dirty="0" err="1">
                <a:solidFill>
                  <a:srgbClr val="4D4A46"/>
                </a:solidFill>
                <a:latin typeface="Clear Sans Thin" panose="020B0604020202020204" charset="0"/>
                <a:cs typeface="Clear Sans Thin" panose="020B0604020202020204" charset="0"/>
              </a:rPr>
              <a:t>komunikacija</a:t>
            </a:r>
            <a:r>
              <a:rPr lang="en-US" sz="1400" spc="226" dirty="0">
                <a:solidFill>
                  <a:srgbClr val="4D4A46"/>
                </a:solidFill>
                <a:latin typeface="Clear Sans Thin" panose="020B0604020202020204" charset="0"/>
                <a:cs typeface="Clear Sans Thin" panose="020B0604020202020204" charset="0"/>
              </a:rPr>
              <a:t> </a:t>
            </a:r>
            <a:r>
              <a:rPr lang="en-US" sz="1400" spc="226" dirty="0" err="1">
                <a:solidFill>
                  <a:srgbClr val="4D4A46"/>
                </a:solidFill>
                <a:latin typeface="Clear Sans Thin" panose="020B0604020202020204" charset="0"/>
                <a:cs typeface="Clear Sans Thin" panose="020B0604020202020204" charset="0"/>
              </a:rPr>
              <a:t>su</a:t>
            </a:r>
            <a:r>
              <a:rPr lang="en-US" sz="1400" spc="226" dirty="0">
                <a:solidFill>
                  <a:srgbClr val="4D4A46"/>
                </a:solidFill>
                <a:latin typeface="Clear Sans Thin" panose="020B0604020202020204" charset="0"/>
                <a:cs typeface="Clear Sans Thin" panose="020B0604020202020204" charset="0"/>
              </a:rPr>
              <a:t> </a:t>
            </a:r>
            <a:r>
              <a:rPr lang="en-US" sz="1400" spc="226" dirty="0" err="1">
                <a:solidFill>
                  <a:srgbClr val="4D4A46"/>
                </a:solidFill>
                <a:latin typeface="Clear Sans Thin" panose="020B0604020202020204" charset="0"/>
                <a:cs typeface="Clear Sans Thin" panose="020B0604020202020204" charset="0"/>
              </a:rPr>
              <a:t>sistemos</a:t>
            </a:r>
            <a:r>
              <a:rPr lang="en-US" sz="1400" spc="226" dirty="0">
                <a:solidFill>
                  <a:srgbClr val="4D4A46"/>
                </a:solidFill>
                <a:latin typeface="Clear Sans Thin" panose="020B0604020202020204" charset="0"/>
                <a:cs typeface="Clear Sans Thin" panose="020B0604020202020204" charset="0"/>
              </a:rPr>
              <a:t> </a:t>
            </a:r>
            <a:endParaRPr lang="en-US" sz="1400" dirty="0">
              <a:latin typeface="Clear Sans Thin" panose="020B0604020202020204" charset="0"/>
              <a:cs typeface="Clear Sans Thin" panose="020B0604020202020204" charset="0"/>
            </a:endParaRPr>
          </a:p>
          <a:p>
            <a:pPr>
              <a:lnSpc>
                <a:spcPts val="2719"/>
              </a:lnSpc>
            </a:pPr>
            <a:r>
              <a:rPr lang="en-US" sz="1400" spc="226" dirty="0" err="1">
                <a:solidFill>
                  <a:srgbClr val="4D4A46"/>
                </a:solidFill>
                <a:latin typeface="Clear Sans Thin" panose="020B0604020202020204" charset="0"/>
                <a:cs typeface="Clear Sans Thin" panose="020B0604020202020204" charset="0"/>
              </a:rPr>
              <a:t>vartotojais</a:t>
            </a:r>
            <a:endParaRPr lang="en-US" sz="1400" spc="226" dirty="0">
              <a:solidFill>
                <a:srgbClr val="4D4A46"/>
              </a:solidFill>
              <a:latin typeface="Clear Sans Thin" panose="020B0604020202020204" charset="0"/>
              <a:cs typeface="Clear Sans Thin" panose="020B0604020202020204" charset="0"/>
            </a:endParaRPr>
          </a:p>
          <a:p>
            <a:pPr>
              <a:lnSpc>
                <a:spcPts val="2719"/>
              </a:lnSpc>
            </a:pPr>
            <a:endParaRPr lang="en-US" sz="2400" spc="226" dirty="0">
              <a:solidFill>
                <a:srgbClr val="4D4A46"/>
              </a:solidFill>
              <a:latin typeface="Clear Sans Thin"/>
              <a:cs typeface="Clear Sans Regular"/>
            </a:endParaRPr>
          </a:p>
        </p:txBody>
      </p:sp>
      <p:grpSp>
        <p:nvGrpSpPr>
          <p:cNvPr id="5" name="Group 5"/>
          <p:cNvGrpSpPr/>
          <p:nvPr/>
        </p:nvGrpSpPr>
        <p:grpSpPr>
          <a:xfrm>
            <a:off x="623170" y="1819722"/>
            <a:ext cx="5372375" cy="2825835"/>
            <a:chOff x="0" y="127000"/>
            <a:chExt cx="10744752" cy="4324006"/>
          </a:xfrm>
        </p:grpSpPr>
        <p:sp>
          <p:nvSpPr>
            <p:cNvPr id="6" name="TextBox 6"/>
            <p:cNvSpPr txBox="1"/>
            <p:nvPr/>
          </p:nvSpPr>
          <p:spPr>
            <a:xfrm>
              <a:off x="0" y="127000"/>
              <a:ext cx="10067672" cy="103917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4839"/>
                </a:lnSpc>
              </a:pPr>
              <a:endParaRPr lang="en-US" sz="4000" spc="121">
                <a:solidFill>
                  <a:srgbClr val="4D4A46"/>
                </a:solidFill>
                <a:latin typeface="Clear Sans Thin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96916" y="962442"/>
              <a:ext cx="10547836" cy="348856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3024"/>
                </a:lnSpc>
              </a:pPr>
              <a:r>
                <a:rPr lang="en-US" sz="2667" b="1" spc="101" dirty="0">
                  <a:solidFill>
                    <a:srgbClr val="4D4A46"/>
                  </a:solidFill>
                  <a:latin typeface="Clear Sans Thin"/>
                </a:rPr>
                <a:t>GPAIS – PAGALBA, O NE NAŠTA VERSLUI </a:t>
              </a:r>
              <a:endParaRPr lang="en-US" sz="2667" b="1" spc="101" dirty="0">
                <a:solidFill>
                  <a:srgbClr val="4D4A46"/>
                </a:solidFill>
                <a:latin typeface="Clear Sans Thin"/>
                <a:cs typeface="Clear Sans Thin"/>
              </a:endParaRPr>
            </a:p>
            <a:p>
              <a:pPr>
                <a:lnSpc>
                  <a:spcPts val="3024"/>
                </a:lnSpc>
              </a:pPr>
              <a:endParaRPr lang="en-US" sz="2000" spc="101" dirty="0">
                <a:solidFill>
                  <a:srgbClr val="4D4A46"/>
                </a:solidFill>
                <a:latin typeface="Clear Sans Thin"/>
                <a:cs typeface="Clear Sans Thin"/>
              </a:endParaRPr>
            </a:p>
            <a:p>
              <a:pPr>
                <a:lnSpc>
                  <a:spcPts val="3024"/>
                </a:lnSpc>
              </a:pPr>
              <a:r>
                <a:rPr lang="lt-LT" sz="2000" spc="101" dirty="0">
                  <a:ea typeface="+mn-lt"/>
                  <a:cs typeface="+mn-lt"/>
                </a:rPr>
                <a:t>Šiemet:</a:t>
              </a:r>
            </a:p>
            <a:p>
              <a:pPr>
                <a:lnSpc>
                  <a:spcPts val="3024"/>
                </a:lnSpc>
              </a:pPr>
              <a:r>
                <a:rPr lang="lt-LT" sz="2000" spc="101" dirty="0">
                  <a:ea typeface="+mn-lt"/>
                  <a:cs typeface="+mn-lt"/>
                </a:rPr>
                <a:t>G</a:t>
              </a:r>
              <a:r>
                <a:rPr lang="en-US" sz="2000" spc="101" dirty="0">
                  <a:ea typeface="+mn-lt"/>
                  <a:cs typeface="+mn-lt"/>
                </a:rPr>
                <a:t>PAIS </a:t>
              </a:r>
              <a:r>
                <a:rPr lang="en-US" sz="2000" spc="101" dirty="0" err="1">
                  <a:ea typeface="+mn-lt"/>
                  <a:cs typeface="+mn-lt"/>
                </a:rPr>
                <a:t>veiklos</a:t>
              </a:r>
              <a:r>
                <a:rPr lang="en-US" sz="2000" spc="101" dirty="0">
                  <a:ea typeface="+mn-lt"/>
                  <a:cs typeface="+mn-lt"/>
                </a:rPr>
                <a:t> </a:t>
              </a:r>
              <a:r>
                <a:rPr lang="en-US" sz="2000" spc="101" dirty="0" err="1">
                  <a:ea typeface="+mn-lt"/>
                  <a:cs typeface="+mn-lt"/>
                </a:rPr>
                <a:t>atstatymas</a:t>
              </a:r>
              <a:r>
                <a:rPr lang="en-US" sz="2000" spc="101" dirty="0">
                  <a:ea typeface="+mn-lt"/>
                  <a:cs typeface="+mn-lt"/>
                </a:rPr>
                <a:t> </a:t>
              </a:r>
              <a:r>
                <a:rPr lang="en-US" sz="2000" spc="101" dirty="0" err="1">
                  <a:ea typeface="+mn-lt"/>
                  <a:cs typeface="+mn-lt"/>
                </a:rPr>
                <a:t>bei</a:t>
              </a:r>
              <a:r>
                <a:rPr lang="en-US" sz="2000" spc="101" dirty="0">
                  <a:ea typeface="+mn-lt"/>
                  <a:cs typeface="+mn-lt"/>
                </a:rPr>
                <a:t> </a:t>
              </a:r>
              <a:r>
                <a:rPr lang="en-US" sz="2000" spc="101" dirty="0" err="1">
                  <a:ea typeface="+mn-lt"/>
                  <a:cs typeface="+mn-lt"/>
                </a:rPr>
                <a:t>pagrindinių</a:t>
              </a:r>
              <a:r>
                <a:rPr lang="en-US" sz="2000" spc="101" dirty="0">
                  <a:ea typeface="+mn-lt"/>
                  <a:cs typeface="+mn-lt"/>
                </a:rPr>
                <a:t> </a:t>
              </a:r>
              <a:r>
                <a:rPr lang="en-US" sz="2000" spc="101" dirty="0" err="1">
                  <a:ea typeface="+mn-lt"/>
                  <a:cs typeface="+mn-lt"/>
                </a:rPr>
                <a:t>klaidų</a:t>
              </a:r>
              <a:r>
                <a:rPr lang="en-US" sz="2000" spc="101" dirty="0">
                  <a:ea typeface="+mn-lt"/>
                  <a:cs typeface="+mn-lt"/>
                </a:rPr>
                <a:t> </a:t>
              </a:r>
              <a:r>
                <a:rPr lang="en-US" sz="2000" spc="101" dirty="0" err="1">
                  <a:ea typeface="+mn-lt"/>
                  <a:cs typeface="+mn-lt"/>
                </a:rPr>
                <a:t>šalinimas</a:t>
              </a:r>
              <a:endParaRPr lang="en-US" sz="2000" dirty="0"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0041816" y="2991707"/>
            <a:ext cx="979198" cy="9105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67"/>
              </a:lnSpc>
            </a:pPr>
            <a:endParaRPr lang="en-US" sz="6667" spc="-599">
              <a:solidFill>
                <a:srgbClr val="E4D4C5">
                  <a:alpha val="69804"/>
                </a:srgbClr>
              </a:solidFill>
              <a:latin typeface="Clear Sans Thin"/>
              <a:cs typeface="Clear Sans Bold"/>
            </a:endParaRPr>
          </a:p>
        </p:txBody>
      </p:sp>
      <p:pic>
        <p:nvPicPr>
          <p:cNvPr id="10" name="Picture 10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9F834E33-51E9-4FA8-B7B4-1F0A2DD9C0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0092" y="1389622"/>
            <a:ext cx="4677507" cy="2789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67305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1400908" y="5413549"/>
            <a:ext cx="979198" cy="9105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67"/>
              </a:lnSpc>
            </a:pPr>
            <a:endParaRPr lang="en-US" sz="6667" spc="-599" dirty="0">
              <a:solidFill>
                <a:srgbClr val="E4D4C5">
                  <a:alpha val="69804"/>
                </a:srgbClr>
              </a:solidFill>
              <a:latin typeface="Clear Sans Bold"/>
              <a:cs typeface="Clear Sans Bold"/>
            </a:endParaRPr>
          </a:p>
        </p:txBody>
      </p:sp>
      <p:pic>
        <p:nvPicPr>
          <p:cNvPr id="6" name="Picture 6" descr="Diagram&#10;&#10;Description automatically generated">
            <a:extLst>
              <a:ext uri="{FF2B5EF4-FFF2-40B4-BE49-F238E27FC236}">
                <a16:creationId xmlns:a16="http://schemas.microsoft.com/office/drawing/2014/main" id="{C9525636-2CBE-4FD2-8FC3-67E5E3585C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5537" y="746456"/>
            <a:ext cx="7226300" cy="5682752"/>
          </a:xfrm>
          <a:prstGeom prst="rect">
            <a:avLst/>
          </a:prstGeom>
        </p:spPr>
      </p:pic>
      <p:sp>
        <p:nvSpPr>
          <p:cNvPr id="2" name="AutoShape 2"/>
          <p:cNvSpPr/>
          <p:nvPr/>
        </p:nvSpPr>
        <p:spPr>
          <a:xfrm>
            <a:off x="3466916" y="499212"/>
            <a:ext cx="7869723" cy="5921733"/>
          </a:xfrm>
          <a:prstGeom prst="rect">
            <a:avLst/>
          </a:prstGeom>
          <a:solidFill>
            <a:srgbClr val="E4D4C5">
              <a:alpha val="34902"/>
            </a:srgbClr>
          </a:solidFill>
        </p:spPr>
      </p:sp>
      <p:sp>
        <p:nvSpPr>
          <p:cNvPr id="8" name="TextBox 6">
            <a:extLst>
              <a:ext uri="{FF2B5EF4-FFF2-40B4-BE49-F238E27FC236}">
                <a16:creationId xmlns:a16="http://schemas.microsoft.com/office/drawing/2014/main" id="{09E9F305-C075-4EDF-9CD2-F02B8C9E9227}"/>
              </a:ext>
            </a:extLst>
          </p:cNvPr>
          <p:cNvSpPr txBox="1"/>
          <p:nvPr/>
        </p:nvSpPr>
        <p:spPr>
          <a:xfrm rot="10800000" flipV="1">
            <a:off x="4601308" y="1397626"/>
            <a:ext cx="3364979" cy="2567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160"/>
              </a:lnSpc>
              <a:spcBef>
                <a:spcPct val="0"/>
              </a:spcBef>
            </a:pPr>
            <a:r>
              <a:rPr lang="en-US" sz="1333" i="1" spc="180">
                <a:solidFill>
                  <a:srgbClr val="000000"/>
                </a:solidFill>
                <a:ea typeface="+mn-lt"/>
                <a:cs typeface="+mn-lt"/>
              </a:rPr>
              <a:t>AM</a:t>
            </a:r>
            <a:endParaRPr lang="en-US" sz="800">
              <a:ea typeface="+mn-lt"/>
              <a:cs typeface="+mn-lt"/>
            </a:endParaRPr>
          </a:p>
        </p:txBody>
      </p:sp>
      <p:sp>
        <p:nvSpPr>
          <p:cNvPr id="14" name="TextBox 6">
            <a:extLst>
              <a:ext uri="{FF2B5EF4-FFF2-40B4-BE49-F238E27FC236}">
                <a16:creationId xmlns:a16="http://schemas.microsoft.com/office/drawing/2014/main" id="{73ECC583-CE30-4286-9516-E7C7E43F6585}"/>
              </a:ext>
            </a:extLst>
          </p:cNvPr>
          <p:cNvSpPr txBox="1"/>
          <p:nvPr/>
        </p:nvSpPr>
        <p:spPr>
          <a:xfrm rot="10800000" flipV="1">
            <a:off x="5621215" y="776302"/>
            <a:ext cx="3364979" cy="2567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160"/>
              </a:lnSpc>
              <a:spcBef>
                <a:spcPct val="0"/>
              </a:spcBef>
            </a:pPr>
            <a:r>
              <a:rPr lang="en-US" sz="1333" i="1" spc="180">
                <a:solidFill>
                  <a:srgbClr val="000000"/>
                </a:solidFill>
                <a:ea typeface="+mn-lt"/>
                <a:cs typeface="+mn-lt"/>
              </a:rPr>
              <a:t>AM</a:t>
            </a:r>
            <a:endParaRPr lang="en-US" sz="800">
              <a:ea typeface="+mn-lt"/>
              <a:cs typeface="+mn-lt"/>
            </a:endParaRPr>
          </a:p>
        </p:txBody>
      </p:sp>
      <p:sp>
        <p:nvSpPr>
          <p:cNvPr id="15" name="TextBox 6">
            <a:extLst>
              <a:ext uri="{FF2B5EF4-FFF2-40B4-BE49-F238E27FC236}">
                <a16:creationId xmlns:a16="http://schemas.microsoft.com/office/drawing/2014/main" id="{C72682E6-C2EC-494A-9D7F-D1627C258C91}"/>
              </a:ext>
            </a:extLst>
          </p:cNvPr>
          <p:cNvSpPr txBox="1"/>
          <p:nvPr/>
        </p:nvSpPr>
        <p:spPr>
          <a:xfrm rot="10800000" flipV="1">
            <a:off x="5550877" y="1854826"/>
            <a:ext cx="3364979" cy="2567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160"/>
              </a:lnSpc>
              <a:spcBef>
                <a:spcPct val="0"/>
              </a:spcBef>
            </a:pPr>
            <a:r>
              <a:rPr lang="en-US" sz="1333" i="1" spc="180">
                <a:solidFill>
                  <a:srgbClr val="000000"/>
                </a:solidFill>
                <a:ea typeface="+mn-lt"/>
                <a:cs typeface="+mn-lt"/>
              </a:rPr>
              <a:t>AM</a:t>
            </a:r>
            <a:endParaRPr lang="en-US" sz="800">
              <a:ea typeface="+mn-lt"/>
              <a:cs typeface="+mn-lt"/>
            </a:endParaRPr>
          </a:p>
        </p:txBody>
      </p:sp>
      <p:sp>
        <p:nvSpPr>
          <p:cNvPr id="16" name="TextBox 6">
            <a:extLst>
              <a:ext uri="{FF2B5EF4-FFF2-40B4-BE49-F238E27FC236}">
                <a16:creationId xmlns:a16="http://schemas.microsoft.com/office/drawing/2014/main" id="{F29EA453-F437-4614-9915-90B6394F3B4B}"/>
              </a:ext>
            </a:extLst>
          </p:cNvPr>
          <p:cNvSpPr txBox="1"/>
          <p:nvPr/>
        </p:nvSpPr>
        <p:spPr>
          <a:xfrm rot="10800000" flipV="1">
            <a:off x="4613031" y="2335471"/>
            <a:ext cx="3364979" cy="2567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160"/>
              </a:lnSpc>
              <a:spcBef>
                <a:spcPct val="0"/>
              </a:spcBef>
            </a:pPr>
            <a:r>
              <a:rPr lang="en-US" sz="1333" i="1" spc="180">
                <a:solidFill>
                  <a:srgbClr val="000000"/>
                </a:solidFill>
                <a:ea typeface="+mn-lt"/>
                <a:cs typeface="+mn-lt"/>
              </a:rPr>
              <a:t>AM</a:t>
            </a:r>
            <a:endParaRPr lang="en-US" sz="800">
              <a:ea typeface="+mn-lt"/>
              <a:cs typeface="+mn-lt"/>
            </a:endParaRPr>
          </a:p>
        </p:txBody>
      </p:sp>
      <p:sp>
        <p:nvSpPr>
          <p:cNvPr id="17" name="TextBox 6">
            <a:extLst>
              <a:ext uri="{FF2B5EF4-FFF2-40B4-BE49-F238E27FC236}">
                <a16:creationId xmlns:a16="http://schemas.microsoft.com/office/drawing/2014/main" id="{732C549C-78A9-4FD3-B579-F8EB5CA75ACF}"/>
              </a:ext>
            </a:extLst>
          </p:cNvPr>
          <p:cNvSpPr txBox="1"/>
          <p:nvPr/>
        </p:nvSpPr>
        <p:spPr>
          <a:xfrm rot="10800000" flipV="1">
            <a:off x="3581399" y="3003687"/>
            <a:ext cx="3364979" cy="2567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160"/>
              </a:lnSpc>
              <a:spcBef>
                <a:spcPct val="0"/>
              </a:spcBef>
            </a:pPr>
            <a:r>
              <a:rPr lang="en-US" sz="1333" i="1" spc="180">
                <a:solidFill>
                  <a:srgbClr val="000000"/>
                </a:solidFill>
                <a:ea typeface="+mn-lt"/>
                <a:cs typeface="+mn-lt"/>
              </a:rPr>
              <a:t>AM</a:t>
            </a:r>
            <a:endParaRPr lang="en-US" sz="800">
              <a:ea typeface="+mn-lt"/>
              <a:cs typeface="+mn-lt"/>
            </a:endParaRPr>
          </a:p>
        </p:txBody>
      </p:sp>
      <p:sp>
        <p:nvSpPr>
          <p:cNvPr id="18" name="TextBox 6">
            <a:extLst>
              <a:ext uri="{FF2B5EF4-FFF2-40B4-BE49-F238E27FC236}">
                <a16:creationId xmlns:a16="http://schemas.microsoft.com/office/drawing/2014/main" id="{EE5E2324-28A8-4568-8FD3-3AF0D9CD1FAD}"/>
              </a:ext>
            </a:extLst>
          </p:cNvPr>
          <p:cNvSpPr txBox="1"/>
          <p:nvPr/>
        </p:nvSpPr>
        <p:spPr>
          <a:xfrm rot="10800000" flipV="1">
            <a:off x="4613031" y="3519502"/>
            <a:ext cx="3364979" cy="2567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160"/>
              </a:lnSpc>
              <a:spcBef>
                <a:spcPct val="0"/>
              </a:spcBef>
            </a:pPr>
            <a:r>
              <a:rPr lang="en-US" sz="1333" i="1" spc="180">
                <a:solidFill>
                  <a:srgbClr val="000000"/>
                </a:solidFill>
                <a:ea typeface="+mn-lt"/>
                <a:cs typeface="+mn-lt"/>
              </a:rPr>
              <a:t>AM</a:t>
            </a:r>
            <a:endParaRPr lang="en-US" sz="800">
              <a:ea typeface="+mn-lt"/>
              <a:cs typeface="+mn-lt"/>
            </a:endParaRPr>
          </a:p>
        </p:txBody>
      </p:sp>
      <p:sp>
        <p:nvSpPr>
          <p:cNvPr id="19" name="TextBox 6">
            <a:extLst>
              <a:ext uri="{FF2B5EF4-FFF2-40B4-BE49-F238E27FC236}">
                <a16:creationId xmlns:a16="http://schemas.microsoft.com/office/drawing/2014/main" id="{506E005E-DC26-4479-86F6-2C0A223D9CA0}"/>
              </a:ext>
            </a:extLst>
          </p:cNvPr>
          <p:cNvSpPr txBox="1"/>
          <p:nvPr/>
        </p:nvSpPr>
        <p:spPr>
          <a:xfrm rot="10800000" flipV="1">
            <a:off x="4613031" y="4527687"/>
            <a:ext cx="3364979" cy="2567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160"/>
              </a:lnSpc>
              <a:spcBef>
                <a:spcPct val="0"/>
              </a:spcBef>
            </a:pPr>
            <a:r>
              <a:rPr lang="en-US" sz="1333" i="1" spc="180">
                <a:solidFill>
                  <a:srgbClr val="000000"/>
                </a:solidFill>
                <a:ea typeface="+mn-lt"/>
                <a:cs typeface="+mn-lt"/>
              </a:rPr>
              <a:t>AM</a:t>
            </a:r>
            <a:endParaRPr lang="en-US" sz="800">
              <a:ea typeface="+mn-lt"/>
              <a:cs typeface="+mn-lt"/>
            </a:endParaRPr>
          </a:p>
        </p:txBody>
      </p:sp>
      <p:sp>
        <p:nvSpPr>
          <p:cNvPr id="20" name="TextBox 6">
            <a:extLst>
              <a:ext uri="{FF2B5EF4-FFF2-40B4-BE49-F238E27FC236}">
                <a16:creationId xmlns:a16="http://schemas.microsoft.com/office/drawing/2014/main" id="{90166868-4A44-4C07-8177-684A8E093FEA}"/>
              </a:ext>
            </a:extLst>
          </p:cNvPr>
          <p:cNvSpPr txBox="1"/>
          <p:nvPr/>
        </p:nvSpPr>
        <p:spPr>
          <a:xfrm rot="10800000" flipV="1">
            <a:off x="6641123" y="1268671"/>
            <a:ext cx="3364979" cy="2567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160"/>
              </a:lnSpc>
              <a:spcBef>
                <a:spcPct val="0"/>
              </a:spcBef>
            </a:pPr>
            <a:r>
              <a:rPr lang="en-US" sz="1333" i="1" spc="180">
                <a:solidFill>
                  <a:srgbClr val="000000"/>
                </a:solidFill>
                <a:ea typeface="+mn-lt"/>
                <a:cs typeface="+mn-lt"/>
              </a:rPr>
              <a:t>FM</a:t>
            </a:r>
            <a:endParaRPr lang="en-US" sz="800">
              <a:ea typeface="+mn-lt"/>
              <a:cs typeface="+mn-lt"/>
            </a:endParaRPr>
          </a:p>
        </p:txBody>
      </p:sp>
      <p:sp>
        <p:nvSpPr>
          <p:cNvPr id="21" name="TextBox 6">
            <a:extLst>
              <a:ext uri="{FF2B5EF4-FFF2-40B4-BE49-F238E27FC236}">
                <a16:creationId xmlns:a16="http://schemas.microsoft.com/office/drawing/2014/main" id="{9FD259C0-01AB-4872-BB9D-5E586F1E22BC}"/>
              </a:ext>
            </a:extLst>
          </p:cNvPr>
          <p:cNvSpPr txBox="1"/>
          <p:nvPr/>
        </p:nvSpPr>
        <p:spPr>
          <a:xfrm rot="10800000" flipV="1">
            <a:off x="6570785" y="2394087"/>
            <a:ext cx="3364979" cy="2567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160"/>
              </a:lnSpc>
              <a:spcBef>
                <a:spcPct val="0"/>
              </a:spcBef>
            </a:pPr>
            <a:r>
              <a:rPr lang="en-US" sz="1333" i="1" spc="180">
                <a:solidFill>
                  <a:srgbClr val="000000"/>
                </a:solidFill>
                <a:ea typeface="+mn-lt"/>
                <a:cs typeface="+mn-lt"/>
              </a:rPr>
              <a:t>FM</a:t>
            </a:r>
            <a:endParaRPr lang="en-US" sz="800">
              <a:ea typeface="+mn-lt"/>
              <a:cs typeface="+mn-lt"/>
            </a:endParaRPr>
          </a:p>
        </p:txBody>
      </p:sp>
      <p:sp>
        <p:nvSpPr>
          <p:cNvPr id="22" name="TextBox 6">
            <a:extLst>
              <a:ext uri="{FF2B5EF4-FFF2-40B4-BE49-F238E27FC236}">
                <a16:creationId xmlns:a16="http://schemas.microsoft.com/office/drawing/2014/main" id="{871764FF-F9F1-4E0B-A9F4-8FE2BBCE252E}"/>
              </a:ext>
            </a:extLst>
          </p:cNvPr>
          <p:cNvSpPr txBox="1"/>
          <p:nvPr/>
        </p:nvSpPr>
        <p:spPr>
          <a:xfrm rot="10800000" flipV="1">
            <a:off x="6570785" y="3472609"/>
            <a:ext cx="3364979" cy="2567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160"/>
              </a:lnSpc>
              <a:spcBef>
                <a:spcPct val="0"/>
              </a:spcBef>
            </a:pPr>
            <a:r>
              <a:rPr lang="en-US" sz="1333" i="1" spc="180">
                <a:solidFill>
                  <a:srgbClr val="000000"/>
                </a:solidFill>
                <a:ea typeface="+mn-lt"/>
                <a:cs typeface="+mn-lt"/>
              </a:rPr>
              <a:t>EM</a:t>
            </a:r>
            <a:endParaRPr lang="en-US" sz="800">
              <a:ea typeface="+mn-lt"/>
              <a:cs typeface="+mn-lt"/>
            </a:endParaRPr>
          </a:p>
        </p:txBody>
      </p:sp>
      <p:sp>
        <p:nvSpPr>
          <p:cNvPr id="23" name="TextBox 6">
            <a:extLst>
              <a:ext uri="{FF2B5EF4-FFF2-40B4-BE49-F238E27FC236}">
                <a16:creationId xmlns:a16="http://schemas.microsoft.com/office/drawing/2014/main" id="{976FB99A-F81C-43D8-BF38-7306D9EE1952}"/>
              </a:ext>
            </a:extLst>
          </p:cNvPr>
          <p:cNvSpPr txBox="1"/>
          <p:nvPr/>
        </p:nvSpPr>
        <p:spPr>
          <a:xfrm rot="10800000" flipV="1">
            <a:off x="7555523" y="2956795"/>
            <a:ext cx="3364979" cy="2567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160"/>
              </a:lnSpc>
              <a:spcBef>
                <a:spcPct val="0"/>
              </a:spcBef>
            </a:pPr>
            <a:r>
              <a:rPr lang="en-US" sz="1333" i="1" spc="180">
                <a:solidFill>
                  <a:srgbClr val="000000"/>
                </a:solidFill>
                <a:ea typeface="+mn-lt"/>
                <a:cs typeface="+mn-lt"/>
              </a:rPr>
              <a:t>EM</a:t>
            </a:r>
            <a:endParaRPr lang="en-US" sz="800">
              <a:ea typeface="+mn-lt"/>
              <a:cs typeface="+mn-lt"/>
            </a:endParaRPr>
          </a:p>
        </p:txBody>
      </p:sp>
      <p:sp>
        <p:nvSpPr>
          <p:cNvPr id="24" name="TextBox 6">
            <a:extLst>
              <a:ext uri="{FF2B5EF4-FFF2-40B4-BE49-F238E27FC236}">
                <a16:creationId xmlns:a16="http://schemas.microsoft.com/office/drawing/2014/main" id="{EAFA2373-13FF-4A88-B62B-F2673D11AF5B}"/>
              </a:ext>
            </a:extLst>
          </p:cNvPr>
          <p:cNvSpPr txBox="1"/>
          <p:nvPr/>
        </p:nvSpPr>
        <p:spPr>
          <a:xfrm rot="10800000" flipV="1">
            <a:off x="5621216" y="4023595"/>
            <a:ext cx="3364979" cy="2567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160"/>
              </a:lnSpc>
              <a:spcBef>
                <a:spcPct val="0"/>
              </a:spcBef>
            </a:pPr>
            <a:r>
              <a:rPr lang="en-US" sz="1333" i="1" spc="180">
                <a:solidFill>
                  <a:srgbClr val="000000"/>
                </a:solidFill>
                <a:ea typeface="+mn-lt"/>
                <a:cs typeface="+mn-lt"/>
              </a:rPr>
              <a:t>FM</a:t>
            </a:r>
            <a:endParaRPr lang="en-US" sz="800">
              <a:ea typeface="+mn-lt"/>
              <a:cs typeface="+mn-lt"/>
            </a:endParaRPr>
          </a:p>
        </p:txBody>
      </p:sp>
      <p:sp>
        <p:nvSpPr>
          <p:cNvPr id="25" name="TextBox 6">
            <a:extLst>
              <a:ext uri="{FF2B5EF4-FFF2-40B4-BE49-F238E27FC236}">
                <a16:creationId xmlns:a16="http://schemas.microsoft.com/office/drawing/2014/main" id="{DFC2FE1B-CA94-44C1-9591-A14E36CEFA71}"/>
              </a:ext>
            </a:extLst>
          </p:cNvPr>
          <p:cNvSpPr txBox="1"/>
          <p:nvPr/>
        </p:nvSpPr>
        <p:spPr>
          <a:xfrm rot="10800000" flipV="1">
            <a:off x="6570785" y="4656641"/>
            <a:ext cx="3364979" cy="2567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160"/>
              </a:lnSpc>
              <a:spcBef>
                <a:spcPct val="0"/>
              </a:spcBef>
            </a:pPr>
            <a:r>
              <a:rPr lang="en-US" sz="1333" i="1" spc="180">
                <a:solidFill>
                  <a:srgbClr val="000000"/>
                </a:solidFill>
                <a:ea typeface="+mn-lt"/>
                <a:cs typeface="+mn-lt"/>
              </a:rPr>
              <a:t>FM</a:t>
            </a:r>
            <a:endParaRPr lang="en-US" sz="800">
              <a:ea typeface="+mn-lt"/>
              <a:cs typeface="+mn-lt"/>
            </a:endParaRPr>
          </a:p>
        </p:txBody>
      </p:sp>
      <p:sp>
        <p:nvSpPr>
          <p:cNvPr id="26" name="TextBox 6">
            <a:extLst>
              <a:ext uri="{FF2B5EF4-FFF2-40B4-BE49-F238E27FC236}">
                <a16:creationId xmlns:a16="http://schemas.microsoft.com/office/drawing/2014/main" id="{69339563-2FCE-4F4A-968E-CB28E3C07199}"/>
              </a:ext>
            </a:extLst>
          </p:cNvPr>
          <p:cNvSpPr txBox="1"/>
          <p:nvPr/>
        </p:nvSpPr>
        <p:spPr>
          <a:xfrm rot="10800000" flipV="1">
            <a:off x="5621216" y="5207626"/>
            <a:ext cx="3364979" cy="2567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160"/>
              </a:lnSpc>
              <a:spcBef>
                <a:spcPct val="0"/>
              </a:spcBef>
            </a:pPr>
            <a:r>
              <a:rPr lang="en-US" sz="1333" i="1" spc="180">
                <a:solidFill>
                  <a:srgbClr val="000000"/>
                </a:solidFill>
                <a:ea typeface="+mn-lt"/>
                <a:cs typeface="+mn-lt"/>
              </a:rPr>
              <a:t>FM</a:t>
            </a:r>
            <a:endParaRPr lang="en-US" sz="800">
              <a:ea typeface="+mn-lt"/>
              <a:cs typeface="+mn-lt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64A05E6-03DF-4693-B198-BAF125EF9973}"/>
              </a:ext>
            </a:extLst>
          </p:cNvPr>
          <p:cNvSpPr txBox="1"/>
          <p:nvPr/>
        </p:nvSpPr>
        <p:spPr>
          <a:xfrm>
            <a:off x="3985846" y="1025769"/>
            <a:ext cx="1828800" cy="4205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0960" tIns="30480" rIns="60960" bIns="3048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333">
                <a:latin typeface="Clear Sans Thin"/>
                <a:cs typeface="Clear Sans Bold"/>
              </a:rPr>
              <a:t>KLIMATAS</a:t>
            </a:r>
            <a:r>
              <a:rPr lang="en-US" sz="800">
                <a:latin typeface="Clear Sans Thin"/>
                <a:cs typeface="Clear Sans Bold"/>
              </a:rPr>
              <a:t> 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652C83D-83E3-4396-85DD-281577B9D489}"/>
              </a:ext>
            </a:extLst>
          </p:cNvPr>
          <p:cNvSpPr txBox="1"/>
          <p:nvPr/>
        </p:nvSpPr>
        <p:spPr>
          <a:xfrm>
            <a:off x="9003323" y="873369"/>
            <a:ext cx="2403231" cy="77957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0960" tIns="30480" rIns="60960" bIns="3048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333">
                <a:latin typeface="Clear Sans Thin"/>
                <a:cs typeface="Clear Sans Bold"/>
              </a:rPr>
              <a:t>MOKESČIAI IR PREKYBA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BA18682-CC05-4227-B8C1-A51D20B0ECAC}"/>
              </a:ext>
            </a:extLst>
          </p:cNvPr>
          <p:cNvSpPr txBox="1"/>
          <p:nvPr/>
        </p:nvSpPr>
        <p:spPr>
          <a:xfrm>
            <a:off x="3763108" y="5773615"/>
            <a:ext cx="2520461" cy="4205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0960" tIns="30480" rIns="60960" bIns="3048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333">
                <a:latin typeface="Clear Sans Thin"/>
                <a:cs typeface="Calibri"/>
              </a:rPr>
              <a:t>TRANSPORTAS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9D14E24-3161-416B-AFB3-B3633E1C10D2}"/>
              </a:ext>
            </a:extLst>
          </p:cNvPr>
          <p:cNvSpPr txBox="1"/>
          <p:nvPr/>
        </p:nvSpPr>
        <p:spPr>
          <a:xfrm>
            <a:off x="8921262" y="5785339"/>
            <a:ext cx="2614246" cy="4205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0960" tIns="30480" rIns="60960" bIns="3048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333">
                <a:latin typeface="Clear Sans Thin"/>
                <a:cs typeface="Clear Sans Bold"/>
              </a:rPr>
              <a:t>ENERGETIKA</a:t>
            </a:r>
            <a:endParaRPr lang="en-US" sz="2333">
              <a:latin typeface="Clear Sans Thin"/>
              <a:cs typeface="Calibri"/>
            </a:endParaRP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DA4B645F-FAD9-4D87-8BAC-5CC3312088F6}"/>
              </a:ext>
            </a:extLst>
          </p:cNvPr>
          <p:cNvSpPr txBox="1"/>
          <p:nvPr/>
        </p:nvSpPr>
        <p:spPr>
          <a:xfrm>
            <a:off x="191955" y="2589778"/>
            <a:ext cx="5520648" cy="1231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800"/>
              </a:lnSpc>
            </a:pPr>
            <a:r>
              <a:rPr lang="lt-LT" sz="4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„</a:t>
            </a:r>
            <a:r>
              <a:rPr lang="en-US" sz="4000" spc="119" dirty="0">
                <a:solidFill>
                  <a:srgbClr val="4D4A46"/>
                </a:solidFill>
                <a:latin typeface="Clear Sans Bold"/>
              </a:rPr>
              <a:t>FIT FOR 55</a:t>
            </a:r>
            <a:r>
              <a:rPr lang="lt-LT" sz="4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</a:p>
          <a:p>
            <a:pPr>
              <a:lnSpc>
                <a:spcPts val="4800"/>
              </a:lnSpc>
            </a:pPr>
            <a:r>
              <a:rPr lang="en-US" sz="4000" spc="119" dirty="0">
                <a:solidFill>
                  <a:srgbClr val="4D4A46"/>
                </a:solidFill>
                <a:latin typeface="Clear Sans Bold"/>
              </a:rPr>
              <a:t>PAKETAS</a:t>
            </a:r>
            <a:endParaRPr lang="en-US" sz="40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785329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685800" y="1846720"/>
            <a:ext cx="3364979" cy="4325480"/>
          </a:xfrm>
          <a:prstGeom prst="rect">
            <a:avLst/>
          </a:prstGeom>
          <a:solidFill>
            <a:srgbClr val="E4D4C5">
              <a:alpha val="34902"/>
            </a:srgbClr>
          </a:solidFill>
        </p:spPr>
      </p:sp>
      <p:sp>
        <p:nvSpPr>
          <p:cNvPr id="3" name="AutoShape 3"/>
          <p:cNvSpPr/>
          <p:nvPr/>
        </p:nvSpPr>
        <p:spPr>
          <a:xfrm>
            <a:off x="8141221" y="1846720"/>
            <a:ext cx="3364979" cy="4325480"/>
          </a:xfrm>
          <a:prstGeom prst="rect">
            <a:avLst/>
          </a:prstGeom>
          <a:solidFill>
            <a:srgbClr val="E4D4C5">
              <a:alpha val="34902"/>
            </a:srgbClr>
          </a:solidFill>
        </p:spPr>
      </p:sp>
      <p:sp>
        <p:nvSpPr>
          <p:cNvPr id="5" name="TextBox 5"/>
          <p:cNvSpPr txBox="1"/>
          <p:nvPr/>
        </p:nvSpPr>
        <p:spPr>
          <a:xfrm>
            <a:off x="5985552" y="679450"/>
            <a:ext cx="5520648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800"/>
              </a:lnSpc>
            </a:pPr>
            <a:r>
              <a:rPr lang="en-US" sz="4000" spc="119">
                <a:solidFill>
                  <a:srgbClr val="4D4A46"/>
                </a:solidFill>
                <a:latin typeface="Clear Sans Bold"/>
              </a:rPr>
              <a:t>FIT FOR 55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685800" y="3053785"/>
            <a:ext cx="3364979" cy="16831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60"/>
              </a:lnSpc>
              <a:spcBef>
                <a:spcPct val="0"/>
              </a:spcBef>
            </a:pPr>
            <a:r>
              <a:rPr lang="en-US" sz="1800" spc="180">
                <a:solidFill>
                  <a:srgbClr val="000000"/>
                </a:solidFill>
                <a:latin typeface="Clear Sans Regular"/>
              </a:rPr>
              <a:t>ES LYGIU ĮTVIRTINSIME ŽALIĄJĄ EKONOMIKOS DARBOTVARKĘ, KURI SKATINS LIETUVOS ENERGETINĘ NEPRIKLAUSOMYBĘ IR ŽALIĄJĮ VERSLĄ.</a:t>
            </a: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2"/>
          <a:srcRect t="6870" r="4597" b="420"/>
          <a:stretch>
            <a:fillRect/>
          </a:stretch>
        </p:blipFill>
        <p:spPr>
          <a:xfrm>
            <a:off x="4426818" y="1846720"/>
            <a:ext cx="3338364" cy="4325480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8141221" y="3053785"/>
            <a:ext cx="3364979" cy="19652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60"/>
              </a:lnSpc>
              <a:spcBef>
                <a:spcPct val="0"/>
              </a:spcBef>
            </a:pPr>
            <a:r>
              <a:rPr lang="en-US" sz="1800" spc="180">
                <a:solidFill>
                  <a:srgbClr val="000000"/>
                </a:solidFill>
                <a:latin typeface="Clear Sans Regular"/>
              </a:rPr>
              <a:t>SIEKSIME, KAD LIETUVA GAUTŲ KUO DAUGIAU RESURSŲ IR INSTUMENTŲ IŠNAUDOTI ŽALIOJO KURSO GLAIMYBES, UŽUOT MOKĖJUS SANKCIJAS UŽ TIKSLŲ NEIŠPILDYMĄ.</a:t>
            </a:r>
          </a:p>
        </p:txBody>
      </p:sp>
    </p:spTree>
    <p:extLst>
      <p:ext uri="{BB962C8B-B14F-4D97-AF65-F5344CB8AC3E}">
        <p14:creationId xmlns:p14="http://schemas.microsoft.com/office/powerpoint/2010/main" val="393255972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6278695" y="698735"/>
            <a:ext cx="5227505" cy="5460530"/>
          </a:xfrm>
          <a:prstGeom prst="rect">
            <a:avLst/>
          </a:prstGeom>
          <a:solidFill>
            <a:srgbClr val="E4D4C5">
              <a:alpha val="34902"/>
            </a:srgbClr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 t="3486" b="3486"/>
          <a:stretch>
            <a:fillRect/>
          </a:stretch>
        </p:blipFill>
        <p:spPr>
          <a:xfrm>
            <a:off x="6701343" y="1360378"/>
            <a:ext cx="4382208" cy="4136696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685800" y="794893"/>
            <a:ext cx="5509623" cy="5616989"/>
            <a:chOff x="0" y="120316"/>
            <a:chExt cx="11019246" cy="11233977"/>
          </a:xfrm>
        </p:grpSpPr>
        <p:sp>
          <p:nvSpPr>
            <p:cNvPr id="5" name="TextBox 5"/>
            <p:cNvSpPr txBox="1"/>
            <p:nvPr/>
          </p:nvSpPr>
          <p:spPr>
            <a:xfrm>
              <a:off x="0" y="120316"/>
              <a:ext cx="10413822" cy="36933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600"/>
                </a:lnSpc>
              </a:pPr>
              <a:r>
                <a:rPr lang="en-US" sz="3000" spc="90">
                  <a:solidFill>
                    <a:srgbClr val="4D4A46"/>
                  </a:solidFill>
                  <a:latin typeface="Clear Sans Bold Bold"/>
                </a:rPr>
                <a:t>HIDROMETEOROLOGIJOS </a:t>
              </a:r>
            </a:p>
            <a:p>
              <a:pPr>
                <a:lnSpc>
                  <a:spcPts val="3600"/>
                </a:lnSpc>
              </a:pPr>
              <a:r>
                <a:rPr lang="en-US" sz="3000" spc="90">
                  <a:solidFill>
                    <a:srgbClr val="4D4A46"/>
                  </a:solidFill>
                  <a:latin typeface="Clear Sans Bold Bold"/>
                </a:rPr>
                <a:t>ĮSTATYMO PROJEKTAS PASIEKS SEIMĄ </a:t>
              </a:r>
            </a:p>
            <a:p>
              <a:pPr>
                <a:lnSpc>
                  <a:spcPts val="3600"/>
                </a:lnSpc>
              </a:pPr>
              <a:endParaRPr lang="en-US" sz="3000" spc="90">
                <a:solidFill>
                  <a:srgbClr val="4D4A46"/>
                </a:solidFill>
                <a:latin typeface="Clear Sans Bold Bold"/>
              </a:endParaRP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605424" y="3716818"/>
              <a:ext cx="10413822" cy="76374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000"/>
                </a:lnSpc>
              </a:pPr>
              <a:r>
                <a:rPr lang="en-US" sz="2000" spc="100" err="1">
                  <a:solidFill>
                    <a:srgbClr val="4D4A46"/>
                  </a:solidFill>
                  <a:latin typeface="Clear Sans Thin"/>
                </a:rPr>
                <a:t>Prisitaikymo</a:t>
              </a:r>
              <a:r>
                <a:rPr lang="en-US" sz="2000" spc="100">
                  <a:solidFill>
                    <a:srgbClr val="4D4A46"/>
                  </a:solidFill>
                  <a:latin typeface="Clear Sans Thin"/>
                </a:rPr>
                <a:t> </a:t>
              </a:r>
              <a:r>
                <a:rPr lang="en-US" sz="2000" spc="100" err="1">
                  <a:solidFill>
                    <a:srgbClr val="4D4A46"/>
                  </a:solidFill>
                  <a:latin typeface="Clear Sans Thin"/>
                </a:rPr>
                <a:t>prie</a:t>
              </a:r>
              <a:r>
                <a:rPr lang="en-US" sz="2000" spc="100">
                  <a:solidFill>
                    <a:srgbClr val="4D4A46"/>
                  </a:solidFill>
                  <a:latin typeface="Clear Sans Thin"/>
                </a:rPr>
                <a:t> </a:t>
              </a:r>
              <a:r>
                <a:rPr lang="en-US" sz="2000" spc="100" err="1">
                  <a:solidFill>
                    <a:srgbClr val="4D4A46"/>
                  </a:solidFill>
                  <a:latin typeface="Clear Sans Thin"/>
                </a:rPr>
                <a:t>klimato</a:t>
              </a:r>
              <a:r>
                <a:rPr lang="en-US" sz="2000" spc="100">
                  <a:solidFill>
                    <a:srgbClr val="4D4A46"/>
                  </a:solidFill>
                  <a:latin typeface="Clear Sans Thin"/>
                </a:rPr>
                <a:t> </a:t>
              </a:r>
              <a:r>
                <a:rPr lang="en-US" sz="2000" spc="100" err="1">
                  <a:solidFill>
                    <a:srgbClr val="4D4A46"/>
                  </a:solidFill>
                  <a:latin typeface="Clear Sans Thin"/>
                </a:rPr>
                <a:t>kaitos</a:t>
              </a:r>
              <a:r>
                <a:rPr lang="en-US" sz="2000" spc="100">
                  <a:solidFill>
                    <a:srgbClr val="4D4A46"/>
                  </a:solidFill>
                  <a:latin typeface="Clear Sans Thin"/>
                </a:rPr>
                <a:t> </a:t>
              </a:r>
              <a:r>
                <a:rPr lang="en-US" sz="2000" spc="100" err="1">
                  <a:solidFill>
                    <a:srgbClr val="4D4A46"/>
                  </a:solidFill>
                  <a:latin typeface="Clear Sans Thin"/>
                </a:rPr>
                <a:t>poveikio</a:t>
              </a:r>
              <a:r>
                <a:rPr lang="en-US" sz="2000" spc="100">
                  <a:solidFill>
                    <a:srgbClr val="4D4A46"/>
                  </a:solidFill>
                  <a:latin typeface="Clear Sans Thin"/>
                </a:rPr>
                <a:t> </a:t>
              </a:r>
              <a:r>
                <a:rPr lang="en-US" sz="2000" spc="100" err="1">
                  <a:solidFill>
                    <a:srgbClr val="4D4A46"/>
                  </a:solidFill>
                  <a:latin typeface="Clear Sans Thin"/>
                </a:rPr>
                <a:t>poreikis</a:t>
              </a:r>
              <a:r>
                <a:rPr lang="en-US" sz="2000" spc="100">
                  <a:solidFill>
                    <a:srgbClr val="4D4A46"/>
                  </a:solidFill>
                  <a:latin typeface="Clear Sans Thin"/>
                </a:rPr>
                <a:t> </a:t>
              </a:r>
              <a:r>
                <a:rPr lang="en-US" sz="2000" spc="100" err="1">
                  <a:solidFill>
                    <a:srgbClr val="4D4A46"/>
                  </a:solidFill>
                  <a:latin typeface="Clear Sans Thin"/>
                </a:rPr>
                <a:t>auga</a:t>
              </a:r>
              <a:r>
                <a:rPr lang="en-US" sz="2000" spc="100">
                  <a:solidFill>
                    <a:srgbClr val="4D4A46"/>
                  </a:solidFill>
                  <a:latin typeface="Clear Sans Thin"/>
                </a:rPr>
                <a:t>. </a:t>
              </a:r>
              <a:r>
                <a:rPr lang="en-US" sz="2000" spc="100" err="1">
                  <a:solidFill>
                    <a:srgbClr val="4D4A46"/>
                  </a:solidFill>
                  <a:latin typeface="Clear Sans Thin"/>
                </a:rPr>
                <a:t>Klimato</a:t>
              </a:r>
              <a:r>
                <a:rPr lang="en-US" sz="2000" spc="100">
                  <a:solidFill>
                    <a:srgbClr val="4D4A46"/>
                  </a:solidFill>
                  <a:latin typeface="Clear Sans Thin"/>
                </a:rPr>
                <a:t> </a:t>
              </a:r>
              <a:r>
                <a:rPr lang="en-US" sz="2000" spc="100" err="1">
                  <a:solidFill>
                    <a:srgbClr val="4D4A46"/>
                  </a:solidFill>
                  <a:latin typeface="Clear Sans Thin"/>
                </a:rPr>
                <a:t>duomenys</a:t>
              </a:r>
              <a:r>
                <a:rPr lang="en-US" sz="2000" spc="100">
                  <a:solidFill>
                    <a:srgbClr val="4D4A46"/>
                  </a:solidFill>
                  <a:latin typeface="Clear Sans Thin"/>
                </a:rPr>
                <a:t> </a:t>
              </a:r>
              <a:r>
                <a:rPr lang="en-US" sz="2000" spc="100" err="1">
                  <a:solidFill>
                    <a:srgbClr val="4D4A46"/>
                  </a:solidFill>
                  <a:latin typeface="Clear Sans Thin"/>
                </a:rPr>
                <a:t>tampa</a:t>
              </a:r>
              <a:r>
                <a:rPr lang="en-US" sz="2000" spc="100">
                  <a:solidFill>
                    <a:srgbClr val="4D4A46"/>
                  </a:solidFill>
                  <a:latin typeface="Clear Sans Thin"/>
                </a:rPr>
                <a:t> vis </a:t>
              </a:r>
              <a:r>
                <a:rPr lang="en-US" sz="2000" spc="100" err="1">
                  <a:solidFill>
                    <a:srgbClr val="4D4A46"/>
                  </a:solidFill>
                  <a:latin typeface="Clear Sans Thin"/>
                </a:rPr>
                <a:t>labiau</a:t>
              </a:r>
              <a:r>
                <a:rPr lang="en-US" sz="2000" spc="100">
                  <a:solidFill>
                    <a:srgbClr val="4D4A46"/>
                  </a:solidFill>
                  <a:latin typeface="Clear Sans Thin"/>
                </a:rPr>
                <a:t> </a:t>
              </a:r>
              <a:r>
                <a:rPr lang="en-US" sz="2000" spc="100" err="1">
                  <a:solidFill>
                    <a:srgbClr val="4D4A46"/>
                  </a:solidFill>
                  <a:latin typeface="Clear Sans Thin"/>
                </a:rPr>
                <a:t>aktualūs</a:t>
              </a:r>
              <a:r>
                <a:rPr lang="en-US" sz="2000" spc="100">
                  <a:solidFill>
                    <a:srgbClr val="4D4A46"/>
                  </a:solidFill>
                  <a:latin typeface="Clear Sans Thin"/>
                </a:rPr>
                <a:t> </a:t>
              </a:r>
              <a:r>
                <a:rPr lang="en-US" sz="2000" spc="100" err="1">
                  <a:solidFill>
                    <a:srgbClr val="4D4A46"/>
                  </a:solidFill>
                  <a:latin typeface="Clear Sans Thin"/>
                </a:rPr>
                <a:t>ir</a:t>
              </a:r>
              <a:r>
                <a:rPr lang="en-US" sz="2000" spc="100">
                  <a:solidFill>
                    <a:srgbClr val="4D4A46"/>
                  </a:solidFill>
                  <a:latin typeface="Clear Sans Thin"/>
                </a:rPr>
                <a:t> </a:t>
              </a:r>
              <a:r>
                <a:rPr lang="en-US" sz="2000" spc="100" err="1">
                  <a:solidFill>
                    <a:srgbClr val="4D4A46"/>
                  </a:solidFill>
                  <a:latin typeface="Clear Sans Thin"/>
                </a:rPr>
                <a:t>reikalingi</a:t>
              </a:r>
              <a:r>
                <a:rPr lang="en-US" sz="2000" spc="100">
                  <a:solidFill>
                    <a:srgbClr val="4D4A46"/>
                  </a:solidFill>
                  <a:latin typeface="Clear Sans Thin"/>
                </a:rPr>
                <a:t> </a:t>
              </a:r>
              <a:r>
                <a:rPr lang="en-US" sz="2000" spc="100" err="1">
                  <a:solidFill>
                    <a:srgbClr val="4D4A46"/>
                  </a:solidFill>
                  <a:latin typeface="Clear Sans Thin"/>
                </a:rPr>
                <a:t>įvairioms</a:t>
              </a:r>
              <a:r>
                <a:rPr lang="en-US" sz="2000" spc="100">
                  <a:solidFill>
                    <a:srgbClr val="4D4A46"/>
                  </a:solidFill>
                  <a:latin typeface="Clear Sans Thin"/>
                </a:rPr>
                <a:t> </a:t>
              </a:r>
              <a:r>
                <a:rPr lang="en-US" sz="2000" spc="100" err="1">
                  <a:solidFill>
                    <a:srgbClr val="4D4A46"/>
                  </a:solidFill>
                  <a:latin typeface="Clear Sans Thin"/>
                </a:rPr>
                <a:t>ūkinėms</a:t>
              </a:r>
              <a:r>
                <a:rPr lang="en-US" sz="2000" spc="100">
                  <a:solidFill>
                    <a:srgbClr val="4D4A46"/>
                  </a:solidFill>
                  <a:latin typeface="Clear Sans Thin"/>
                </a:rPr>
                <a:t> </a:t>
              </a:r>
              <a:r>
                <a:rPr lang="en-US" sz="2000" spc="100" err="1">
                  <a:solidFill>
                    <a:srgbClr val="4D4A46"/>
                  </a:solidFill>
                  <a:latin typeface="Clear Sans Thin"/>
                </a:rPr>
                <a:t>sritims</a:t>
              </a:r>
              <a:r>
                <a:rPr lang="en-US" sz="2000" spc="100">
                  <a:solidFill>
                    <a:srgbClr val="4D4A46"/>
                  </a:solidFill>
                  <a:latin typeface="Clear Sans Thin"/>
                </a:rPr>
                <a:t>. </a:t>
              </a:r>
            </a:p>
            <a:p>
              <a:pPr>
                <a:lnSpc>
                  <a:spcPts val="3000"/>
                </a:lnSpc>
              </a:pPr>
              <a:endParaRPr lang="en-US" sz="2000" spc="100">
                <a:solidFill>
                  <a:srgbClr val="4D4A46"/>
                </a:solidFill>
                <a:latin typeface="Clear Sans Thin"/>
              </a:endParaRPr>
            </a:p>
            <a:p>
              <a:pPr>
                <a:lnSpc>
                  <a:spcPts val="3000"/>
                </a:lnSpc>
              </a:pPr>
              <a:r>
                <a:rPr lang="en-US" sz="2000" spc="100" err="1">
                  <a:solidFill>
                    <a:srgbClr val="4D4A46"/>
                  </a:solidFill>
                  <a:latin typeface="Clear Sans Thin"/>
                </a:rPr>
                <a:t>Atversime</a:t>
              </a:r>
              <a:r>
                <a:rPr lang="en-US" sz="2000" spc="100">
                  <a:solidFill>
                    <a:srgbClr val="4D4A46"/>
                  </a:solidFill>
                  <a:latin typeface="Clear Sans Thin"/>
                </a:rPr>
                <a:t> LHMT </a:t>
              </a:r>
              <a:r>
                <a:rPr lang="en-US" sz="2000" spc="100" err="1">
                  <a:solidFill>
                    <a:srgbClr val="4D4A46"/>
                  </a:solidFill>
                  <a:latin typeface="Clear Sans Thin"/>
                </a:rPr>
                <a:t>duomenis</a:t>
              </a:r>
              <a:r>
                <a:rPr lang="en-US" sz="2000" spc="100">
                  <a:solidFill>
                    <a:srgbClr val="4D4A46"/>
                  </a:solidFill>
                  <a:latin typeface="Clear Sans Thin"/>
                </a:rPr>
                <a:t> </a:t>
              </a:r>
              <a:r>
                <a:rPr lang="en-US" sz="2000" spc="100" err="1">
                  <a:solidFill>
                    <a:srgbClr val="4D4A46"/>
                  </a:solidFill>
                  <a:latin typeface="Clear Sans Thin"/>
                </a:rPr>
                <a:t>rinkai</a:t>
              </a:r>
              <a:r>
                <a:rPr lang="en-US" sz="2000" spc="100">
                  <a:solidFill>
                    <a:srgbClr val="4D4A46"/>
                  </a:solidFill>
                  <a:latin typeface="Clear Sans Thin"/>
                </a:rPr>
                <a:t> </a:t>
              </a:r>
              <a:r>
                <a:rPr lang="en-US" sz="2000" spc="100" err="1">
                  <a:solidFill>
                    <a:srgbClr val="4D4A46"/>
                  </a:solidFill>
                  <a:latin typeface="Clear Sans Thin"/>
                </a:rPr>
                <a:t>ir</a:t>
              </a:r>
              <a:r>
                <a:rPr lang="en-US" sz="2000" spc="100">
                  <a:solidFill>
                    <a:srgbClr val="4D4A46"/>
                  </a:solidFill>
                  <a:latin typeface="Clear Sans Thin"/>
                </a:rPr>
                <a:t> </a:t>
              </a:r>
              <a:r>
                <a:rPr lang="en-US" sz="2000" spc="100" err="1">
                  <a:solidFill>
                    <a:srgbClr val="4D4A46"/>
                  </a:solidFill>
                  <a:latin typeface="Clear Sans Thin"/>
                </a:rPr>
                <a:t>reglamentuosime</a:t>
              </a:r>
              <a:r>
                <a:rPr lang="en-US" sz="2000" spc="100">
                  <a:solidFill>
                    <a:srgbClr val="4D4A46"/>
                  </a:solidFill>
                  <a:latin typeface="Clear Sans Thin"/>
                </a:rPr>
                <a:t> </a:t>
              </a:r>
              <a:r>
                <a:rPr lang="en-US" sz="2000" spc="100" err="1">
                  <a:solidFill>
                    <a:srgbClr val="4D4A46"/>
                  </a:solidFill>
                  <a:latin typeface="Clear Sans Thin"/>
                </a:rPr>
                <a:t>jų</a:t>
              </a:r>
              <a:r>
                <a:rPr lang="en-US" sz="2000" spc="100">
                  <a:solidFill>
                    <a:srgbClr val="4D4A46"/>
                  </a:solidFill>
                  <a:latin typeface="Clear Sans Thin"/>
                </a:rPr>
                <a:t> </a:t>
              </a:r>
              <a:r>
                <a:rPr lang="en-US" sz="2000" spc="100" err="1">
                  <a:solidFill>
                    <a:srgbClr val="4D4A46"/>
                  </a:solidFill>
                  <a:latin typeface="Clear Sans Thin"/>
                </a:rPr>
                <a:t>rinkimą</a:t>
              </a:r>
              <a:r>
                <a:rPr lang="en-US" sz="2000" spc="100">
                  <a:solidFill>
                    <a:srgbClr val="4D4A46"/>
                  </a:solidFill>
                  <a:latin typeface="Clear Sans Thin"/>
                </a:rPr>
                <a:t> </a:t>
              </a:r>
              <a:r>
                <a:rPr lang="en-US" sz="2000" spc="100" err="1">
                  <a:solidFill>
                    <a:srgbClr val="4D4A46"/>
                  </a:solidFill>
                  <a:latin typeface="Clear Sans Thin"/>
                </a:rPr>
                <a:t>ir</a:t>
              </a:r>
              <a:r>
                <a:rPr lang="en-US" sz="2000" spc="100">
                  <a:solidFill>
                    <a:srgbClr val="4D4A46"/>
                  </a:solidFill>
                  <a:latin typeface="Clear Sans Thin"/>
                </a:rPr>
                <a:t> </a:t>
              </a:r>
              <a:r>
                <a:rPr lang="en-US" sz="2000" spc="100" err="1">
                  <a:solidFill>
                    <a:srgbClr val="4D4A46"/>
                  </a:solidFill>
                  <a:latin typeface="Clear Sans Thin"/>
                </a:rPr>
                <a:t>panaudojimą</a:t>
              </a:r>
              <a:r>
                <a:rPr lang="en-US" sz="2000" spc="100">
                  <a:solidFill>
                    <a:srgbClr val="4D4A46"/>
                  </a:solidFill>
                  <a:latin typeface="Clear Sans Thin"/>
                </a:rPr>
                <a:t>. </a:t>
              </a:r>
              <a:r>
                <a:rPr lang="en-US" sz="2000" spc="100" err="1">
                  <a:solidFill>
                    <a:srgbClr val="4D4A46"/>
                  </a:solidFill>
                  <a:latin typeface="Clear Sans Thin"/>
                </a:rPr>
                <a:t>Konsultuosimės</a:t>
              </a:r>
              <a:r>
                <a:rPr lang="en-US" sz="2000" spc="100">
                  <a:solidFill>
                    <a:srgbClr val="4D4A46"/>
                  </a:solidFill>
                  <a:latin typeface="Clear Sans Thin"/>
                </a:rPr>
                <a:t> </a:t>
              </a:r>
              <a:r>
                <a:rPr lang="en-US" sz="2000" spc="100" err="1">
                  <a:solidFill>
                    <a:srgbClr val="4D4A46"/>
                  </a:solidFill>
                  <a:latin typeface="Clear Sans Thin"/>
                </a:rPr>
                <a:t>su</a:t>
              </a:r>
              <a:r>
                <a:rPr lang="en-US" sz="2000" spc="100">
                  <a:solidFill>
                    <a:srgbClr val="4D4A46"/>
                  </a:solidFill>
                  <a:latin typeface="Clear Sans Thin"/>
                </a:rPr>
                <a:t> </a:t>
              </a:r>
              <a:r>
                <a:rPr lang="en-US" sz="2000" spc="100" err="1">
                  <a:solidFill>
                    <a:srgbClr val="4D4A46"/>
                  </a:solidFill>
                  <a:latin typeface="Clear Sans Thin"/>
                </a:rPr>
                <a:t>visuomene</a:t>
              </a:r>
              <a:r>
                <a:rPr lang="en-US" sz="2000" spc="100">
                  <a:solidFill>
                    <a:srgbClr val="4D4A46"/>
                  </a:solidFill>
                  <a:latin typeface="Clear Sans Thin"/>
                </a:rPr>
                <a:t> </a:t>
              </a:r>
              <a:r>
                <a:rPr lang="en-US" sz="2000" spc="100" err="1">
                  <a:solidFill>
                    <a:srgbClr val="4D4A46"/>
                  </a:solidFill>
                  <a:latin typeface="Clear Sans Thin"/>
                </a:rPr>
                <a:t>dėl</a:t>
              </a:r>
              <a:r>
                <a:rPr lang="en-US" sz="2000" spc="100">
                  <a:solidFill>
                    <a:srgbClr val="4D4A46"/>
                  </a:solidFill>
                  <a:latin typeface="Clear Sans Thin"/>
                </a:rPr>
                <a:t> </a:t>
              </a:r>
              <a:r>
                <a:rPr lang="en-US" sz="2000" spc="100" err="1">
                  <a:solidFill>
                    <a:srgbClr val="4D4A46"/>
                  </a:solidFill>
                  <a:latin typeface="Clear Sans Thin"/>
                </a:rPr>
                <a:t>įstatymo</a:t>
              </a:r>
              <a:r>
                <a:rPr lang="en-US" sz="2000" spc="100">
                  <a:solidFill>
                    <a:srgbClr val="4D4A46"/>
                  </a:solidFill>
                  <a:latin typeface="Clear Sans Thin"/>
                </a:rPr>
                <a:t> </a:t>
              </a:r>
              <a:r>
                <a:rPr lang="en-US" sz="2000" spc="100" err="1">
                  <a:solidFill>
                    <a:srgbClr val="4D4A46"/>
                  </a:solidFill>
                  <a:latin typeface="Clear Sans Thin"/>
                </a:rPr>
                <a:t>koncepcijos</a:t>
              </a:r>
              <a:r>
                <a:rPr lang="en-US" sz="2000" spc="100">
                  <a:solidFill>
                    <a:srgbClr val="4D4A46"/>
                  </a:solidFill>
                  <a:latin typeface="Clear Sans Thin"/>
                </a:rPr>
                <a:t> </a:t>
              </a:r>
              <a:br>
                <a:rPr lang="en-US" sz="2000" spc="100">
                  <a:solidFill>
                    <a:srgbClr val="4D4A46"/>
                  </a:solidFill>
                  <a:latin typeface="Clear Sans Thin"/>
                </a:rPr>
              </a:br>
              <a:r>
                <a:rPr lang="en-US" sz="2000" spc="100">
                  <a:solidFill>
                    <a:srgbClr val="4D4A46"/>
                  </a:solidFill>
                  <a:latin typeface="Clear Sans Thin"/>
                </a:rPr>
                <a:t>2022 m. I </a:t>
              </a:r>
              <a:r>
                <a:rPr lang="en-US" sz="2000" spc="100" err="1">
                  <a:solidFill>
                    <a:srgbClr val="4D4A46"/>
                  </a:solidFill>
                  <a:latin typeface="Clear Sans Thin"/>
                </a:rPr>
                <a:t>ketv</a:t>
              </a:r>
              <a:r>
                <a:rPr lang="en-US" sz="2000" spc="100">
                  <a:solidFill>
                    <a:srgbClr val="4D4A46"/>
                  </a:solidFill>
                  <a:latin typeface="Clear Sans Thin"/>
                </a:rPr>
                <a:t>. </a:t>
              </a:r>
              <a:endParaRPr lang="en-US" sz="2000" spc="100">
                <a:solidFill>
                  <a:srgbClr val="4D4A46"/>
                </a:solidFill>
                <a:latin typeface="Clear Sans Thin"/>
                <a:cs typeface="Clear Sans Thin"/>
              </a:endParaRPr>
            </a:p>
          </p:txBody>
        </p:sp>
      </p:grpSp>
      <p:sp>
        <p:nvSpPr>
          <p:cNvPr id="8" name="AutoShape 6">
            <a:extLst>
              <a:ext uri="{FF2B5EF4-FFF2-40B4-BE49-F238E27FC236}">
                <a16:creationId xmlns:a16="http://schemas.microsoft.com/office/drawing/2014/main" id="{B20D4015-DA31-4AF4-84DC-31CA77C5AE88}"/>
              </a:ext>
            </a:extLst>
          </p:cNvPr>
          <p:cNvSpPr/>
          <p:nvPr/>
        </p:nvSpPr>
        <p:spPr>
          <a:xfrm>
            <a:off x="470987" y="2548813"/>
            <a:ext cx="19648" cy="5901317"/>
          </a:xfrm>
          <a:prstGeom prst="rect">
            <a:avLst/>
          </a:prstGeom>
          <a:solidFill>
            <a:srgbClr val="E4D4C5"/>
          </a:solidFill>
        </p:spPr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A18427A-980F-497D-90EB-2D1A131ADF97}"/>
              </a:ext>
            </a:extLst>
          </p:cNvPr>
          <p:cNvGrpSpPr/>
          <p:nvPr/>
        </p:nvGrpSpPr>
        <p:grpSpPr>
          <a:xfrm>
            <a:off x="349453" y="2548813"/>
            <a:ext cx="241841" cy="242925"/>
            <a:chOff x="14167" y="0"/>
            <a:chExt cx="6321665" cy="6350000"/>
          </a:xfrm>
        </p:grpSpPr>
        <p:sp>
          <p:nvSpPr>
            <p:cNvPr id="10" name="Freeform 11">
              <a:extLst>
                <a:ext uri="{FF2B5EF4-FFF2-40B4-BE49-F238E27FC236}">
                  <a16:creationId xmlns:a16="http://schemas.microsoft.com/office/drawing/2014/main" id="{D7F86331-453D-4F06-90DE-EA6E9DD521C8}"/>
                </a:ext>
              </a:extLst>
            </p:cNvPr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E4D4C5"/>
            </a:solidFill>
          </p:spPr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BE49308-B8F3-4529-97CE-894F117259EF}"/>
              </a:ext>
            </a:extLst>
          </p:cNvPr>
          <p:cNvGrpSpPr/>
          <p:nvPr/>
        </p:nvGrpSpPr>
        <p:grpSpPr>
          <a:xfrm>
            <a:off x="359890" y="4521661"/>
            <a:ext cx="241841" cy="242925"/>
            <a:chOff x="14167" y="0"/>
            <a:chExt cx="6321665" cy="6350000"/>
          </a:xfrm>
        </p:grpSpPr>
        <p:sp>
          <p:nvSpPr>
            <p:cNvPr id="13" name="Freeform 11">
              <a:extLst>
                <a:ext uri="{FF2B5EF4-FFF2-40B4-BE49-F238E27FC236}">
                  <a16:creationId xmlns:a16="http://schemas.microsoft.com/office/drawing/2014/main" id="{500FCD19-E6AC-4817-99E1-487CD1FEBDE2}"/>
                </a:ext>
              </a:extLst>
            </p:cNvPr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E4D4C5"/>
            </a:solidFill>
          </p:spPr>
        </p:sp>
      </p:grpSp>
    </p:spTree>
    <p:extLst>
      <p:ext uri="{BB962C8B-B14F-4D97-AF65-F5344CB8AC3E}">
        <p14:creationId xmlns:p14="http://schemas.microsoft.com/office/powerpoint/2010/main" val="114901233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C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6591300" y="-204811"/>
            <a:ext cx="3935412" cy="1029437"/>
          </a:xfrm>
          <a:prstGeom prst="rect">
            <a:avLst/>
          </a:prstGeom>
          <a:solidFill>
            <a:srgbClr val="4D4A46">
              <a:alpha val="34902"/>
            </a:srgbClr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 l="33285" r="22894"/>
          <a:stretch>
            <a:fillRect/>
          </a:stretch>
        </p:blipFill>
        <p:spPr>
          <a:xfrm>
            <a:off x="6591300" y="1053690"/>
            <a:ext cx="3947316" cy="600912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811559" y="309908"/>
            <a:ext cx="1233458" cy="1181877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685800" y="587647"/>
            <a:ext cx="4662104" cy="17068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600"/>
              </a:lnSpc>
            </a:pPr>
            <a:r>
              <a:rPr lang="en-US" sz="6666" spc="-319" dirty="0">
                <a:solidFill>
                  <a:srgbClr val="181818"/>
                </a:solidFill>
                <a:latin typeface="Clear Sans Bold"/>
              </a:rPr>
              <a:t>2022 m.</a:t>
            </a:r>
          </a:p>
          <a:p>
            <a:pPr>
              <a:lnSpc>
                <a:spcPts val="6600"/>
              </a:lnSpc>
            </a:pPr>
            <a:r>
              <a:rPr lang="en-US" sz="6666" spc="-319" dirty="0">
                <a:solidFill>
                  <a:srgbClr val="181818"/>
                </a:solidFill>
                <a:latin typeface="Clear Sans Bold"/>
              </a:rPr>
              <a:t>DARBAI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685800" y="2887378"/>
            <a:ext cx="3587645" cy="7514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03"/>
              </a:lnSpc>
            </a:pPr>
            <a:r>
              <a:rPr lang="en-US" sz="2309" spc="115">
                <a:solidFill>
                  <a:srgbClr val="181818"/>
                </a:solidFill>
                <a:latin typeface="Clear Sans Thin Bold"/>
              </a:rPr>
              <a:t>Viceministras</a:t>
            </a:r>
          </a:p>
          <a:p>
            <a:pPr>
              <a:lnSpc>
                <a:spcPts val="3003"/>
              </a:lnSpc>
            </a:pPr>
            <a:r>
              <a:rPr lang="en-US" sz="2309" spc="115">
                <a:solidFill>
                  <a:srgbClr val="181818"/>
                </a:solidFill>
                <a:latin typeface="Clear Sans Thin Bold"/>
              </a:rPr>
              <a:t>Danas Augutis</a:t>
            </a:r>
          </a:p>
        </p:txBody>
      </p:sp>
    </p:spTree>
    <p:extLst>
      <p:ext uri="{BB962C8B-B14F-4D97-AF65-F5344CB8AC3E}">
        <p14:creationId xmlns:p14="http://schemas.microsoft.com/office/powerpoint/2010/main" val="62514125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704821" y="5368182"/>
            <a:ext cx="856294" cy="7950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80"/>
              </a:lnSpc>
            </a:pPr>
            <a:endParaRPr lang="en-US" sz="5800" spc="-525" dirty="0">
              <a:solidFill>
                <a:srgbClr val="E4D4C5">
                  <a:alpha val="69804"/>
                </a:srgbClr>
              </a:solidFill>
              <a:latin typeface="Clear Sans Bold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683654" y="1044752"/>
            <a:ext cx="4150841" cy="12119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775"/>
              </a:lnSpc>
            </a:pPr>
            <a:r>
              <a:rPr lang="en-US" sz="3980" spc="119">
                <a:solidFill>
                  <a:srgbClr val="4D4A46"/>
                </a:solidFill>
                <a:latin typeface="Clear Sans Bold Bold"/>
              </a:rPr>
              <a:t>AŠTUONIOS DIREKCIJOS 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685800" y="3429000"/>
            <a:ext cx="4400552" cy="923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400"/>
              </a:lnSpc>
            </a:pPr>
            <a:r>
              <a:rPr lang="en-US" sz="2000" spc="59">
                <a:solidFill>
                  <a:srgbClr val="4D4A46"/>
                </a:solidFill>
                <a:latin typeface="Clear Sans Bold Bold"/>
              </a:rPr>
              <a:t>4 NACIONALINIŲ PARKŲ</a:t>
            </a:r>
          </a:p>
          <a:p>
            <a:pPr>
              <a:lnSpc>
                <a:spcPts val="2400"/>
              </a:lnSpc>
            </a:pPr>
            <a:r>
              <a:rPr lang="en-US" sz="2000" spc="59">
                <a:solidFill>
                  <a:srgbClr val="4D4A46"/>
                </a:solidFill>
                <a:latin typeface="Clear Sans Bold Bold"/>
              </a:rPr>
              <a:t>4 REGIONINIŲ PARKŲ IR REZERVATŲ DIREKCIJOS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 t="1449" r="563" b="31171"/>
          <a:stretch>
            <a:fillRect/>
          </a:stretch>
        </p:blipFill>
        <p:spPr>
          <a:xfrm>
            <a:off x="5316469" y="685801"/>
            <a:ext cx="6189731" cy="410315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 t="70559" b="858"/>
          <a:stretch>
            <a:fillRect/>
          </a:stretch>
        </p:blipFill>
        <p:spPr>
          <a:xfrm>
            <a:off x="5887902" y="5148999"/>
            <a:ext cx="5046866" cy="1411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89869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772584" y="1"/>
            <a:ext cx="10419417" cy="4457055"/>
          </a:xfrm>
          <a:prstGeom prst="rect">
            <a:avLst/>
          </a:prstGeom>
          <a:solidFill>
            <a:srgbClr val="E4D4C5">
              <a:alpha val="34902"/>
            </a:srgbClr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097701" y="685801"/>
            <a:ext cx="3008123" cy="2233531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3097701" y="290049"/>
            <a:ext cx="8408499" cy="3389918"/>
            <a:chOff x="0" y="400051"/>
            <a:chExt cx="16816999" cy="6779836"/>
          </a:xfrm>
        </p:grpSpPr>
        <p:sp>
          <p:nvSpPr>
            <p:cNvPr id="5" name="TextBox 5"/>
            <p:cNvSpPr txBox="1"/>
            <p:nvPr/>
          </p:nvSpPr>
          <p:spPr>
            <a:xfrm>
              <a:off x="0" y="400051"/>
              <a:ext cx="16816999" cy="543738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1201"/>
                </a:lnSpc>
              </a:pPr>
              <a:r>
                <a:rPr lang="en-US" sz="20001" spc="-959">
                  <a:solidFill>
                    <a:srgbClr val="4D4A46"/>
                  </a:solidFill>
                  <a:latin typeface="Clear Sans Bold Bold"/>
                </a:rPr>
                <a:t>11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6544329"/>
              <a:ext cx="16816999" cy="6355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600"/>
                </a:lnSpc>
              </a:pPr>
              <a:r>
                <a:rPr lang="en-US" sz="2000" spc="200">
                  <a:solidFill>
                    <a:srgbClr val="4D4A46"/>
                  </a:solidFill>
                  <a:latin typeface="Clear Sans Regular Bold"/>
                </a:rPr>
                <a:t>TIEK (MAŽIAUSIAI) ĮSIKURS NAUJŲ SAUGOMŲ TERITORIJŲ </a:t>
              </a:r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2016519" y="5048250"/>
            <a:ext cx="9489681" cy="11256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000"/>
              </a:lnSpc>
            </a:pPr>
            <a:r>
              <a:rPr lang="en-US" sz="2000" spc="100" dirty="0" err="1">
                <a:solidFill>
                  <a:srgbClr val="4D4A46"/>
                </a:solidFill>
                <a:latin typeface="Clear Sans Thin"/>
              </a:rPr>
              <a:t>Pagal</a:t>
            </a:r>
            <a:r>
              <a:rPr lang="en-US" sz="2000" spc="100" dirty="0">
                <a:solidFill>
                  <a:srgbClr val="4D4A46"/>
                </a:solidFill>
                <a:latin typeface="Clear Sans Thin"/>
              </a:rPr>
              <a:t> </a:t>
            </a:r>
            <a:r>
              <a:rPr lang="en-US" sz="2000" spc="100" dirty="0" err="1">
                <a:solidFill>
                  <a:srgbClr val="4D4A46"/>
                </a:solidFill>
                <a:latin typeface="Clear Sans Thin"/>
              </a:rPr>
              <a:t>pasiūlymų</a:t>
            </a:r>
            <a:r>
              <a:rPr lang="en-US" sz="2000" spc="100" dirty="0">
                <a:solidFill>
                  <a:srgbClr val="4D4A46"/>
                </a:solidFill>
                <a:latin typeface="Clear Sans Thin"/>
              </a:rPr>
              <a:t> </a:t>
            </a:r>
            <a:r>
              <a:rPr lang="en-US" sz="2000" spc="100" dirty="0" err="1">
                <a:solidFill>
                  <a:srgbClr val="4D4A46"/>
                </a:solidFill>
                <a:latin typeface="Clear Sans Thin"/>
              </a:rPr>
              <a:t>dėl</a:t>
            </a:r>
            <a:r>
              <a:rPr lang="en-US" sz="2000" spc="100" dirty="0">
                <a:solidFill>
                  <a:srgbClr val="4D4A46"/>
                </a:solidFill>
                <a:latin typeface="Clear Sans Thin"/>
              </a:rPr>
              <a:t> </a:t>
            </a:r>
            <a:r>
              <a:rPr lang="en-US" sz="2000" spc="100" dirty="0" err="1">
                <a:solidFill>
                  <a:srgbClr val="4D4A46"/>
                </a:solidFill>
                <a:latin typeface="Clear Sans Thin"/>
              </a:rPr>
              <a:t>saugomų</a:t>
            </a:r>
            <a:r>
              <a:rPr lang="en-US" sz="2000" spc="100" dirty="0">
                <a:solidFill>
                  <a:srgbClr val="4D4A46"/>
                </a:solidFill>
                <a:latin typeface="Clear Sans Thin"/>
              </a:rPr>
              <a:t> </a:t>
            </a:r>
            <a:r>
              <a:rPr lang="en-US" sz="2000" spc="100" dirty="0" err="1">
                <a:solidFill>
                  <a:srgbClr val="4D4A46"/>
                </a:solidFill>
                <a:latin typeface="Clear Sans Thin"/>
              </a:rPr>
              <a:t>teritorijų</a:t>
            </a:r>
            <a:r>
              <a:rPr lang="en-US" sz="2000" spc="100" dirty="0">
                <a:solidFill>
                  <a:srgbClr val="4D4A46"/>
                </a:solidFill>
                <a:latin typeface="Clear Sans Thin"/>
              </a:rPr>
              <a:t> </a:t>
            </a:r>
            <a:r>
              <a:rPr lang="en-US" sz="2000" spc="100" dirty="0" err="1">
                <a:solidFill>
                  <a:srgbClr val="4D4A46"/>
                </a:solidFill>
                <a:latin typeface="Clear Sans Thin"/>
              </a:rPr>
              <a:t>steigimo</a:t>
            </a:r>
            <a:r>
              <a:rPr lang="en-US" sz="2000" spc="100" dirty="0">
                <a:solidFill>
                  <a:srgbClr val="4D4A46"/>
                </a:solidFill>
                <a:latin typeface="Clear Sans Thin"/>
              </a:rPr>
              <a:t>, </a:t>
            </a:r>
            <a:r>
              <a:rPr lang="en-US" sz="2000" spc="100" dirty="0" err="1">
                <a:solidFill>
                  <a:srgbClr val="4D4A46"/>
                </a:solidFill>
                <a:latin typeface="Clear Sans Thin"/>
              </a:rPr>
              <a:t>jų</a:t>
            </a:r>
            <a:r>
              <a:rPr lang="en-US" sz="2000" spc="100" dirty="0">
                <a:solidFill>
                  <a:srgbClr val="4D4A46"/>
                </a:solidFill>
                <a:latin typeface="Clear Sans Thin"/>
              </a:rPr>
              <a:t> </a:t>
            </a:r>
            <a:r>
              <a:rPr lang="en-US" sz="2000" spc="100" dirty="0" err="1">
                <a:solidFill>
                  <a:srgbClr val="4D4A46"/>
                </a:solidFill>
                <a:latin typeface="Clear Sans Thin"/>
              </a:rPr>
              <a:t>ribų</a:t>
            </a:r>
            <a:r>
              <a:rPr lang="en-US" sz="2000" spc="100" dirty="0">
                <a:solidFill>
                  <a:srgbClr val="4D4A46"/>
                </a:solidFill>
                <a:latin typeface="Clear Sans Thin"/>
              </a:rPr>
              <a:t> </a:t>
            </a:r>
            <a:r>
              <a:rPr lang="en-US" sz="2000" spc="100" dirty="0" err="1">
                <a:solidFill>
                  <a:srgbClr val="4D4A46"/>
                </a:solidFill>
                <a:latin typeface="Clear Sans Thin"/>
              </a:rPr>
              <a:t>keitimo</a:t>
            </a:r>
            <a:r>
              <a:rPr lang="en-US" sz="2000" spc="100" dirty="0">
                <a:solidFill>
                  <a:srgbClr val="4D4A46"/>
                </a:solidFill>
                <a:latin typeface="Clear Sans Thin"/>
              </a:rPr>
              <a:t>, </a:t>
            </a:r>
            <a:r>
              <a:rPr lang="en-US" sz="2000" spc="100" dirty="0" err="1">
                <a:solidFill>
                  <a:srgbClr val="4D4A46"/>
                </a:solidFill>
                <a:latin typeface="Clear Sans Thin"/>
              </a:rPr>
              <a:t>nagrinėjimo</a:t>
            </a:r>
            <a:r>
              <a:rPr lang="en-US" sz="2000" spc="100" dirty="0">
                <a:solidFill>
                  <a:srgbClr val="4D4A46"/>
                </a:solidFill>
                <a:latin typeface="Clear Sans Thin"/>
              </a:rPr>
              <a:t> </a:t>
            </a:r>
            <a:r>
              <a:rPr lang="en-US" sz="2000" spc="100" dirty="0" err="1">
                <a:solidFill>
                  <a:srgbClr val="4D4A46"/>
                </a:solidFill>
                <a:latin typeface="Clear Sans Thin"/>
              </a:rPr>
              <a:t>komisijos</a:t>
            </a:r>
            <a:r>
              <a:rPr lang="en-US" sz="2000" spc="100" dirty="0">
                <a:solidFill>
                  <a:srgbClr val="4D4A46"/>
                </a:solidFill>
                <a:latin typeface="Clear Sans Thin"/>
              </a:rPr>
              <a:t> 2021 m. </a:t>
            </a:r>
            <a:r>
              <a:rPr lang="en-US" sz="2000" spc="100" dirty="0" err="1">
                <a:solidFill>
                  <a:srgbClr val="4D4A46"/>
                </a:solidFill>
                <a:latin typeface="Clear Sans Thin"/>
              </a:rPr>
              <a:t>lapkričio</a:t>
            </a:r>
            <a:r>
              <a:rPr lang="en-US" sz="2000" spc="100" dirty="0">
                <a:solidFill>
                  <a:srgbClr val="4D4A46"/>
                </a:solidFill>
                <a:latin typeface="Clear Sans Thin"/>
              </a:rPr>
              <a:t> 18 d. </a:t>
            </a:r>
            <a:r>
              <a:rPr lang="en-US" sz="2000" spc="100" dirty="0" err="1">
                <a:solidFill>
                  <a:srgbClr val="4D4A46"/>
                </a:solidFill>
                <a:latin typeface="Clear Sans Thin"/>
              </a:rPr>
              <a:t>rekomendaciją</a:t>
            </a:r>
            <a:r>
              <a:rPr lang="en-US" sz="2000" spc="100" dirty="0">
                <a:solidFill>
                  <a:srgbClr val="4D4A46"/>
                </a:solidFill>
                <a:latin typeface="Clear Sans Thin"/>
              </a:rPr>
              <a:t> </a:t>
            </a:r>
            <a:r>
              <a:rPr lang="en-US" sz="2000" spc="100" dirty="0" err="1">
                <a:solidFill>
                  <a:srgbClr val="4D4A46"/>
                </a:solidFill>
                <a:latin typeface="Clear Sans Thin"/>
              </a:rPr>
              <a:t>saugomų</a:t>
            </a:r>
            <a:r>
              <a:rPr lang="en-US" sz="2000" spc="100" dirty="0">
                <a:solidFill>
                  <a:srgbClr val="4D4A46"/>
                </a:solidFill>
                <a:latin typeface="Clear Sans Thin"/>
              </a:rPr>
              <a:t> </a:t>
            </a:r>
            <a:r>
              <a:rPr lang="en-US" sz="2000" spc="100" dirty="0" err="1">
                <a:solidFill>
                  <a:srgbClr val="4D4A46"/>
                </a:solidFill>
                <a:latin typeface="Clear Sans Thin"/>
              </a:rPr>
              <a:t>teritorijų</a:t>
            </a:r>
            <a:r>
              <a:rPr lang="en-US" sz="2000" spc="100" dirty="0">
                <a:solidFill>
                  <a:srgbClr val="4D4A46"/>
                </a:solidFill>
                <a:latin typeface="Clear Sans Thin"/>
              </a:rPr>
              <a:t> </a:t>
            </a:r>
            <a:r>
              <a:rPr lang="en-US" sz="2000" spc="100" dirty="0" err="1">
                <a:solidFill>
                  <a:srgbClr val="4D4A46"/>
                </a:solidFill>
                <a:latin typeface="Clear Sans Thin"/>
              </a:rPr>
              <a:t>šeimą</a:t>
            </a:r>
            <a:r>
              <a:rPr lang="en-US" sz="2000" spc="100" dirty="0">
                <a:solidFill>
                  <a:srgbClr val="4D4A46"/>
                </a:solidFill>
                <a:latin typeface="Clear Sans Thin"/>
              </a:rPr>
              <a:t> </a:t>
            </a:r>
            <a:r>
              <a:rPr lang="en-US" sz="2000" spc="100" dirty="0" err="1">
                <a:solidFill>
                  <a:srgbClr val="4D4A46"/>
                </a:solidFill>
                <a:latin typeface="Clear Sans Thin"/>
              </a:rPr>
              <a:t>papildys</a:t>
            </a:r>
            <a:r>
              <a:rPr lang="en-US" sz="2000" spc="100" dirty="0">
                <a:solidFill>
                  <a:srgbClr val="4D4A46"/>
                </a:solidFill>
                <a:latin typeface="Clear Sans Thin"/>
              </a:rPr>
              <a:t> </a:t>
            </a:r>
            <a:r>
              <a:rPr lang="en-US" sz="2000" spc="100" dirty="0">
                <a:solidFill>
                  <a:srgbClr val="4D4A46"/>
                </a:solidFill>
                <a:latin typeface="Clear Sans Thin Bold"/>
              </a:rPr>
              <a:t>11 </a:t>
            </a:r>
            <a:r>
              <a:rPr lang="en-US" sz="2000" spc="100" dirty="0" err="1">
                <a:solidFill>
                  <a:srgbClr val="4D4A46"/>
                </a:solidFill>
                <a:latin typeface="Clear Sans Thin"/>
              </a:rPr>
              <a:t>naujų</a:t>
            </a:r>
            <a:r>
              <a:rPr lang="en-US" sz="2000" spc="100" dirty="0">
                <a:solidFill>
                  <a:srgbClr val="4D4A46"/>
                </a:solidFill>
                <a:latin typeface="Clear Sans Thin"/>
              </a:rPr>
              <a:t> </a:t>
            </a:r>
            <a:r>
              <a:rPr lang="en-US" sz="2000" spc="100" dirty="0" err="1">
                <a:solidFill>
                  <a:srgbClr val="4D4A46"/>
                </a:solidFill>
                <a:latin typeface="Clear Sans Thin"/>
              </a:rPr>
              <a:t>draustinių</a:t>
            </a:r>
            <a:r>
              <a:rPr lang="en-US" sz="2000" spc="100" dirty="0">
                <a:solidFill>
                  <a:srgbClr val="4D4A46"/>
                </a:solidFill>
                <a:latin typeface="Clear Sans Thin"/>
              </a:rPr>
              <a:t> </a:t>
            </a:r>
            <a:r>
              <a:rPr lang="en-US" sz="2000" spc="100" dirty="0" err="1">
                <a:solidFill>
                  <a:srgbClr val="4D4A46"/>
                </a:solidFill>
                <a:latin typeface="Clear Sans Thin"/>
              </a:rPr>
              <a:t>ir</a:t>
            </a:r>
            <a:r>
              <a:rPr lang="en-US" sz="2000" spc="100" dirty="0">
                <a:solidFill>
                  <a:srgbClr val="4D4A46"/>
                </a:solidFill>
                <a:latin typeface="Clear Sans Thin"/>
              </a:rPr>
              <a:t> </a:t>
            </a:r>
            <a:r>
              <a:rPr lang="en-US" sz="2000" spc="100" dirty="0">
                <a:solidFill>
                  <a:srgbClr val="4D4A46"/>
                </a:solidFill>
                <a:latin typeface="Clear Sans Thin Bold"/>
              </a:rPr>
              <a:t>6 </a:t>
            </a:r>
            <a:r>
              <a:rPr lang="en-US" sz="2000" spc="100" dirty="0">
                <a:solidFill>
                  <a:srgbClr val="4D4A46"/>
                </a:solidFill>
                <a:latin typeface="Clear Sans Thin"/>
              </a:rPr>
              <a:t>bus </a:t>
            </a:r>
            <a:r>
              <a:rPr lang="en-US" sz="2000" spc="100" dirty="0" err="1">
                <a:solidFill>
                  <a:srgbClr val="4D4A46"/>
                </a:solidFill>
                <a:latin typeface="Clear Sans Thin"/>
              </a:rPr>
              <a:t>išplečiami</a:t>
            </a:r>
            <a:endParaRPr lang="en-US" sz="2000" spc="100" dirty="0">
              <a:solidFill>
                <a:srgbClr val="4D4A46"/>
              </a:solidFill>
              <a:latin typeface="Clear Sans Thin"/>
              <a:cs typeface="Clear Sans Thin"/>
            </a:endParaRPr>
          </a:p>
        </p:txBody>
      </p:sp>
    </p:spTree>
    <p:extLst>
      <p:ext uri="{BB962C8B-B14F-4D97-AF65-F5344CB8AC3E}">
        <p14:creationId xmlns:p14="http://schemas.microsoft.com/office/powerpoint/2010/main" val="353102507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6100317" y="696097"/>
            <a:ext cx="4749571" cy="5460530"/>
          </a:xfrm>
          <a:prstGeom prst="rect">
            <a:avLst/>
          </a:prstGeom>
          <a:solidFill>
            <a:srgbClr val="E4D4C5">
              <a:alpha val="34902"/>
            </a:srgbClr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 l="35240" t="8944" r="10614" b="14388"/>
          <a:stretch>
            <a:fillRect/>
          </a:stretch>
        </p:blipFill>
        <p:spPr>
          <a:xfrm>
            <a:off x="6600357" y="2142963"/>
            <a:ext cx="3749491" cy="353942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600357" y="1259418"/>
            <a:ext cx="3749491" cy="537427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685801" y="4317729"/>
            <a:ext cx="4847871" cy="18466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400"/>
              </a:lnSpc>
            </a:pPr>
            <a:r>
              <a:rPr lang="en-US" sz="2000" spc="200">
                <a:solidFill>
                  <a:srgbClr val="4D4A46"/>
                </a:solidFill>
                <a:latin typeface="Clear Sans Regular"/>
              </a:rPr>
              <a:t>GERESNĖ MIŠKŲ APSAUGA IŠSAUGANT MIŠKŲ SEKTORIAUS KONKURENCINGUMĄ. SUSITARIMO NUOSTATOS BUS PERKELTOS Į MIŠKŲ STRATEGINĮ DOKUMENTĄ, MIŠKŲ ĮSTATYMĄ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685801" y="681038"/>
            <a:ext cx="4416971" cy="2402817"/>
            <a:chOff x="0" y="-9525"/>
            <a:chExt cx="8833943" cy="4805634"/>
          </a:xfrm>
        </p:grpSpPr>
        <p:sp>
          <p:nvSpPr>
            <p:cNvPr id="7" name="TextBox 7"/>
            <p:cNvSpPr txBox="1"/>
            <p:nvPr/>
          </p:nvSpPr>
          <p:spPr>
            <a:xfrm>
              <a:off x="0" y="-9525"/>
              <a:ext cx="8833943" cy="36933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800"/>
                </a:lnSpc>
              </a:pPr>
              <a:r>
                <a:rPr lang="en-US" sz="4000" spc="119">
                  <a:solidFill>
                    <a:srgbClr val="4D4A46"/>
                  </a:solidFill>
                  <a:latin typeface="Clear Sans Bold Bold"/>
                </a:rPr>
                <a:t>ILGA KELIONĖ – SUSITARIMAS DĖL MIŠKŲ 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4083607"/>
              <a:ext cx="8833943" cy="7125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000"/>
                </a:lnSpc>
              </a:pPr>
              <a:r>
                <a:rPr lang="en-US" sz="2000" spc="100">
                  <a:solidFill>
                    <a:srgbClr val="4D4A46"/>
                  </a:solidFill>
                  <a:latin typeface="Clear Sans Thin"/>
                </a:rPr>
                <a:t>Procese dalyvavo apie </a:t>
              </a:r>
              <a:r>
                <a:rPr lang="en-US" sz="2000" spc="100">
                  <a:solidFill>
                    <a:srgbClr val="4D4A46"/>
                  </a:solidFill>
                  <a:latin typeface="Clear Sans Thin Bold"/>
                </a:rPr>
                <a:t>400 </a:t>
              </a:r>
              <a:r>
                <a:rPr lang="en-US" sz="2000" spc="100">
                  <a:solidFill>
                    <a:srgbClr val="4D4A46"/>
                  </a:solidFill>
                  <a:latin typeface="Clear Sans Thin"/>
                </a:rPr>
                <a:t>žmonių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9552321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6096000" y="-239598"/>
            <a:ext cx="6282067" cy="7337196"/>
          </a:xfrm>
          <a:prstGeom prst="rect">
            <a:avLst/>
          </a:prstGeom>
          <a:solidFill>
            <a:srgbClr val="E4D4C5">
              <a:alpha val="34902"/>
            </a:srgbClr>
          </a:solidFill>
        </p:spPr>
      </p:sp>
      <p:sp>
        <p:nvSpPr>
          <p:cNvPr id="3" name="TextBox 3"/>
          <p:cNvSpPr txBox="1"/>
          <p:nvPr/>
        </p:nvSpPr>
        <p:spPr>
          <a:xfrm>
            <a:off x="5985612" y="433249"/>
            <a:ext cx="5851600" cy="24200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4813"/>
              </a:lnSpc>
            </a:pPr>
            <a:r>
              <a:rPr lang="en-US" sz="3334" spc="120" dirty="0">
                <a:solidFill>
                  <a:srgbClr val="4D4A46"/>
                </a:solidFill>
                <a:latin typeface="Clear Sans Bold Bold"/>
              </a:rPr>
              <a:t>UŽ PRIVATŲ PLOTĄ SAUGOMOMS </a:t>
            </a:r>
            <a:endParaRPr lang="en-US" sz="3334" dirty="0"/>
          </a:p>
          <a:p>
            <a:pPr algn="r">
              <a:lnSpc>
                <a:spcPts val="4813"/>
              </a:lnSpc>
            </a:pPr>
            <a:r>
              <a:rPr lang="en-US" sz="3334" spc="120" dirty="0">
                <a:solidFill>
                  <a:srgbClr val="4D4A46"/>
                </a:solidFill>
                <a:latin typeface="Clear Sans Bold Bold"/>
              </a:rPr>
              <a:t>TERITORIJOMS – </a:t>
            </a:r>
          </a:p>
          <a:p>
            <a:pPr algn="r">
              <a:lnSpc>
                <a:spcPts val="4813"/>
              </a:lnSpc>
            </a:pPr>
            <a:r>
              <a:rPr lang="en-US" sz="3300" spc="120" dirty="0">
                <a:solidFill>
                  <a:srgbClr val="4D4A46"/>
                </a:solidFill>
                <a:latin typeface="Clear Sans Bold Bold"/>
              </a:rPr>
              <a:t>KOMPENSACIJOS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685801" y="2524198"/>
            <a:ext cx="5079095" cy="3664033"/>
            <a:chOff x="0" y="-28575"/>
            <a:chExt cx="10158191" cy="7328066"/>
          </a:xfrm>
        </p:grpSpPr>
        <p:sp>
          <p:nvSpPr>
            <p:cNvPr id="5" name="TextBox 5"/>
            <p:cNvSpPr txBox="1"/>
            <p:nvPr/>
          </p:nvSpPr>
          <p:spPr>
            <a:xfrm>
              <a:off x="0" y="-28575"/>
              <a:ext cx="10158191" cy="6355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600"/>
                </a:lnSpc>
              </a:pPr>
              <a:r>
                <a:rPr lang="en-US" sz="2000" spc="200">
                  <a:solidFill>
                    <a:srgbClr val="4D4A46"/>
                  </a:solidFill>
                  <a:latin typeface="Clear Sans Regular Bold"/>
                </a:rPr>
                <a:t>RIBOJIMAI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908293"/>
              <a:ext cx="10158191" cy="225138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000"/>
                </a:lnSpc>
              </a:pPr>
              <a:r>
                <a:rPr lang="en-US" sz="2000" spc="100">
                  <a:solidFill>
                    <a:srgbClr val="4D4A46"/>
                  </a:solidFill>
                  <a:latin typeface="Clear Sans Thin"/>
                </a:rPr>
                <a:t>Steigiant naujas saugomas teritorijas privatiems savininkams apribojamos galimybės naudoti savo žemę ar mišką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4137803"/>
              <a:ext cx="10158191" cy="6355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600"/>
                </a:lnSpc>
              </a:pPr>
              <a:r>
                <a:rPr lang="en-US" sz="2000" spc="200">
                  <a:solidFill>
                    <a:srgbClr val="4D4A46"/>
                  </a:solidFill>
                  <a:latin typeface="Clear Sans Regular Bold"/>
                </a:rPr>
                <a:t>APSAUGOS SUTARTYS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5048105"/>
              <a:ext cx="10158191" cy="225138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000"/>
                </a:lnSpc>
              </a:pPr>
              <a:r>
                <a:rPr lang="en-US" sz="2000" spc="100">
                  <a:solidFill>
                    <a:srgbClr val="4D4A46"/>
                  </a:solidFill>
                  <a:latin typeface="Clear Sans Thin"/>
                </a:rPr>
                <a:t>Su savininkais bus sudaromos apsaugos sutartys ir mokamos vienkartinės kompensacijos už apribojimus</a:t>
              </a:r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6865466" y="5061350"/>
            <a:ext cx="4981629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2400"/>
              </a:lnSpc>
            </a:pPr>
            <a:r>
              <a:rPr lang="en-US" sz="2000" spc="200" dirty="0">
                <a:solidFill>
                  <a:srgbClr val="000000"/>
                </a:solidFill>
                <a:latin typeface="Clear Sans Regular"/>
              </a:rPr>
              <a:t>PERNAI PAGAL BUVEINIŲ DIREKTYVĄ </a:t>
            </a:r>
            <a:r>
              <a:rPr lang="en-US" sz="2000" spc="200" dirty="0">
                <a:solidFill>
                  <a:srgbClr val="000000"/>
                </a:solidFill>
                <a:latin typeface="Clear Sans Regular"/>
                <a:cs typeface="Clear Sans Regular"/>
              </a:rPr>
              <a:t>SAUGOMŲ TERITORIJŲ PLOTĄ PADIDINOME</a:t>
            </a:r>
            <a:r>
              <a:rPr lang="en-US" sz="2000" spc="200" dirty="0">
                <a:solidFill>
                  <a:srgbClr val="000000"/>
                </a:solidFill>
                <a:latin typeface="Clear Sans Regular"/>
              </a:rPr>
              <a:t> </a:t>
            </a:r>
            <a:endParaRPr lang="en-US" sz="2000" spc="200">
              <a:solidFill>
                <a:srgbClr val="000000"/>
              </a:solidFill>
              <a:latin typeface="Clear Sans Regular"/>
              <a:cs typeface="Clear Sans Regular"/>
            </a:endParaRPr>
          </a:p>
          <a:p>
            <a:pPr algn="r">
              <a:lnSpc>
                <a:spcPts val="2400"/>
              </a:lnSpc>
            </a:pPr>
            <a:r>
              <a:rPr lang="en-US" sz="2000" i="1" spc="200" dirty="0">
                <a:solidFill>
                  <a:srgbClr val="000000"/>
                </a:solidFill>
                <a:latin typeface="Clear Sans Regular Bold"/>
              </a:rPr>
              <a:t>35 000</a:t>
            </a:r>
            <a:r>
              <a:rPr lang="en-US" sz="2000" spc="200" dirty="0">
                <a:solidFill>
                  <a:srgbClr val="000000"/>
                </a:solidFill>
                <a:latin typeface="Clear Sans Regular"/>
              </a:rPr>
              <a:t> HEKTARŲ</a:t>
            </a:r>
            <a:endParaRPr lang="en-US" sz="2000" spc="200" dirty="0">
              <a:solidFill>
                <a:srgbClr val="000000"/>
              </a:solidFill>
              <a:latin typeface="Clear Sans Regular"/>
              <a:cs typeface="Clear Sans Regular"/>
            </a:endParaRPr>
          </a:p>
        </p:txBody>
      </p:sp>
    </p:spTree>
    <p:extLst>
      <p:ext uri="{BB962C8B-B14F-4D97-AF65-F5344CB8AC3E}">
        <p14:creationId xmlns:p14="http://schemas.microsoft.com/office/powerpoint/2010/main" val="366020995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832807" y="489472"/>
            <a:ext cx="6492633" cy="16758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00"/>
              </a:lnSpc>
            </a:pPr>
            <a:r>
              <a:rPr lang="en-US" sz="3666" spc="109">
                <a:solidFill>
                  <a:srgbClr val="4D4A46"/>
                </a:solidFill>
                <a:latin typeface="Clear Sans Bold Bold"/>
              </a:rPr>
              <a:t>GERESNĖ IR EFEKTYVESNĖ PIEVŲ PELKIŲ IR VANDENS PAKRANČIŲ APSAUGA</a:t>
            </a:r>
          </a:p>
        </p:txBody>
      </p:sp>
      <p:sp>
        <p:nvSpPr>
          <p:cNvPr id="3" name="AutoShape 3"/>
          <p:cNvSpPr/>
          <p:nvPr/>
        </p:nvSpPr>
        <p:spPr>
          <a:xfrm>
            <a:off x="706610" y="3024822"/>
            <a:ext cx="7064780" cy="3025062"/>
          </a:xfrm>
          <a:prstGeom prst="rect">
            <a:avLst/>
          </a:prstGeom>
          <a:solidFill>
            <a:srgbClr val="E4D4C5">
              <a:alpha val="19608"/>
            </a:srgbClr>
          </a:solidFill>
        </p:spPr>
      </p:sp>
      <p:grpSp>
        <p:nvGrpSpPr>
          <p:cNvPr id="4" name="Group 4"/>
          <p:cNvGrpSpPr/>
          <p:nvPr/>
        </p:nvGrpSpPr>
        <p:grpSpPr>
          <a:xfrm>
            <a:off x="8721559" y="-196489"/>
            <a:ext cx="3533824" cy="7250977"/>
            <a:chOff x="0" y="0"/>
            <a:chExt cx="7067648" cy="14501954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/>
            <a:srcRect l="9546" r="37516"/>
            <a:stretch>
              <a:fillRect/>
            </a:stretch>
          </p:blipFill>
          <p:spPr>
            <a:xfrm>
              <a:off x="0" y="0"/>
              <a:ext cx="7067648" cy="9507103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3"/>
            <a:srcRect l="470" r="470"/>
            <a:stretch>
              <a:fillRect/>
            </a:stretch>
          </p:blipFill>
          <p:spPr>
            <a:xfrm>
              <a:off x="0" y="9748403"/>
              <a:ext cx="7067648" cy="4753551"/>
            </a:xfrm>
            <a:prstGeom prst="rect">
              <a:avLst/>
            </a:prstGeom>
          </p:spPr>
        </p:pic>
      </p:grpSp>
      <p:sp>
        <p:nvSpPr>
          <p:cNvPr id="7" name="TextBox 7"/>
          <p:cNvSpPr txBox="1"/>
          <p:nvPr/>
        </p:nvSpPr>
        <p:spPr>
          <a:xfrm>
            <a:off x="914352" y="3195777"/>
            <a:ext cx="6858064" cy="22417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166"/>
              </a:lnSpc>
            </a:pPr>
            <a:r>
              <a:rPr lang="en-US" sz="1633" spc="166" dirty="0">
                <a:solidFill>
                  <a:srgbClr val="4D4A46"/>
                </a:solidFill>
                <a:latin typeface="Clear Sans Regular"/>
              </a:rPr>
              <a:t>KARTU SU PAVALDŽIOMIS INSTITUCIJOMIS PARENGSIME </a:t>
            </a:r>
            <a:r>
              <a:rPr lang="en-US" sz="1633" spc="166" dirty="0">
                <a:solidFill>
                  <a:srgbClr val="4D4A46"/>
                </a:solidFill>
                <a:latin typeface="Clear Sans Regular Bold"/>
              </a:rPr>
              <a:t>PIEVŲ, PELKIŲ IR VANDENS PAKRANČIŲ ŽEMĖLAPIUS,</a:t>
            </a:r>
            <a:r>
              <a:rPr lang="en-US" sz="1633" spc="166" dirty="0">
                <a:solidFill>
                  <a:srgbClr val="4D4A46"/>
                </a:solidFill>
                <a:latin typeface="Clear Sans Regular"/>
              </a:rPr>
              <a:t> KURIUOSE BUS NUMATYTI ĮSTATYMAIS APIBRĖŽTI APRIBOJIMAI. </a:t>
            </a:r>
            <a:endParaRPr lang="en-US" sz="1666" spc="166">
              <a:solidFill>
                <a:srgbClr val="4D4A46"/>
              </a:solidFill>
              <a:latin typeface="Clear Sans Regular"/>
            </a:endParaRPr>
          </a:p>
          <a:p>
            <a:pPr>
              <a:lnSpc>
                <a:spcPts val="2166"/>
              </a:lnSpc>
            </a:pPr>
            <a:endParaRPr lang="en-US" sz="1666" spc="166">
              <a:solidFill>
                <a:srgbClr val="4D4A46"/>
              </a:solidFill>
              <a:latin typeface="Clear Sans Regular"/>
            </a:endParaRPr>
          </a:p>
          <a:p>
            <a:pPr>
              <a:lnSpc>
                <a:spcPts val="2166"/>
              </a:lnSpc>
            </a:pPr>
            <a:r>
              <a:rPr lang="en-US" sz="1633" spc="166" dirty="0">
                <a:solidFill>
                  <a:srgbClr val="4D4A46"/>
                </a:solidFill>
                <a:latin typeface="Clear Sans Regular"/>
              </a:rPr>
              <a:t>TAI LEIS REIKŠMINGAI </a:t>
            </a:r>
            <a:r>
              <a:rPr lang="en-US" sz="1633" spc="166" dirty="0">
                <a:solidFill>
                  <a:srgbClr val="4D4A46"/>
                </a:solidFill>
                <a:latin typeface="Clear Sans Regular Bold"/>
              </a:rPr>
              <a:t>PAGERINTI VANDENS TELKINIŲ BŪKLĘ</a:t>
            </a:r>
            <a:r>
              <a:rPr lang="en-US" sz="1633" spc="166" dirty="0">
                <a:solidFill>
                  <a:srgbClr val="4D4A46"/>
                </a:solidFill>
                <a:latin typeface="Clear Sans Regular"/>
              </a:rPr>
              <a:t>, </a:t>
            </a:r>
            <a:r>
              <a:rPr lang="en-US" sz="1633" spc="166" dirty="0">
                <a:solidFill>
                  <a:srgbClr val="4D4A46"/>
                </a:solidFill>
                <a:latin typeface="Clear Sans Regular Bold"/>
              </a:rPr>
              <a:t>APSAUGOTI JAUTRIAUSIAS EKOSISTEMAS,</a:t>
            </a:r>
            <a:r>
              <a:rPr lang="en-US" sz="1633" spc="166" dirty="0">
                <a:solidFill>
                  <a:srgbClr val="4D4A46"/>
                </a:solidFill>
                <a:latin typeface="Clear Sans Regular"/>
              </a:rPr>
              <a:t> ATVIRI DUOMENYS IR IŠ ANKSTO PARENGTI ELEKTRONINIAI ŽEMĖLAPIAI </a:t>
            </a:r>
            <a:r>
              <a:rPr lang="en-US" sz="1633" spc="166" dirty="0">
                <a:solidFill>
                  <a:srgbClr val="4D4A46"/>
                </a:solidFill>
                <a:latin typeface="Clear Sans Regular Bold"/>
                <a:cs typeface="Clear Sans Regular Bold"/>
              </a:rPr>
              <a:t>SUTRUMPINS</a:t>
            </a:r>
            <a:r>
              <a:rPr lang="en-US" sz="1633" spc="166" dirty="0">
                <a:solidFill>
                  <a:srgbClr val="4D4A46"/>
                </a:solidFill>
                <a:latin typeface="Clear Sans Regular Bold"/>
              </a:rPr>
              <a:t> IR ATPIGINS TERITORIJŲ PLANAVIMO DARBUS.</a:t>
            </a:r>
            <a:endParaRPr lang="en-US" sz="1633" spc="166" dirty="0">
              <a:solidFill>
                <a:srgbClr val="4D4A46"/>
              </a:solidFill>
              <a:latin typeface="Clear Sans Regular Bold"/>
              <a:cs typeface="Clear Sans Regular Bold"/>
            </a:endParaRPr>
          </a:p>
        </p:txBody>
      </p:sp>
    </p:spTree>
    <p:extLst>
      <p:ext uri="{BB962C8B-B14F-4D97-AF65-F5344CB8AC3E}">
        <p14:creationId xmlns:p14="http://schemas.microsoft.com/office/powerpoint/2010/main" val="181018028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6975834" y="698735"/>
            <a:ext cx="4530366" cy="5460530"/>
          </a:xfrm>
          <a:prstGeom prst="rect">
            <a:avLst/>
          </a:prstGeom>
          <a:solidFill>
            <a:srgbClr val="E4D4C5">
              <a:alpha val="34902"/>
            </a:srgbClr>
          </a:solidFill>
        </p:spPr>
      </p:sp>
      <p:sp>
        <p:nvSpPr>
          <p:cNvPr id="3" name="TextBox 3"/>
          <p:cNvSpPr txBox="1"/>
          <p:nvPr/>
        </p:nvSpPr>
        <p:spPr>
          <a:xfrm>
            <a:off x="685800" y="4711700"/>
            <a:ext cx="5747672" cy="14747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20"/>
              </a:lnSpc>
            </a:pPr>
            <a:r>
              <a:rPr lang="en-US" sz="1933" spc="193">
                <a:solidFill>
                  <a:srgbClr val="4D4A46"/>
                </a:solidFill>
                <a:latin typeface="Clear Sans Regular"/>
              </a:rPr>
              <a:t>SIEKIAMA UŽTIKRINTI PREKYBOS </a:t>
            </a:r>
            <a:r>
              <a:rPr lang="en-US" sz="1933" spc="193">
                <a:solidFill>
                  <a:srgbClr val="4D4A46"/>
                </a:solidFill>
                <a:latin typeface="Clear Sans Regular Bold"/>
              </a:rPr>
              <a:t>SKAIDRUMĄ, DIDŽIAUSIĄ GRĄŽĄ VALSTYBEI BEI SUDARYTI SĄLYGAS VIETOS PRAMONEI </a:t>
            </a:r>
            <a:r>
              <a:rPr lang="en-US" sz="1933" spc="193">
                <a:solidFill>
                  <a:srgbClr val="4D4A46"/>
                </a:solidFill>
                <a:latin typeface="Clear Sans Regular"/>
              </a:rPr>
              <a:t>GERIAU KONKURUOTI SU MEDIENOS EKSPORTUOTOJAIS.   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685800" y="846422"/>
            <a:ext cx="6070829" cy="3208275"/>
            <a:chOff x="0" y="9525"/>
            <a:chExt cx="12141658" cy="6416550"/>
          </a:xfrm>
        </p:grpSpPr>
        <p:sp>
          <p:nvSpPr>
            <p:cNvPr id="5" name="TextBox 5"/>
            <p:cNvSpPr txBox="1"/>
            <p:nvPr/>
          </p:nvSpPr>
          <p:spPr>
            <a:xfrm>
              <a:off x="0" y="9525"/>
              <a:ext cx="12141658" cy="222099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400"/>
                </a:lnSpc>
              </a:pPr>
              <a:r>
                <a:rPr lang="en-US" sz="3634" spc="109">
                  <a:solidFill>
                    <a:srgbClr val="4D4A46"/>
                  </a:solidFill>
                  <a:latin typeface="Clear Sans Bold Bold"/>
                </a:rPr>
                <a:t>SKAIDRESNĖ MEDIENOS PREKYBOS SISTEMA </a:t>
              </a:r>
              <a:endParaRPr lang="en-US" sz="3666" spc="109">
                <a:solidFill>
                  <a:srgbClr val="4D4A46"/>
                </a:solidFill>
                <a:latin typeface="Clear Sans Bold Bold"/>
              </a:endParaRP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2635807"/>
              <a:ext cx="12141658" cy="379026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431822" lvl="1" indent="-215911">
                <a:lnSpc>
                  <a:spcPts val="3000"/>
                </a:lnSpc>
                <a:buFont typeface="Arial"/>
                <a:buChar char="•"/>
              </a:pPr>
              <a:r>
                <a:rPr lang="en-US" sz="2000" spc="100">
                  <a:solidFill>
                    <a:srgbClr val="4D4A46"/>
                  </a:solidFill>
                  <a:latin typeface="Clear Sans Thin"/>
                </a:rPr>
                <a:t>Pradėsime prekybą valstybiniuose miškuose pagaminta mediena vykdyti atviro aukciono būdu. </a:t>
              </a:r>
            </a:p>
            <a:p>
              <a:pPr marL="431822" lvl="1" indent="-215911">
                <a:lnSpc>
                  <a:spcPts val="3000"/>
                </a:lnSpc>
                <a:buFont typeface="Arial"/>
                <a:buChar char="•"/>
              </a:pPr>
              <a:r>
                <a:rPr lang="en-US" sz="2000" spc="100">
                  <a:solidFill>
                    <a:srgbClr val="4D4A46"/>
                  </a:solidFill>
                  <a:latin typeface="Clear Sans Thin"/>
                </a:rPr>
                <a:t>Atnaujinsime medienos matavimo, ženklinimo ir apskaitos tvarkas.</a:t>
              </a:r>
            </a:p>
          </p:txBody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2"/>
          <a:srcRect l="30953" r="30953"/>
          <a:stretch>
            <a:fillRect/>
          </a:stretch>
        </p:blipFill>
        <p:spPr>
          <a:xfrm>
            <a:off x="7785471" y="1120692"/>
            <a:ext cx="2957267" cy="4616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0193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6644384" y="-239598"/>
            <a:ext cx="5547616" cy="7337196"/>
          </a:xfrm>
          <a:prstGeom prst="rect">
            <a:avLst/>
          </a:prstGeom>
          <a:solidFill>
            <a:srgbClr val="E4D4C5">
              <a:alpha val="34902"/>
            </a:srgbClr>
          </a:solidFill>
        </p:spPr>
      </p:sp>
      <p:sp>
        <p:nvSpPr>
          <p:cNvPr id="4" name="TextBox 4"/>
          <p:cNvSpPr txBox="1"/>
          <p:nvPr/>
        </p:nvSpPr>
        <p:spPr>
          <a:xfrm>
            <a:off x="6400777" y="543897"/>
            <a:ext cx="5536875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4800"/>
              </a:lnSpc>
            </a:pPr>
            <a:r>
              <a:rPr lang="en-US" sz="4000" spc="119">
                <a:solidFill>
                  <a:srgbClr val="4D4A46"/>
                </a:solidFill>
                <a:latin typeface="Clear Sans Bold Bold"/>
              </a:rPr>
              <a:t>ŽIEDINĖS EKONOMIKOS VEIKSMŲ PLANAS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696239" y="1961720"/>
            <a:ext cx="5630535" cy="3123042"/>
            <a:chOff x="0" y="-28575"/>
            <a:chExt cx="11261070" cy="6246084"/>
          </a:xfrm>
        </p:grpSpPr>
        <p:sp>
          <p:nvSpPr>
            <p:cNvPr id="6" name="TextBox 6"/>
            <p:cNvSpPr txBox="1"/>
            <p:nvPr/>
          </p:nvSpPr>
          <p:spPr>
            <a:xfrm>
              <a:off x="0" y="-28575"/>
              <a:ext cx="11261070" cy="13024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600"/>
                </a:lnSpc>
              </a:pPr>
              <a:r>
                <a:rPr lang="en-US" sz="2000" spc="200">
                  <a:solidFill>
                    <a:srgbClr val="4D4A46"/>
                  </a:solidFill>
                  <a:latin typeface="Clear Sans Regular Bold"/>
                </a:rPr>
                <a:t>TURĖSIME RINKINĮ PRIEMONIŲ, KURIOS VES EKONOMIKOS TRANSFORMACIJĄ Į ŽIEDINĘ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3934405"/>
              <a:ext cx="11261070" cy="13024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600"/>
                </a:lnSpc>
              </a:pPr>
              <a:r>
                <a:rPr lang="en-US" sz="2000" spc="200" dirty="0">
                  <a:solidFill>
                    <a:srgbClr val="4D4A46"/>
                  </a:solidFill>
                  <a:latin typeface="Clear Sans Regular Bold"/>
                </a:rPr>
                <a:t>RENGIMO PROCESAS PER </a:t>
              </a:r>
              <a:r>
                <a:rPr lang="en-US" sz="2000" spc="200" dirty="0">
                  <a:solidFill>
                    <a:srgbClr val="4D4A46"/>
                  </a:solidFill>
                  <a:latin typeface="Clear Sans Regular Bold Italics"/>
                </a:rPr>
                <a:t>MISIJOS 0</a:t>
              </a:r>
              <a:endParaRPr lang="en-US" dirty="0"/>
            </a:p>
            <a:p>
              <a:pPr>
                <a:lnSpc>
                  <a:spcPts val="2600"/>
                </a:lnSpc>
              </a:pPr>
              <a:r>
                <a:rPr lang="en-US" sz="2000" spc="200" dirty="0">
                  <a:solidFill>
                    <a:srgbClr val="4D4A46"/>
                  </a:solidFill>
                  <a:latin typeface="Clear Sans Regular Bold"/>
                </a:rPr>
                <a:t>DARBO GRUPES</a:t>
              </a:r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5505007"/>
              <a:ext cx="11261070" cy="7125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000"/>
                </a:lnSpc>
              </a:pPr>
              <a:r>
                <a:rPr lang="en-US" sz="2000" spc="100">
                  <a:solidFill>
                    <a:srgbClr val="4D4A46"/>
                  </a:solidFill>
                  <a:latin typeface="Clear Sans Thin"/>
                </a:rPr>
                <a:t>Šiuo metu paskelbtas kvietimas pasiūlymams</a:t>
              </a:r>
            </a:p>
          </p:txBody>
        </p:sp>
      </p:grpSp>
      <p:pic>
        <p:nvPicPr>
          <p:cNvPr id="10" name="Picture 10">
            <a:extLst>
              <a:ext uri="{FF2B5EF4-FFF2-40B4-BE49-F238E27FC236}">
                <a16:creationId xmlns:a16="http://schemas.microsoft.com/office/drawing/2014/main" id="{D2FAAFC6-B47C-4211-92C9-7AAB38C0A8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72864" y="4834322"/>
            <a:ext cx="2390273" cy="1470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0919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325804" y="1924569"/>
            <a:ext cx="4534133" cy="4247631"/>
          </a:xfrm>
          <a:prstGeom prst="rect">
            <a:avLst/>
          </a:prstGeom>
          <a:solidFill>
            <a:srgbClr val="E4D4C5">
              <a:alpha val="34902"/>
            </a:srgbClr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 t="12240" b="12240"/>
          <a:stretch>
            <a:fillRect/>
          </a:stretch>
        </p:blipFill>
        <p:spPr>
          <a:xfrm>
            <a:off x="1736079" y="2301643"/>
            <a:ext cx="3749491" cy="353942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 t="1105" b="27093"/>
          <a:stretch>
            <a:fillRect/>
          </a:stretch>
        </p:blipFill>
        <p:spPr>
          <a:xfrm>
            <a:off x="546533" y="287251"/>
            <a:ext cx="4749571" cy="1637318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6096001" y="4042035"/>
            <a:ext cx="5278723" cy="17953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000"/>
              </a:lnSpc>
            </a:pPr>
            <a:r>
              <a:rPr lang="en-US" sz="1667" spc="167">
                <a:solidFill>
                  <a:srgbClr val="4D4A46"/>
                </a:solidFill>
                <a:latin typeface="Clear Sans Regular"/>
              </a:rPr>
              <a:t>SISTEMA NE TIK SUPAPRASTINS LEIDIMŲ IŠDAVIMĄ, BET PRISIDĖS IR PRIE GERESNĖS MIŠKŲ IR JŲ VERTYBIŲ APSAUGOS.</a:t>
            </a:r>
          </a:p>
          <a:p>
            <a:pPr algn="r">
              <a:lnSpc>
                <a:spcPts val="2000"/>
              </a:lnSpc>
            </a:pPr>
            <a:endParaRPr lang="en-US" sz="1667" spc="167">
              <a:solidFill>
                <a:srgbClr val="4D4A46"/>
              </a:solidFill>
              <a:latin typeface="Clear Sans Regular"/>
            </a:endParaRPr>
          </a:p>
          <a:p>
            <a:pPr algn="r">
              <a:lnSpc>
                <a:spcPts val="2000"/>
              </a:lnSpc>
            </a:pPr>
            <a:r>
              <a:rPr lang="en-US" sz="1667" spc="167">
                <a:solidFill>
                  <a:srgbClr val="4D4A46"/>
                </a:solidFill>
                <a:latin typeface="Clear Sans Regular"/>
              </a:rPr>
              <a:t>PLANUOJAMA, KAD SISTEMA KEISIS DUOMENIMIS SU SAUGOMŲ RŪŠIŲ INFORMACINE SISTEMA, SAUGOMŲ TERITORIJŲ KADASTRU IR PAN.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6203720" y="672822"/>
            <a:ext cx="5171005" cy="2768488"/>
            <a:chOff x="0" y="-581025"/>
            <a:chExt cx="10342009" cy="5536976"/>
          </a:xfrm>
        </p:grpSpPr>
        <p:sp>
          <p:nvSpPr>
            <p:cNvPr id="7" name="TextBox 7"/>
            <p:cNvSpPr txBox="1"/>
            <p:nvPr/>
          </p:nvSpPr>
          <p:spPr>
            <a:xfrm>
              <a:off x="0" y="-581025"/>
              <a:ext cx="10342009" cy="307776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4000"/>
                </a:lnSpc>
              </a:pPr>
              <a:r>
                <a:rPr lang="en-US" sz="3334" spc="100">
                  <a:solidFill>
                    <a:srgbClr val="4D4A46"/>
                  </a:solidFill>
                  <a:latin typeface="Clear Sans Bold Bold"/>
                </a:rPr>
                <a:t>PROCESŲ VALSTYBINĖJE MIŠKŲ TARNYBOJE SKAITMENIZAVIMAS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3474007"/>
              <a:ext cx="10342009" cy="14819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3000"/>
                </a:lnSpc>
              </a:pPr>
              <a:r>
                <a:rPr lang="en-US" sz="2000" spc="100">
                  <a:solidFill>
                    <a:srgbClr val="4D4A46"/>
                  </a:solidFill>
                  <a:latin typeface="Clear Sans Thin"/>
                </a:rPr>
                <a:t>Pradedame naujos miško </a:t>
              </a:r>
            </a:p>
            <a:p>
              <a:pPr algn="r">
                <a:lnSpc>
                  <a:spcPts val="3000"/>
                </a:lnSpc>
              </a:pPr>
              <a:r>
                <a:rPr lang="en-US" sz="2000" spc="100">
                  <a:solidFill>
                    <a:srgbClr val="4D4A46"/>
                  </a:solidFill>
                  <a:latin typeface="Clear Sans Thin"/>
                </a:rPr>
                <a:t>kirtimo leidimų sistemos rengimą.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4743922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2210353" y="-312625"/>
            <a:ext cx="5031223" cy="1585673"/>
          </a:xfrm>
          <a:prstGeom prst="rect">
            <a:avLst/>
          </a:prstGeom>
          <a:solidFill>
            <a:srgbClr val="E4D4C5">
              <a:alpha val="34902"/>
            </a:srgbClr>
          </a:solidFill>
        </p:spPr>
      </p:sp>
      <p:grpSp>
        <p:nvGrpSpPr>
          <p:cNvPr id="3" name="Group 3"/>
          <p:cNvGrpSpPr/>
          <p:nvPr/>
        </p:nvGrpSpPr>
        <p:grpSpPr>
          <a:xfrm>
            <a:off x="2216029" y="1474756"/>
            <a:ext cx="5025547" cy="4697445"/>
            <a:chOff x="0" y="0"/>
            <a:chExt cx="10051095" cy="9394889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/>
            <a:srcRect l="6745" r="15296"/>
            <a:stretch>
              <a:fillRect/>
            </a:stretch>
          </p:blipFill>
          <p:spPr>
            <a:xfrm>
              <a:off x="0" y="0"/>
              <a:ext cx="4962048" cy="4633944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3"/>
            <a:srcRect r="28657"/>
            <a:stretch>
              <a:fillRect/>
            </a:stretch>
          </p:blipFill>
          <p:spPr>
            <a:xfrm>
              <a:off x="5089048" y="0"/>
              <a:ext cx="4962048" cy="4633944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4"/>
            <a:srcRect l="17687" t="12248" r="21611" b="2772"/>
            <a:stretch>
              <a:fillRect/>
            </a:stretch>
          </p:blipFill>
          <p:spPr>
            <a:xfrm>
              <a:off x="0" y="4760944"/>
              <a:ext cx="4962048" cy="4633944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5"/>
            <a:srcRect l="9920" t="9489" r="19409"/>
            <a:stretch>
              <a:fillRect/>
            </a:stretch>
          </p:blipFill>
          <p:spPr>
            <a:xfrm>
              <a:off x="5089048" y="4760944"/>
              <a:ext cx="4962048" cy="4633944"/>
            </a:xfrm>
            <a:prstGeom prst="rect">
              <a:avLst/>
            </a:prstGeom>
          </p:spPr>
        </p:pic>
      </p:grpSp>
      <p:grpSp>
        <p:nvGrpSpPr>
          <p:cNvPr id="8" name="Group 8"/>
          <p:cNvGrpSpPr/>
          <p:nvPr/>
        </p:nvGrpSpPr>
        <p:grpSpPr>
          <a:xfrm>
            <a:off x="7622580" y="3399633"/>
            <a:ext cx="3883620" cy="2792318"/>
            <a:chOff x="0" y="0"/>
            <a:chExt cx="7767240" cy="5584634"/>
          </a:xfrm>
        </p:grpSpPr>
        <p:sp>
          <p:nvSpPr>
            <p:cNvPr id="9" name="TextBox 9"/>
            <p:cNvSpPr txBox="1"/>
            <p:nvPr/>
          </p:nvSpPr>
          <p:spPr>
            <a:xfrm>
              <a:off x="0" y="0"/>
              <a:ext cx="7767240" cy="207749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719"/>
                </a:lnSpc>
              </a:pPr>
              <a:r>
                <a:rPr lang="en-US" sz="2267" spc="226" dirty="0">
                  <a:solidFill>
                    <a:srgbClr val="4D4A46"/>
                  </a:solidFill>
                  <a:latin typeface="Clear Sans Regular"/>
                </a:rPr>
                <a:t>SKIRIAMAS IŠSKIRTINIS DĖMESYS GYVŪNŲ TEISĖMS</a:t>
              </a:r>
              <a:endParaRPr lang="en-US" sz="2267" spc="226" dirty="0">
                <a:solidFill>
                  <a:srgbClr val="4D4A46"/>
                </a:solidFill>
                <a:latin typeface="Clear Sans Regular"/>
                <a:cs typeface="Clear Sans Regular"/>
              </a:endParaRP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2563809"/>
              <a:ext cx="7767240" cy="30208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3000"/>
                </a:lnSpc>
              </a:pPr>
              <a:r>
                <a:rPr lang="en-US" sz="2000" spc="100">
                  <a:solidFill>
                    <a:srgbClr val="4D4A46"/>
                  </a:solidFill>
                  <a:latin typeface="Clear Sans Thin"/>
                </a:rPr>
                <a:t>Iki 2022 m. gegužės mėnesio visi šunys, katės ir šeškai turi būti paženklinti ir registruoti Gyvūnų augintinių registre</a:t>
              </a:r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6874563" y="679451"/>
            <a:ext cx="4631637" cy="24622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800"/>
              </a:lnSpc>
            </a:pPr>
            <a:r>
              <a:rPr lang="en-US" sz="4000" spc="24">
                <a:solidFill>
                  <a:srgbClr val="4D4A46"/>
                </a:solidFill>
                <a:latin typeface="Arimo Bold"/>
              </a:rPr>
              <a:t>Gyvūnų</a:t>
            </a:r>
          </a:p>
          <a:p>
            <a:pPr algn="r">
              <a:lnSpc>
                <a:spcPts val="4800"/>
              </a:lnSpc>
            </a:pPr>
            <a:r>
              <a:rPr lang="en-US" sz="4000" spc="24">
                <a:solidFill>
                  <a:srgbClr val="4D4A46"/>
                </a:solidFill>
                <a:latin typeface="Arimo Bold"/>
              </a:rPr>
              <a:t>gerovės</a:t>
            </a:r>
          </a:p>
          <a:p>
            <a:pPr algn="r">
              <a:lnSpc>
                <a:spcPts val="4800"/>
              </a:lnSpc>
            </a:pPr>
            <a:r>
              <a:rPr lang="en-US" sz="4000" spc="24">
                <a:solidFill>
                  <a:srgbClr val="4D4A46"/>
                </a:solidFill>
                <a:latin typeface="Arimo Bold"/>
              </a:rPr>
              <a:t>metai</a:t>
            </a:r>
          </a:p>
          <a:p>
            <a:pPr algn="r">
              <a:lnSpc>
                <a:spcPts val="4800"/>
              </a:lnSpc>
            </a:pPr>
            <a:endParaRPr lang="en-US" sz="4000" spc="24">
              <a:solidFill>
                <a:srgbClr val="4D4A46"/>
              </a:solidFill>
              <a:latin typeface="Arimo Bold"/>
            </a:endParaRPr>
          </a:p>
        </p:txBody>
      </p:sp>
    </p:spTree>
    <p:extLst>
      <p:ext uri="{BB962C8B-B14F-4D97-AF65-F5344CB8AC3E}">
        <p14:creationId xmlns:p14="http://schemas.microsoft.com/office/powerpoint/2010/main" val="67310570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730818" y="578022"/>
            <a:ext cx="10588378" cy="5709000"/>
          </a:xfrm>
          <a:prstGeom prst="rect">
            <a:avLst/>
          </a:prstGeom>
          <a:solidFill>
            <a:srgbClr val="E4D4C5">
              <a:alpha val="34902"/>
            </a:srgbClr>
          </a:solidFill>
        </p:spPr>
      </p:sp>
      <p:grpSp>
        <p:nvGrpSpPr>
          <p:cNvPr id="6" name="Group 6"/>
          <p:cNvGrpSpPr/>
          <p:nvPr/>
        </p:nvGrpSpPr>
        <p:grpSpPr>
          <a:xfrm>
            <a:off x="2445913" y="2700338"/>
            <a:ext cx="8928812" cy="3228793"/>
            <a:chOff x="-7515612" y="3474007"/>
            <a:chExt cx="17857621" cy="6457586"/>
          </a:xfrm>
        </p:grpSpPr>
        <p:sp>
          <p:nvSpPr>
            <p:cNvPr id="7" name="TextBox 7"/>
            <p:cNvSpPr txBox="1"/>
            <p:nvPr/>
          </p:nvSpPr>
          <p:spPr>
            <a:xfrm>
              <a:off x="-7515612" y="8938757"/>
              <a:ext cx="15060141" cy="99283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4000"/>
                </a:lnSpc>
              </a:pPr>
              <a:r>
                <a:rPr lang="en-US" sz="3300" spc="100" dirty="0">
                  <a:solidFill>
                    <a:srgbClr val="4D4A46"/>
                  </a:solidFill>
                  <a:latin typeface="Clear Sans Bold Bold"/>
                </a:rPr>
                <a:t>AČIŪ UŽ BENDRADARBIAVIMĄ! 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3474007"/>
              <a:ext cx="10342009" cy="7125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3000"/>
                </a:lnSpc>
              </a:pPr>
              <a:endParaRPr lang="en-US" sz="2000" spc="100" dirty="0">
                <a:solidFill>
                  <a:srgbClr val="4D4A46"/>
                </a:solidFill>
                <a:latin typeface="Clear Sans Thin"/>
              </a:endParaRPr>
            </a:p>
          </p:txBody>
        </p:sp>
      </p:grpSp>
      <p:pic>
        <p:nvPicPr>
          <p:cNvPr id="10" name="Picture 10">
            <a:extLst>
              <a:ext uri="{FF2B5EF4-FFF2-40B4-BE49-F238E27FC236}">
                <a16:creationId xmlns:a16="http://schemas.microsoft.com/office/drawing/2014/main" id="{F0816D7B-3F62-43D4-A03A-49BD14CB2B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7331" y="859153"/>
            <a:ext cx="5937336" cy="4210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9794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5556" r="15556"/>
          <a:stretch>
            <a:fillRect/>
          </a:stretch>
        </p:blipFill>
        <p:spPr>
          <a:xfrm>
            <a:off x="1422144" y="-62050"/>
            <a:ext cx="3239746" cy="5284205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5197737" y="2969620"/>
            <a:ext cx="6715559" cy="4806145"/>
            <a:chOff x="-1796526" y="-1398740"/>
            <a:chExt cx="13431118" cy="9612291"/>
          </a:xfrm>
        </p:grpSpPr>
        <p:sp>
          <p:nvSpPr>
            <p:cNvPr id="4" name="TextBox 4"/>
            <p:cNvSpPr txBox="1"/>
            <p:nvPr/>
          </p:nvSpPr>
          <p:spPr>
            <a:xfrm>
              <a:off x="814192" y="-1398740"/>
              <a:ext cx="10820400" cy="184666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400"/>
                </a:lnSpc>
              </a:pPr>
              <a:r>
                <a:rPr lang="en-US" sz="2000" spc="200" dirty="0">
                  <a:solidFill>
                    <a:srgbClr val="4D4A46"/>
                  </a:solidFill>
                  <a:latin typeface="Clear Sans Regular"/>
                  <a:cs typeface="Clear Sans Regular"/>
                </a:rPr>
                <a:t>PATVIRTINIMAS LRV NUTARIMU</a:t>
              </a:r>
              <a:endParaRPr lang="en-US" sz="2000" spc="200" dirty="0">
                <a:solidFill>
                  <a:srgbClr val="4D4A46"/>
                </a:solidFill>
                <a:latin typeface="Clear Sans Regular"/>
              </a:endParaRPr>
            </a:p>
            <a:p>
              <a:pPr algn="r">
                <a:lnSpc>
                  <a:spcPts val="2400"/>
                </a:lnSpc>
              </a:pPr>
              <a:r>
                <a:rPr lang="en-US" sz="2000" spc="53" dirty="0" err="1">
                  <a:solidFill>
                    <a:srgbClr val="4D4A46"/>
                  </a:solidFill>
                  <a:latin typeface="Arimo"/>
                </a:rPr>
                <a:t>rugpjūčio</a:t>
              </a:r>
              <a:r>
                <a:rPr lang="en-US" sz="2000" spc="53" dirty="0">
                  <a:solidFill>
                    <a:srgbClr val="4D4A46"/>
                  </a:solidFill>
                  <a:latin typeface="Arimo"/>
                </a:rPr>
                <a:t> 15 d.</a:t>
              </a:r>
              <a:endParaRPr lang="en-US" sz="2000" spc="53" dirty="0">
                <a:solidFill>
                  <a:srgbClr val="4D4A46"/>
                </a:solidFill>
                <a:latin typeface="Arimo"/>
                <a:ea typeface="Arimo"/>
                <a:cs typeface="Arimo"/>
              </a:endParaRPr>
            </a:p>
            <a:p>
              <a:pPr algn="r">
                <a:lnSpc>
                  <a:spcPts val="2400"/>
                </a:lnSpc>
              </a:pPr>
              <a:endParaRPr lang="en-US" sz="2000" spc="53">
                <a:solidFill>
                  <a:srgbClr val="4D4A46"/>
                </a:solidFill>
                <a:latin typeface="Arimo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-1796526" y="1049698"/>
              <a:ext cx="10820400" cy="302082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000"/>
                </a:lnSpc>
              </a:pPr>
              <a:r>
                <a:rPr lang="en-US" sz="2000" spc="100">
                  <a:solidFill>
                    <a:srgbClr val="4D4A46"/>
                  </a:solidFill>
                  <a:latin typeface="Clear Sans Thin"/>
                </a:rPr>
                <a:t>Įsisenėjusios bėdos: transporto sukeliama tarša azoto oksidais, pramonės, energetikos ir namų ūkių išmetami lakieji organiniai junginiai, žemės ūkio tarša amoniaku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6508235"/>
              <a:ext cx="10820400" cy="5736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719"/>
                </a:lnSpc>
              </a:pPr>
              <a:endParaRPr sz="800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7582223"/>
              <a:ext cx="10820400" cy="6313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000"/>
                </a:lnSpc>
              </a:pPr>
              <a:endParaRPr sz="800"/>
            </a:p>
          </p:txBody>
        </p:sp>
      </p:grpSp>
      <p:sp>
        <p:nvSpPr>
          <p:cNvPr id="8" name="AutoShape 8"/>
          <p:cNvSpPr/>
          <p:nvPr/>
        </p:nvSpPr>
        <p:spPr>
          <a:xfrm>
            <a:off x="1422144" y="5308455"/>
            <a:ext cx="3240519" cy="1851679"/>
          </a:xfrm>
          <a:prstGeom prst="rect">
            <a:avLst/>
          </a:prstGeom>
          <a:solidFill>
            <a:srgbClr val="E4D4C5">
              <a:alpha val="34902"/>
            </a:srgbClr>
          </a:solidFill>
        </p:spPr>
      </p:sp>
      <p:sp>
        <p:nvSpPr>
          <p:cNvPr id="9" name="TextBox 9"/>
          <p:cNvSpPr txBox="1"/>
          <p:nvPr/>
        </p:nvSpPr>
        <p:spPr>
          <a:xfrm>
            <a:off x="604896" y="488695"/>
            <a:ext cx="979198" cy="9105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67"/>
              </a:lnSpc>
            </a:pPr>
            <a:endParaRPr lang="en-US" sz="6667" spc="-599">
              <a:solidFill>
                <a:srgbClr val="E4D4C5">
                  <a:alpha val="69804"/>
                </a:srgbClr>
              </a:solidFill>
              <a:latin typeface="Clear Sans Bold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4609440" y="691193"/>
            <a:ext cx="7303856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4800"/>
              </a:lnSpc>
            </a:pPr>
            <a:r>
              <a:rPr lang="en-US" sz="4000" spc="119" dirty="0">
                <a:solidFill>
                  <a:srgbClr val="4D4A46"/>
                </a:solidFill>
                <a:latin typeface="Clear Sans Bold Bold"/>
              </a:rPr>
              <a:t>NACIONALINIS ORO TARŠOS MAŽINIMO </a:t>
            </a:r>
            <a:endParaRPr lang="en-US" dirty="0"/>
          </a:p>
          <a:p>
            <a:pPr algn="r">
              <a:lnSpc>
                <a:spcPts val="4800"/>
              </a:lnSpc>
            </a:pPr>
            <a:r>
              <a:rPr lang="en-US" sz="4000" spc="119" dirty="0">
                <a:solidFill>
                  <a:srgbClr val="4D4A46"/>
                </a:solidFill>
                <a:latin typeface="Clear Sans Bold Bold"/>
              </a:rPr>
              <a:t>PLANAS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09873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249311" y="863919"/>
            <a:ext cx="8107068" cy="20521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2667" spc="119" dirty="0">
                <a:solidFill>
                  <a:srgbClr val="4D4A46"/>
                </a:solidFill>
                <a:latin typeface="Clear Sans Regular Bold"/>
                <a:cs typeface="Calibri"/>
              </a:rPr>
              <a:t>STIPRINSIME PAKUOČIŲ</a:t>
            </a:r>
            <a:r>
              <a:rPr lang="en-US" sz="2667" spc="119" dirty="0">
                <a:solidFill>
                  <a:srgbClr val="4D4A46"/>
                </a:solidFill>
                <a:latin typeface="Clear Sans Regular Bold"/>
                <a:ea typeface="+mn-lt"/>
                <a:cs typeface="+mn-lt"/>
              </a:rPr>
              <a:t>, ALYVŲ, PADANGŲ, EKSPLOATUOTI NETINKAMŲ TRANSPORTO PRIEMONIŲ GAMINTOJŲ IR IMPORTUOTOJŲ ATSAKOMYBĖS PRINCIPO ĮGYVENDINIMĄ</a:t>
            </a:r>
            <a:endParaRPr lang="en-US" sz="2667" spc="119" dirty="0">
              <a:solidFill>
                <a:srgbClr val="4D4A46"/>
              </a:solidFill>
              <a:latin typeface="Clear Sans Regular Bold"/>
              <a:cs typeface="Clear Sans Regular Bold"/>
            </a:endParaRPr>
          </a:p>
        </p:txBody>
      </p:sp>
      <p:sp>
        <p:nvSpPr>
          <p:cNvPr id="3" name="AutoShape 3"/>
          <p:cNvSpPr/>
          <p:nvPr/>
        </p:nvSpPr>
        <p:spPr>
          <a:xfrm>
            <a:off x="685800" y="3981738"/>
            <a:ext cx="7321635" cy="2190462"/>
          </a:xfrm>
          <a:prstGeom prst="rect">
            <a:avLst/>
          </a:prstGeom>
          <a:solidFill>
            <a:srgbClr val="E4D4C5">
              <a:alpha val="19608"/>
            </a:srgbClr>
          </a:solidFill>
        </p:spPr>
      </p:sp>
      <p:grpSp>
        <p:nvGrpSpPr>
          <p:cNvPr id="4" name="Group 4"/>
          <p:cNvGrpSpPr/>
          <p:nvPr/>
        </p:nvGrpSpPr>
        <p:grpSpPr>
          <a:xfrm>
            <a:off x="8721559" y="-196489"/>
            <a:ext cx="3533824" cy="7250977"/>
            <a:chOff x="0" y="0"/>
            <a:chExt cx="7067648" cy="14501954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/>
            <a:srcRect l="5469" r="47762"/>
            <a:stretch>
              <a:fillRect/>
            </a:stretch>
          </p:blipFill>
          <p:spPr>
            <a:xfrm>
              <a:off x="0" y="0"/>
              <a:ext cx="7067648" cy="9507103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3"/>
            <a:srcRect l="424" r="424"/>
            <a:stretch>
              <a:fillRect/>
            </a:stretch>
          </p:blipFill>
          <p:spPr>
            <a:xfrm>
              <a:off x="0" y="9748403"/>
              <a:ext cx="7067648" cy="4753551"/>
            </a:xfrm>
            <a:prstGeom prst="rect">
              <a:avLst/>
            </a:prstGeom>
          </p:spPr>
        </p:pic>
      </p:grpSp>
      <p:sp>
        <p:nvSpPr>
          <p:cNvPr id="7" name="TextBox 7"/>
          <p:cNvSpPr txBox="1"/>
          <p:nvPr/>
        </p:nvSpPr>
        <p:spPr>
          <a:xfrm>
            <a:off x="1249311" y="4811434"/>
            <a:ext cx="6323621" cy="6737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600"/>
              </a:lnSpc>
            </a:pPr>
            <a:r>
              <a:rPr lang="en-US" sz="2800" spc="200" dirty="0">
                <a:solidFill>
                  <a:srgbClr val="4D4A46"/>
                </a:solidFill>
                <a:ea typeface="+mn-lt"/>
                <a:cs typeface="+mn-lt"/>
              </a:rPr>
              <a:t>P</a:t>
            </a:r>
            <a:r>
              <a:rPr lang="lt-LT" sz="2800" spc="200" dirty="0" err="1">
                <a:solidFill>
                  <a:srgbClr val="4D4A46"/>
                </a:solidFill>
                <a:ea typeface="+mn-lt"/>
                <a:cs typeface="+mn-lt"/>
              </a:rPr>
              <a:t>arengti</a:t>
            </a:r>
            <a:r>
              <a:rPr lang="lt-LT" sz="2800" spc="200" dirty="0">
                <a:solidFill>
                  <a:srgbClr val="4D4A46"/>
                </a:solidFill>
                <a:ea typeface="+mn-lt"/>
                <a:cs typeface="+mn-lt"/>
              </a:rPr>
              <a:t> įstatymų pakeitimo projektai pasieks Seimą </a:t>
            </a:r>
            <a:endParaRPr lang="en-US" sz="2800" dirty="0"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84658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5951614" y="696238"/>
            <a:ext cx="5227505" cy="5460530"/>
          </a:xfrm>
          <a:prstGeom prst="rect">
            <a:avLst/>
          </a:prstGeom>
          <a:solidFill>
            <a:srgbClr val="E4D4C5">
              <a:alpha val="34902"/>
            </a:srgbClr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 l="17383" r="11971"/>
          <a:stretch>
            <a:fillRect/>
          </a:stretch>
        </p:blipFill>
        <p:spPr>
          <a:xfrm>
            <a:off x="6690621" y="1087251"/>
            <a:ext cx="3749491" cy="3539427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578081" y="717412"/>
            <a:ext cx="4632409" cy="4418851"/>
            <a:chOff x="0" y="180975"/>
            <a:chExt cx="9264819" cy="8837702"/>
          </a:xfrm>
        </p:grpSpPr>
        <p:sp>
          <p:nvSpPr>
            <p:cNvPr id="5" name="TextBox 5"/>
            <p:cNvSpPr txBox="1"/>
            <p:nvPr/>
          </p:nvSpPr>
          <p:spPr>
            <a:xfrm>
              <a:off x="0" y="180975"/>
              <a:ext cx="9264819" cy="24622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800"/>
                </a:lnSpc>
              </a:pPr>
              <a:r>
                <a:rPr lang="en-US" sz="4000" spc="119">
                  <a:solidFill>
                    <a:srgbClr val="4D4A46"/>
                  </a:solidFill>
                  <a:latin typeface="Clear Sans Bold Bold"/>
                </a:rPr>
                <a:t>SUSITARIMAS </a:t>
              </a:r>
            </a:p>
            <a:p>
              <a:pPr>
                <a:lnSpc>
                  <a:spcPts val="4800"/>
                </a:lnSpc>
              </a:pPr>
              <a:r>
                <a:rPr lang="en-US" sz="4000" spc="119">
                  <a:solidFill>
                    <a:srgbClr val="4D4A46"/>
                  </a:solidFill>
                  <a:latin typeface="Clear Sans Bold Bold"/>
                </a:rPr>
                <a:t>SU VERSLU 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3001259"/>
              <a:ext cx="9264819" cy="60174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000"/>
                </a:lnSpc>
              </a:pPr>
              <a:r>
                <a:rPr lang="en-US" sz="2000" spc="100" dirty="0" err="1">
                  <a:solidFill>
                    <a:srgbClr val="4D4A46"/>
                  </a:solidFill>
                  <a:latin typeface="Clear Sans Thin"/>
                </a:rPr>
                <a:t>dėl</a:t>
              </a:r>
              <a:r>
                <a:rPr lang="en-US" sz="2000" spc="100" dirty="0">
                  <a:solidFill>
                    <a:srgbClr val="4D4A46"/>
                  </a:solidFill>
                  <a:latin typeface="Clear Sans Thin"/>
                </a:rPr>
                <a:t> </a:t>
              </a:r>
              <a:r>
                <a:rPr lang="en-US" sz="2000" spc="100" dirty="0" err="1">
                  <a:solidFill>
                    <a:srgbClr val="4D4A46"/>
                  </a:solidFill>
                  <a:latin typeface="Clear Sans Thin"/>
                </a:rPr>
                <a:t>plastikinių</a:t>
              </a:r>
              <a:r>
                <a:rPr lang="en-US" sz="2000" spc="100" dirty="0">
                  <a:solidFill>
                    <a:srgbClr val="4D4A46"/>
                  </a:solidFill>
                  <a:latin typeface="Clear Sans Thin"/>
                </a:rPr>
                <a:t> </a:t>
              </a:r>
              <a:r>
                <a:rPr lang="en-US" sz="2000" spc="100" dirty="0" err="1">
                  <a:solidFill>
                    <a:srgbClr val="4D4A46"/>
                  </a:solidFill>
                  <a:latin typeface="Clear Sans Thin"/>
                </a:rPr>
                <a:t>produktų</a:t>
              </a:r>
              <a:r>
                <a:rPr lang="en-US" sz="2000" spc="100" dirty="0">
                  <a:solidFill>
                    <a:srgbClr val="4D4A46"/>
                  </a:solidFill>
                  <a:latin typeface="Clear Sans Thin"/>
                </a:rPr>
                <a:t> </a:t>
              </a:r>
              <a:r>
                <a:rPr lang="en-US" sz="2000" spc="100" dirty="0" err="1">
                  <a:solidFill>
                    <a:srgbClr val="4D4A46"/>
                  </a:solidFill>
                  <a:latin typeface="Clear Sans Thin"/>
                </a:rPr>
                <a:t>naudojimo</a:t>
              </a:r>
              <a:r>
                <a:rPr lang="en-US" sz="2000" spc="100" dirty="0">
                  <a:solidFill>
                    <a:srgbClr val="4D4A46"/>
                  </a:solidFill>
                  <a:latin typeface="Clear Sans Thin"/>
                </a:rPr>
                <a:t> </a:t>
              </a:r>
              <a:r>
                <a:rPr lang="en-US" sz="2000" spc="100" dirty="0" err="1">
                  <a:solidFill>
                    <a:srgbClr val="4D4A46"/>
                  </a:solidFill>
                  <a:latin typeface="Clear Sans Thin"/>
                </a:rPr>
                <a:t>įgyvendinant</a:t>
              </a:r>
              <a:r>
                <a:rPr lang="en-US" sz="2000" spc="100" dirty="0">
                  <a:solidFill>
                    <a:srgbClr val="4D4A46"/>
                  </a:solidFill>
                  <a:latin typeface="Clear Sans Thin"/>
                </a:rPr>
                <a:t> </a:t>
              </a:r>
              <a:r>
                <a:rPr lang="en-US" sz="2000" spc="100" dirty="0" err="1">
                  <a:solidFill>
                    <a:srgbClr val="4D4A46"/>
                  </a:solidFill>
                  <a:latin typeface="Clear Sans Thin"/>
                </a:rPr>
                <a:t>Vienkartinio</a:t>
              </a:r>
              <a:r>
                <a:rPr lang="en-US" sz="2000" spc="100" dirty="0">
                  <a:solidFill>
                    <a:srgbClr val="4D4A46"/>
                  </a:solidFill>
                  <a:latin typeface="Clear Sans Thin"/>
                </a:rPr>
                <a:t> </a:t>
              </a:r>
              <a:r>
                <a:rPr lang="en-US" sz="2000" spc="100" dirty="0" err="1">
                  <a:solidFill>
                    <a:srgbClr val="4D4A46"/>
                  </a:solidFill>
                  <a:latin typeface="Clear Sans Thin"/>
                </a:rPr>
                <a:t>plastiko</a:t>
              </a:r>
              <a:r>
                <a:rPr lang="en-US" sz="2000" spc="100" dirty="0">
                  <a:solidFill>
                    <a:srgbClr val="4D4A46"/>
                  </a:solidFill>
                  <a:latin typeface="Clear Sans Thin"/>
                </a:rPr>
                <a:t> </a:t>
              </a:r>
              <a:r>
                <a:rPr lang="en-US" sz="2000" spc="100" dirty="0" err="1">
                  <a:solidFill>
                    <a:srgbClr val="4D4A46"/>
                  </a:solidFill>
                  <a:latin typeface="Clear Sans Thin"/>
                </a:rPr>
                <a:t>direktyvos</a:t>
              </a:r>
              <a:r>
                <a:rPr lang="en-US" sz="2000" spc="100" dirty="0">
                  <a:solidFill>
                    <a:srgbClr val="4D4A46"/>
                  </a:solidFill>
                  <a:latin typeface="Clear Sans Thin"/>
                </a:rPr>
                <a:t> </a:t>
              </a:r>
              <a:r>
                <a:rPr lang="en-US" sz="2000" spc="100" dirty="0" err="1">
                  <a:solidFill>
                    <a:srgbClr val="4D4A46"/>
                  </a:solidFill>
                  <a:latin typeface="Clear Sans Thin"/>
                </a:rPr>
                <a:t>reikalavimus</a:t>
              </a:r>
              <a:endParaRPr lang="en-US" sz="800" dirty="0">
                <a:solidFill>
                  <a:srgbClr val="000000"/>
                </a:solidFill>
                <a:latin typeface="Calibri"/>
                <a:cs typeface="Calibri"/>
              </a:endParaRPr>
            </a:p>
            <a:p>
              <a:pPr>
                <a:lnSpc>
                  <a:spcPts val="3000"/>
                </a:lnSpc>
              </a:pPr>
              <a:endParaRPr lang="en-US" sz="800" dirty="0"/>
            </a:p>
            <a:p>
              <a:pPr>
                <a:lnSpc>
                  <a:spcPts val="3000"/>
                </a:lnSpc>
              </a:pPr>
              <a:endParaRPr lang="en-US" sz="800" dirty="0">
                <a:cs typeface="Calibri"/>
              </a:endParaRPr>
            </a:p>
            <a:p>
              <a:pPr>
                <a:lnSpc>
                  <a:spcPts val="3000"/>
                </a:lnSpc>
              </a:pPr>
              <a:endParaRPr lang="en-US" sz="800" dirty="0">
                <a:cs typeface="Calibri"/>
              </a:endParaRPr>
            </a:p>
            <a:p>
              <a:pPr>
                <a:lnSpc>
                  <a:spcPts val="3000"/>
                </a:lnSpc>
              </a:pPr>
              <a:endParaRPr lang="en-US" sz="800" dirty="0">
                <a:cs typeface="Calibri"/>
              </a:endParaRPr>
            </a:p>
            <a:p>
              <a:pPr>
                <a:lnSpc>
                  <a:spcPts val="3000"/>
                </a:lnSpc>
              </a:pPr>
              <a:endParaRPr lang="en-US" sz="800" dirty="0">
                <a:cs typeface="Calibri"/>
              </a:endParaRPr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6270042" y="4970558"/>
            <a:ext cx="4590649" cy="9846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00"/>
              </a:lnSpc>
              <a:spcBef>
                <a:spcPct val="0"/>
              </a:spcBef>
            </a:pPr>
            <a:r>
              <a:rPr lang="en-US" sz="2000" spc="200">
                <a:solidFill>
                  <a:srgbClr val="000000"/>
                </a:solidFill>
                <a:latin typeface="Clear Sans Regular Bold"/>
              </a:rPr>
              <a:t>MAŽINAMAS VIENKARTINIŲ GĖRIMŲ PUODELIŲ IR MAISTO TAROS NAUDOJIMAS</a:t>
            </a:r>
          </a:p>
        </p:txBody>
      </p:sp>
      <p:sp>
        <p:nvSpPr>
          <p:cNvPr id="9" name="Star: 7 Points 8">
            <a:extLst>
              <a:ext uri="{FF2B5EF4-FFF2-40B4-BE49-F238E27FC236}">
                <a16:creationId xmlns:a16="http://schemas.microsoft.com/office/drawing/2014/main" id="{A9DDB01E-A8D5-41A0-A8C9-B9031DE9C506}"/>
              </a:ext>
            </a:extLst>
          </p:cNvPr>
          <p:cNvSpPr/>
          <p:nvPr/>
        </p:nvSpPr>
        <p:spPr>
          <a:xfrm>
            <a:off x="573658" y="5315299"/>
            <a:ext cx="194918" cy="184002"/>
          </a:xfrm>
          <a:prstGeom prst="star7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7D352DE-AFCD-4ABC-8A64-0BF77B262812}"/>
              </a:ext>
            </a:extLst>
          </p:cNvPr>
          <p:cNvSpPr txBox="1"/>
          <p:nvPr/>
        </p:nvSpPr>
        <p:spPr>
          <a:xfrm>
            <a:off x="878769" y="5213562"/>
            <a:ext cx="3910603" cy="3847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0960" tIns="30480" rIns="60960" bIns="3048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50" dirty="0">
                <a:latin typeface="Clear Sans Thin"/>
                <a:cs typeface="Calibri"/>
              </a:rPr>
              <a:t>SUP </a:t>
            </a:r>
            <a:r>
              <a:rPr lang="en-US" sz="1050" dirty="0" err="1">
                <a:latin typeface="Clear Sans Thin"/>
                <a:cs typeface="Calibri"/>
              </a:rPr>
              <a:t>direktyvą</a:t>
            </a:r>
            <a:r>
              <a:rPr lang="en-US" sz="1050" dirty="0">
                <a:latin typeface="Clear Sans Thin"/>
                <a:cs typeface="Calibri"/>
              </a:rPr>
              <a:t> </a:t>
            </a:r>
            <a:r>
              <a:rPr lang="en-US" sz="1050" dirty="0" err="1">
                <a:latin typeface="Clear Sans Thin"/>
                <a:cs typeface="Calibri"/>
              </a:rPr>
              <a:t>perkeliančių</a:t>
            </a:r>
            <a:r>
              <a:rPr lang="en-US" sz="1050" dirty="0">
                <a:latin typeface="Clear Sans Thin"/>
                <a:cs typeface="Calibri"/>
              </a:rPr>
              <a:t> </a:t>
            </a:r>
            <a:r>
              <a:rPr lang="en-US" sz="1050" dirty="0" err="1">
                <a:latin typeface="Clear Sans Thin"/>
                <a:cs typeface="Calibri"/>
              </a:rPr>
              <a:t>įstatymų</a:t>
            </a:r>
            <a:r>
              <a:rPr lang="en-US" sz="1050" dirty="0">
                <a:latin typeface="Clear Sans Thin"/>
                <a:cs typeface="Calibri"/>
              </a:rPr>
              <a:t> </a:t>
            </a:r>
            <a:r>
              <a:rPr lang="en-US" sz="1050" dirty="0" err="1">
                <a:latin typeface="Clear Sans Thin"/>
                <a:cs typeface="Calibri"/>
              </a:rPr>
              <a:t>įgyvendinamųjų</a:t>
            </a:r>
            <a:r>
              <a:rPr lang="en-US" sz="1050" dirty="0">
                <a:latin typeface="Clear Sans Thin"/>
                <a:cs typeface="Calibri"/>
              </a:rPr>
              <a:t> </a:t>
            </a:r>
            <a:r>
              <a:rPr lang="en-US" sz="1050" dirty="0" err="1">
                <a:latin typeface="Clear Sans Thin"/>
                <a:cs typeface="Calibri"/>
              </a:rPr>
              <a:t>teisės</a:t>
            </a:r>
            <a:r>
              <a:rPr lang="en-US" sz="1050" dirty="0">
                <a:latin typeface="Clear Sans Thin"/>
                <a:cs typeface="Calibri"/>
              </a:rPr>
              <a:t> </a:t>
            </a:r>
            <a:r>
              <a:rPr lang="en-US" sz="1050" dirty="0" err="1">
                <a:latin typeface="Clear Sans Thin"/>
                <a:cs typeface="Calibri"/>
              </a:rPr>
              <a:t>aktų</a:t>
            </a:r>
            <a:r>
              <a:rPr lang="en-US" sz="1050" dirty="0">
                <a:latin typeface="Clear Sans Thin"/>
                <a:cs typeface="Calibri"/>
              </a:rPr>
              <a:t> </a:t>
            </a:r>
            <a:r>
              <a:rPr lang="en-US" sz="1050" dirty="0" err="1">
                <a:latin typeface="Clear Sans Thin"/>
                <a:cs typeface="Calibri"/>
              </a:rPr>
              <a:t>patvirtinimas</a:t>
            </a:r>
            <a:endParaRPr lang="en-US" sz="1050">
              <a:latin typeface="Clear Sans Thin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86862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3582581" y="3221137"/>
            <a:ext cx="2736039" cy="2951063"/>
          </a:xfrm>
          <a:prstGeom prst="rect">
            <a:avLst/>
          </a:prstGeom>
          <a:solidFill>
            <a:srgbClr val="E4D4C5">
              <a:alpha val="34902"/>
            </a:srgbClr>
          </a:solidFill>
        </p:spPr>
      </p:sp>
      <p:sp>
        <p:nvSpPr>
          <p:cNvPr id="3" name="AutoShape 3"/>
          <p:cNvSpPr/>
          <p:nvPr/>
        </p:nvSpPr>
        <p:spPr>
          <a:xfrm>
            <a:off x="9087496" y="3221137"/>
            <a:ext cx="2524538" cy="2951063"/>
          </a:xfrm>
          <a:prstGeom prst="rect">
            <a:avLst/>
          </a:prstGeom>
          <a:solidFill>
            <a:srgbClr val="E4D4C5">
              <a:alpha val="34902"/>
            </a:srgbClr>
          </a:solidFill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 l="14617" r="14617"/>
          <a:stretch>
            <a:fillRect/>
          </a:stretch>
        </p:blipFill>
        <p:spPr>
          <a:xfrm>
            <a:off x="9087496" y="683488"/>
            <a:ext cx="2524538" cy="2378323"/>
          </a:xfrm>
          <a:prstGeom prst="rect">
            <a:avLst/>
          </a:prstGeom>
        </p:spPr>
      </p:pic>
      <p:sp>
        <p:nvSpPr>
          <p:cNvPr id="5" name="AutoShape 5"/>
          <p:cNvSpPr/>
          <p:nvPr/>
        </p:nvSpPr>
        <p:spPr>
          <a:xfrm>
            <a:off x="6419778" y="3221137"/>
            <a:ext cx="2557050" cy="2951063"/>
          </a:xfrm>
          <a:prstGeom prst="rect">
            <a:avLst/>
          </a:prstGeom>
          <a:solidFill>
            <a:srgbClr val="E4D4C5">
              <a:alpha val="34902"/>
            </a:srgbClr>
          </a:solidFill>
        </p:spPr>
      </p:sp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rcRect l="16180" r="16180"/>
          <a:stretch>
            <a:fillRect/>
          </a:stretch>
        </p:blipFill>
        <p:spPr>
          <a:xfrm>
            <a:off x="6419778" y="685800"/>
            <a:ext cx="2557050" cy="237832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/>
          <a:srcRect t="407" r="4346" b="407"/>
          <a:stretch>
            <a:fillRect/>
          </a:stretch>
        </p:blipFill>
        <p:spPr>
          <a:xfrm>
            <a:off x="3582581" y="685800"/>
            <a:ext cx="2736039" cy="2378323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362643" y="683488"/>
            <a:ext cx="3219937" cy="19109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960"/>
              </a:lnSpc>
            </a:pPr>
            <a:r>
              <a:rPr lang="en-US" sz="2467" spc="74">
                <a:solidFill>
                  <a:srgbClr val="4D4A46"/>
                </a:solidFill>
                <a:latin typeface="Clear Sans Bold Bold"/>
              </a:rPr>
              <a:t>INICIATYVOS DĖL TRANSPORTO PRIEMONIŲ TECHNINĖS PRIEŽIŪROS IR REMONTO VEIKLOS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662927" y="4217671"/>
            <a:ext cx="2655693" cy="10806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733"/>
              </a:lnSpc>
            </a:pPr>
            <a:r>
              <a:rPr lang="en-US" sz="1333" spc="133">
                <a:solidFill>
                  <a:srgbClr val="4D4A46"/>
                </a:solidFill>
                <a:latin typeface="Clear Sans Regular Bold"/>
              </a:rPr>
              <a:t>BENDRAI SU </a:t>
            </a:r>
          </a:p>
          <a:p>
            <a:pPr>
              <a:lnSpc>
                <a:spcPts val="1733"/>
              </a:lnSpc>
            </a:pPr>
            <a:r>
              <a:rPr lang="en-US" sz="1333" spc="133">
                <a:solidFill>
                  <a:srgbClr val="4D4A46"/>
                </a:solidFill>
                <a:latin typeface="Clear Sans Regular Bold"/>
              </a:rPr>
              <a:t>SUSISIEKIMO MINISTERIJA PARENGTAS TEISĖS AKTAS, REGLAMENTUOJANTIS SERVISŲ VEIKLĄ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6515135" y="4109243"/>
            <a:ext cx="2461693" cy="12975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733"/>
              </a:lnSpc>
            </a:pPr>
            <a:r>
              <a:rPr lang="en-US" sz="1300" spc="133" dirty="0">
                <a:solidFill>
                  <a:srgbClr val="4D4A46"/>
                </a:solidFill>
                <a:latin typeface="Clear Sans Regular Bold"/>
              </a:rPr>
              <a:t>KELIŲ TRANSPORTO PRIEMONIŲ TARŠOS REALIOMIS VAŽIAVIMO SĄLYGOMIS NUOTOLINIO MATAVIMO ĮTEISINIMO ANALIZĖ</a:t>
            </a:r>
            <a:endParaRPr lang="en-US" sz="1333" spc="133" dirty="0">
              <a:solidFill>
                <a:srgbClr val="4D4A46"/>
              </a:solidFill>
              <a:latin typeface="Clear Sans Regular Bold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9170828" y="4362236"/>
            <a:ext cx="2655693" cy="6446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733"/>
              </a:lnSpc>
            </a:pPr>
            <a:r>
              <a:rPr lang="en-US" sz="1333" spc="133">
                <a:solidFill>
                  <a:srgbClr val="4D4A46"/>
                </a:solidFill>
                <a:latin typeface="Clear Sans Regular Bold"/>
              </a:rPr>
              <a:t>TECHNINIŲ APŽIŪRŲ REIKALAVIMŲ PERŽIŪROS INICIJAVIMAS </a:t>
            </a:r>
          </a:p>
        </p:txBody>
      </p:sp>
    </p:spTree>
    <p:extLst>
      <p:ext uri="{BB962C8B-B14F-4D97-AF65-F5344CB8AC3E}">
        <p14:creationId xmlns:p14="http://schemas.microsoft.com/office/powerpoint/2010/main" val="42486728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26000"/>
          </a:blip>
          <a:srcRect t="8259" b="9526"/>
          <a:stretch>
            <a:fillRect/>
          </a:stretch>
        </p:blipFill>
        <p:spPr>
          <a:xfrm>
            <a:off x="1138882" y="747584"/>
            <a:ext cx="10016191" cy="5486400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1376549" y="1095395"/>
            <a:ext cx="8057268" cy="2820565"/>
            <a:chOff x="731857" y="-1086737"/>
            <a:chExt cx="12286566" cy="5641130"/>
          </a:xfrm>
        </p:grpSpPr>
        <p:sp>
          <p:nvSpPr>
            <p:cNvPr id="5" name="TextBox 5"/>
            <p:cNvSpPr txBox="1"/>
            <p:nvPr/>
          </p:nvSpPr>
          <p:spPr>
            <a:xfrm>
              <a:off x="731857" y="-1086737"/>
              <a:ext cx="12160946" cy="24622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800"/>
                </a:lnSpc>
              </a:pPr>
              <a:r>
                <a:rPr lang="en-US" sz="4000" spc="119">
                  <a:solidFill>
                    <a:srgbClr val="4D4A46"/>
                  </a:solidFill>
                  <a:latin typeface="Clear Sans Bold Bold"/>
                  <a:cs typeface="Clear Sans Regular Bold"/>
                </a:rPr>
                <a:t>SPRENDIMAI DĖL ŠILDYMO KURO –</a:t>
              </a:r>
              <a:r>
                <a:rPr lang="en-US" sz="4000" spc="119">
                  <a:solidFill>
                    <a:srgbClr val="4D4A46"/>
                  </a:solidFill>
                  <a:latin typeface="Clear Sans Bold Bold"/>
                  <a:ea typeface="+mn-lt"/>
                  <a:cs typeface="+mn-lt"/>
                </a:rPr>
                <a:t> SAVIVALDOS RANKOSE</a:t>
              </a:r>
              <a:endParaRPr lang="en-US" sz="4000" spc="119">
                <a:solidFill>
                  <a:srgbClr val="000000"/>
                </a:solidFill>
                <a:latin typeface="Clear Sans Bold Bold"/>
                <a:cs typeface="Calibri"/>
              </a:endParaRP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857477" y="2627969"/>
              <a:ext cx="12160946" cy="192642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900"/>
                </a:lnSpc>
              </a:pPr>
              <a:r>
                <a:rPr lang="en-US" sz="2599" spc="-25">
                  <a:solidFill>
                    <a:srgbClr val="4D4A46"/>
                  </a:solidFill>
                  <a:latin typeface="Clear Sans Thin"/>
                </a:rPr>
                <a:t>Vietos savivaldai siūlysime suteikti daugiau galių priimti sprendimus dėl pastatų šildymui naudojamos kuro rūšies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7454830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205</TotalTime>
  <Words>1553</Words>
  <Application>Microsoft Office PowerPoint</Application>
  <PresentationFormat>Widescreen</PresentationFormat>
  <Paragraphs>295</Paragraphs>
  <Slides>42</Slides>
  <Notes>1</Notes>
  <HiddenSlides>1</HiddenSlides>
  <MMClips>0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60" baseType="lpstr">
      <vt:lpstr>Arial</vt:lpstr>
      <vt:lpstr>Arimo</vt:lpstr>
      <vt:lpstr>Arimo Bold</vt:lpstr>
      <vt:lpstr>Calibri</vt:lpstr>
      <vt:lpstr>Clear Sans Bold</vt:lpstr>
      <vt:lpstr>Clear Sans Bold Bold</vt:lpstr>
      <vt:lpstr>Clear Sans Regular</vt:lpstr>
      <vt:lpstr>Clear Sans Regular Bold</vt:lpstr>
      <vt:lpstr>Clear Sans Regular Bold Italics</vt:lpstr>
      <vt:lpstr>Clear Sans Regular Italics</vt:lpstr>
      <vt:lpstr>Clear Sans Thin</vt:lpstr>
      <vt:lpstr>Clear Sans Thin Bold</vt:lpstr>
      <vt:lpstr>HK Grotesk Bold</vt:lpstr>
      <vt:lpstr>HK Grotesk Bold Bold</vt:lpstr>
      <vt:lpstr>HK Grotesk Bold Bold Italics</vt:lpstr>
      <vt:lpstr>Open Sans 1 Bold</vt:lpstr>
      <vt:lpstr>Trebuchet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Danguolė Turčinavičienė</dc:creator>
  <cp:lastModifiedBy>Lietuvos šilumos tiekėjų asociacija</cp:lastModifiedBy>
  <cp:revision>527</cp:revision>
  <dcterms:created xsi:type="dcterms:W3CDTF">2022-02-11T05:35:25Z</dcterms:created>
  <dcterms:modified xsi:type="dcterms:W3CDTF">2022-02-14T08:19:05Z</dcterms:modified>
</cp:coreProperties>
</file>