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831" r:id="rId1"/>
    <p:sldMasterId id="2147483843" r:id="rId2"/>
    <p:sldMasterId id="2147483871" r:id="rId3"/>
    <p:sldMasterId id="2147483883" r:id="rId4"/>
    <p:sldMasterId id="2147483890" r:id="rId5"/>
    <p:sldMasterId id="2147483894" r:id="rId6"/>
    <p:sldMasterId id="2147483906" r:id="rId7"/>
    <p:sldMasterId id="2147483917" r:id="rId8"/>
    <p:sldMasterId id="2147483932" r:id="rId9"/>
  </p:sldMasterIdLst>
  <p:notesMasterIdLst>
    <p:notesMasterId r:id="rId63"/>
  </p:notesMasterIdLst>
  <p:handoutMasterIdLst>
    <p:handoutMasterId r:id="rId64"/>
  </p:handoutMasterIdLst>
  <p:sldIdLst>
    <p:sldId id="1709" r:id="rId10"/>
    <p:sldId id="1748" r:id="rId11"/>
    <p:sldId id="1754" r:id="rId12"/>
    <p:sldId id="1749" r:id="rId13"/>
    <p:sldId id="258" r:id="rId14"/>
    <p:sldId id="260" r:id="rId15"/>
    <p:sldId id="264" r:id="rId16"/>
    <p:sldId id="259" r:id="rId17"/>
    <p:sldId id="269" r:id="rId18"/>
    <p:sldId id="1753" r:id="rId19"/>
    <p:sldId id="261" r:id="rId20"/>
    <p:sldId id="268" r:id="rId21"/>
    <p:sldId id="702" r:id="rId22"/>
    <p:sldId id="262" r:id="rId23"/>
    <p:sldId id="263" r:id="rId24"/>
    <p:sldId id="1758" r:id="rId25"/>
    <p:sldId id="762" r:id="rId26"/>
    <p:sldId id="265" r:id="rId27"/>
    <p:sldId id="267" r:id="rId28"/>
    <p:sldId id="256" r:id="rId29"/>
    <p:sldId id="1729" r:id="rId30"/>
    <p:sldId id="266" r:id="rId31"/>
    <p:sldId id="1744" r:id="rId32"/>
    <p:sldId id="1747" r:id="rId33"/>
    <p:sldId id="1745" r:id="rId34"/>
    <p:sldId id="1746" r:id="rId35"/>
    <p:sldId id="1750" r:id="rId36"/>
    <p:sldId id="1752" r:id="rId37"/>
    <p:sldId id="852" r:id="rId38"/>
    <p:sldId id="1698" r:id="rId39"/>
    <p:sldId id="1700" r:id="rId40"/>
    <p:sldId id="1706" r:id="rId41"/>
    <p:sldId id="1740" r:id="rId42"/>
    <p:sldId id="1692" r:id="rId43"/>
    <p:sldId id="1741" r:id="rId44"/>
    <p:sldId id="1702" r:id="rId45"/>
    <p:sldId id="1697" r:id="rId46"/>
    <p:sldId id="830" r:id="rId47"/>
    <p:sldId id="1721" r:id="rId48"/>
    <p:sldId id="1722" r:id="rId49"/>
    <p:sldId id="1736" r:id="rId50"/>
    <p:sldId id="1696" r:id="rId51"/>
    <p:sldId id="1719" r:id="rId52"/>
    <p:sldId id="1701" r:id="rId53"/>
    <p:sldId id="1670" r:id="rId54"/>
    <p:sldId id="390" r:id="rId55"/>
    <p:sldId id="1703" r:id="rId56"/>
    <p:sldId id="1733" r:id="rId57"/>
    <p:sldId id="1672" r:id="rId58"/>
    <p:sldId id="1674" r:id="rId59"/>
    <p:sldId id="1726" r:id="rId60"/>
    <p:sldId id="1723" r:id="rId61"/>
    <p:sldId id="273" r:id="rId6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580638d3023590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505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23" autoAdjust="0"/>
    <p:restoredTop sz="84019" autoAdjust="0"/>
  </p:normalViewPr>
  <p:slideViewPr>
    <p:cSldViewPr snapToGrid="0">
      <p:cViewPr varScale="1">
        <p:scale>
          <a:sx n="68" d="100"/>
          <a:sy n="68" d="100"/>
        </p:scale>
        <p:origin x="256" y="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notesViewPr>
    <p:cSldViewPr snapToGrid="0">
      <p:cViewPr varScale="1">
        <p:scale>
          <a:sx n="109" d="100"/>
          <a:sy n="109" d="100"/>
        </p:scale>
        <p:origin x="246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F:\33_Ukines%20veiklos%20apzvalga\2019_ukine\sektoriu_pelning2.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epul\Desktop\Modelings\C&#352;T%20ir%20dujinis%20palyginimas\C&#352;T-ir-dujinio-&#353;ildymo-palyginimas%20NEW.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epul\Desktop\Modelings\UBIS\Wastewater%20waste%20heat\Book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epul\Downloads\&#352;S.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7230715572721301E-2"/>
          <c:y val="2.2650725298894607E-2"/>
          <c:w val="0.89373422838816285"/>
          <c:h val="0.87806868490963497"/>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38100" cap="rnd">
                <a:solidFill>
                  <a:schemeClr val="accent2"/>
                </a:solidFill>
                <a:prstDash val="sysDot"/>
              </a:ln>
              <a:effectLst/>
            </c:spPr>
            <c:trendlineType val="linear"/>
            <c:dispRSqr val="0"/>
            <c:dispEq val="0"/>
          </c:trendline>
          <c:xVal>
            <c:numRef>
              <c:f>'len2 (6)'!$Q$10:$Q$49</c:f>
              <c:numCache>
                <c:formatCode>0.0</c:formatCode>
                <c:ptCount val="40"/>
                <c:pt idx="0">
                  <c:v>88.896868321685446</c:v>
                </c:pt>
                <c:pt idx="1">
                  <c:v>87.76541062006892</c:v>
                </c:pt>
                <c:pt idx="2">
                  <c:v>87.23</c:v>
                </c:pt>
                <c:pt idx="3">
                  <c:v>91.400619390299312</c:v>
                </c:pt>
                <c:pt idx="4">
                  <c:v>83.769911164843037</c:v>
                </c:pt>
                <c:pt idx="5">
                  <c:v>93.9</c:v>
                </c:pt>
                <c:pt idx="6">
                  <c:v>91.7</c:v>
                </c:pt>
                <c:pt idx="7">
                  <c:v>107.677295</c:v>
                </c:pt>
                <c:pt idx="8">
                  <c:v>89.54</c:v>
                </c:pt>
                <c:pt idx="9">
                  <c:v>90.40868764987286</c:v>
                </c:pt>
                <c:pt idx="10">
                  <c:v>92.4</c:v>
                </c:pt>
                <c:pt idx="11">
                  <c:v>97.28</c:v>
                </c:pt>
                <c:pt idx="12">
                  <c:v>95.5</c:v>
                </c:pt>
                <c:pt idx="13">
                  <c:v>101.47</c:v>
                </c:pt>
                <c:pt idx="14">
                  <c:v>91.53</c:v>
                </c:pt>
                <c:pt idx="15">
                  <c:v>90.48</c:v>
                </c:pt>
                <c:pt idx="16">
                  <c:v>86.19</c:v>
                </c:pt>
                <c:pt idx="17">
                  <c:v>97.654041669999998</c:v>
                </c:pt>
                <c:pt idx="18">
                  <c:v>89.18</c:v>
                </c:pt>
                <c:pt idx="19">
                  <c:v>96.327788827120571</c:v>
                </c:pt>
                <c:pt idx="20">
                  <c:v>92.0155282761515</c:v>
                </c:pt>
                <c:pt idx="21">
                  <c:v>97.401758469097487</c:v>
                </c:pt>
                <c:pt idx="22">
                  <c:v>99.7</c:v>
                </c:pt>
                <c:pt idx="23">
                  <c:v>86</c:v>
                </c:pt>
                <c:pt idx="24">
                  <c:v>91.14</c:v>
                </c:pt>
                <c:pt idx="25">
                  <c:v>95.8</c:v>
                </c:pt>
                <c:pt idx="26">
                  <c:v>95.129926873016601</c:v>
                </c:pt>
                <c:pt idx="27">
                  <c:v>99.590011181513233</c:v>
                </c:pt>
                <c:pt idx="28">
                  <c:v>101.27</c:v>
                </c:pt>
                <c:pt idx="29">
                  <c:v>105.87</c:v>
                </c:pt>
                <c:pt idx="30">
                  <c:v>92</c:v>
                </c:pt>
                <c:pt idx="31">
                  <c:v>100.40239386019191</c:v>
                </c:pt>
                <c:pt idx="32">
                  <c:v>91.607142857142847</c:v>
                </c:pt>
                <c:pt idx="33">
                  <c:v>91</c:v>
                </c:pt>
                <c:pt idx="34">
                  <c:v>102.5</c:v>
                </c:pt>
                <c:pt idx="35">
                  <c:v>103</c:v>
                </c:pt>
                <c:pt idx="36">
                  <c:v>109.54264705882355</c:v>
                </c:pt>
              </c:numCache>
            </c:numRef>
          </c:xVal>
          <c:yVal>
            <c:numRef>
              <c:f>'len2 (6)'!$P$10:$P$49</c:f>
              <c:numCache>
                <c:formatCode>0.0</c:formatCode>
                <c:ptCount val="40"/>
                <c:pt idx="0">
                  <c:v>20.398608802791621</c:v>
                </c:pt>
                <c:pt idx="1">
                  <c:v>17.012102011908052</c:v>
                </c:pt>
                <c:pt idx="2">
                  <c:v>12.81925404194013</c:v>
                </c:pt>
                <c:pt idx="3">
                  <c:v>13.431246289452956</c:v>
                </c:pt>
                <c:pt idx="4">
                  <c:v>14.931178371730773</c:v>
                </c:pt>
                <c:pt idx="5">
                  <c:v>8.4</c:v>
                </c:pt>
                <c:pt idx="6">
                  <c:v>18.529011919235263</c:v>
                </c:pt>
                <c:pt idx="7">
                  <c:v>12.682442549999999</c:v>
                </c:pt>
                <c:pt idx="8">
                  <c:v>18.135000000000002</c:v>
                </c:pt>
                <c:pt idx="9">
                  <c:v>5.2069558748898759</c:v>
                </c:pt>
                <c:pt idx="10">
                  <c:v>10</c:v>
                </c:pt>
                <c:pt idx="11">
                  <c:v>11.24</c:v>
                </c:pt>
                <c:pt idx="12">
                  <c:v>8.6</c:v>
                </c:pt>
                <c:pt idx="13">
                  <c:v>10.45</c:v>
                </c:pt>
                <c:pt idx="14">
                  <c:v>7.81</c:v>
                </c:pt>
                <c:pt idx="15">
                  <c:v>4.05</c:v>
                </c:pt>
                <c:pt idx="16">
                  <c:v>10.78</c:v>
                </c:pt>
                <c:pt idx="17">
                  <c:v>18.559397839999999</c:v>
                </c:pt>
                <c:pt idx="18">
                  <c:v>18.600000000000001</c:v>
                </c:pt>
                <c:pt idx="19">
                  <c:v>7.9132140066620069</c:v>
                </c:pt>
                <c:pt idx="20">
                  <c:v>13.513797083202181</c:v>
                </c:pt>
                <c:pt idx="21">
                  <c:v>11.585208171709334</c:v>
                </c:pt>
                <c:pt idx="22">
                  <c:v>10.32</c:v>
                </c:pt>
                <c:pt idx="23">
                  <c:v>20.721734550000001</c:v>
                </c:pt>
                <c:pt idx="24">
                  <c:v>15.011178080000001</c:v>
                </c:pt>
                <c:pt idx="25">
                  <c:v>5.44</c:v>
                </c:pt>
                <c:pt idx="26">
                  <c:v>11.40458998298303</c:v>
                </c:pt>
                <c:pt idx="27">
                  <c:v>17.066045471487143</c:v>
                </c:pt>
                <c:pt idx="28">
                  <c:v>6.024</c:v>
                </c:pt>
                <c:pt idx="29">
                  <c:v>1.6705788947263864</c:v>
                </c:pt>
                <c:pt idx="30">
                  <c:v>8.5299999999999994</c:v>
                </c:pt>
                <c:pt idx="31">
                  <c:v>14.494352447888286</c:v>
                </c:pt>
                <c:pt idx="32">
                  <c:v>12.389880952380953</c:v>
                </c:pt>
                <c:pt idx="33">
                  <c:v>6.8</c:v>
                </c:pt>
                <c:pt idx="34">
                  <c:v>14.16</c:v>
                </c:pt>
                <c:pt idx="35">
                  <c:v>16.3</c:v>
                </c:pt>
                <c:pt idx="36">
                  <c:v>9.75</c:v>
                </c:pt>
              </c:numCache>
            </c:numRef>
          </c:yVal>
          <c:smooth val="0"/>
          <c:extLst>
            <c:ext xmlns:c16="http://schemas.microsoft.com/office/drawing/2014/chart" uri="{C3380CC4-5D6E-409C-BE32-E72D297353CC}">
              <c16:uniqueId val="{00000001-4F65-42D6-8BB5-DA8A54D346F9}"/>
            </c:ext>
          </c:extLst>
        </c:ser>
        <c:dLbls>
          <c:showLegendKey val="0"/>
          <c:showVal val="0"/>
          <c:showCatName val="0"/>
          <c:showSerName val="0"/>
          <c:showPercent val="0"/>
          <c:showBubbleSize val="0"/>
        </c:dLbls>
        <c:axId val="408159391"/>
        <c:axId val="508059935"/>
      </c:scatterChart>
      <c:valAx>
        <c:axId val="408159391"/>
        <c:scaling>
          <c:orientation val="minMax"/>
          <c:max val="110"/>
          <c:min val="8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a:t>kgne</a:t>
                </a:r>
                <a:r>
                  <a:rPr lang="en-US"/>
                  <a:t>/MWhš</a:t>
                </a:r>
              </a:p>
            </c:rich>
          </c:tx>
          <c:layout>
            <c:manualLayout>
              <c:xMode val="edge"/>
              <c:yMode val="edge"/>
              <c:x val="0.48804610849503821"/>
              <c:y val="0.9562327484146749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508059935"/>
        <c:crosses val="autoZero"/>
        <c:crossBetween val="midCat"/>
        <c:majorUnit val="5"/>
      </c:valAx>
      <c:valAx>
        <c:axId val="50805993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a:t>kWhe/MWhš</a:t>
                </a:r>
                <a:endParaRPr lang="en-US"/>
              </a:p>
            </c:rich>
          </c:tx>
          <c:layout>
            <c:manualLayout>
              <c:xMode val="edge"/>
              <c:yMode val="edge"/>
              <c:x val="6.2012960949091225E-3"/>
              <c:y val="0.37098370210407683"/>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408159391"/>
        <c:crosses val="autoZero"/>
        <c:crossBetween val="midCat"/>
      </c:valAx>
    </c:plotArea>
    <c:plotVisOnly val="1"/>
    <c:dispBlanksAs val="gap"/>
    <c:showDLblsOverMax val="0"/>
    <c:extLst/>
  </c:chart>
  <c:txPr>
    <a:bodyPr/>
    <a:lstStyle/>
    <a:p>
      <a:pPr>
        <a:defRPr sz="1600"/>
      </a:pPr>
      <a:endParaRPr lang="lt-L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'len2 (5)'!$AD$9:$AD$46</c:f>
              <c:numCache>
                <c:formatCode>0</c:formatCode>
                <c:ptCount val="38"/>
                <c:pt idx="0">
                  <c:v>741.1</c:v>
                </c:pt>
                <c:pt idx="1">
                  <c:v>453.6</c:v>
                </c:pt>
                <c:pt idx="2">
                  <c:v>268.25700000000001</c:v>
                </c:pt>
                <c:pt idx="3">
                  <c:v>198.4</c:v>
                </c:pt>
                <c:pt idx="4">
                  <c:v>149.9</c:v>
                </c:pt>
                <c:pt idx="5">
                  <c:v>83.174999999999997</c:v>
                </c:pt>
                <c:pt idx="6">
                  <c:v>54.3</c:v>
                </c:pt>
                <c:pt idx="7">
                  <c:v>53.7</c:v>
                </c:pt>
                <c:pt idx="8">
                  <c:v>51.7</c:v>
                </c:pt>
                <c:pt idx="9">
                  <c:v>51.39</c:v>
                </c:pt>
                <c:pt idx="10">
                  <c:v>50.8</c:v>
                </c:pt>
                <c:pt idx="11">
                  <c:v>35</c:v>
                </c:pt>
                <c:pt idx="12">
                  <c:v>31.3</c:v>
                </c:pt>
                <c:pt idx="13">
                  <c:v>26.7</c:v>
                </c:pt>
                <c:pt idx="14">
                  <c:v>25.169</c:v>
                </c:pt>
                <c:pt idx="15">
                  <c:v>24.8</c:v>
                </c:pt>
                <c:pt idx="16">
                  <c:v>24.5</c:v>
                </c:pt>
                <c:pt idx="17">
                  <c:v>23.9</c:v>
                </c:pt>
                <c:pt idx="18">
                  <c:v>22</c:v>
                </c:pt>
                <c:pt idx="19">
                  <c:v>20.648</c:v>
                </c:pt>
                <c:pt idx="20">
                  <c:v>20.100000000000001</c:v>
                </c:pt>
                <c:pt idx="21">
                  <c:v>19.7</c:v>
                </c:pt>
                <c:pt idx="22">
                  <c:v>19.600000000000001</c:v>
                </c:pt>
                <c:pt idx="23">
                  <c:v>19.48</c:v>
                </c:pt>
                <c:pt idx="24">
                  <c:v>18.899999999999999</c:v>
                </c:pt>
                <c:pt idx="25">
                  <c:v>18.7</c:v>
                </c:pt>
                <c:pt idx="26">
                  <c:v>15.2</c:v>
                </c:pt>
                <c:pt idx="27">
                  <c:v>14.4</c:v>
                </c:pt>
                <c:pt idx="28">
                  <c:v>13.9</c:v>
                </c:pt>
                <c:pt idx="29">
                  <c:v>13.1</c:v>
                </c:pt>
                <c:pt idx="30">
                  <c:v>13</c:v>
                </c:pt>
                <c:pt idx="31">
                  <c:v>10</c:v>
                </c:pt>
                <c:pt idx="32">
                  <c:v>9.6</c:v>
                </c:pt>
                <c:pt idx="33">
                  <c:v>8.9</c:v>
                </c:pt>
                <c:pt idx="34">
                  <c:v>8.6999999999999993</c:v>
                </c:pt>
                <c:pt idx="35">
                  <c:v>8.3000000000000007</c:v>
                </c:pt>
                <c:pt idx="36">
                  <c:v>8.26</c:v>
                </c:pt>
                <c:pt idx="37">
                  <c:v>4.24</c:v>
                </c:pt>
              </c:numCache>
            </c:numRef>
          </c:cat>
          <c:val>
            <c:numRef>
              <c:f>'len2 (5)'!$AG$9:$AG$46</c:f>
              <c:numCache>
                <c:formatCode>0</c:formatCode>
                <c:ptCount val="38"/>
                <c:pt idx="0">
                  <c:v>1461.05263568446</c:v>
                </c:pt>
                <c:pt idx="1">
                  <c:v>864.03659611992941</c:v>
                </c:pt>
                <c:pt idx="2">
                  <c:v>632.92290601922787</c:v>
                </c:pt>
                <c:pt idx="3">
                  <c:v>178.99193548387098</c:v>
                </c:pt>
                <c:pt idx="4">
                  <c:v>733.9482988659106</c:v>
                </c:pt>
                <c:pt idx="5">
                  <c:v>488.848812744214</c:v>
                </c:pt>
                <c:pt idx="6">
                  <c:v>156.04051565377534</c:v>
                </c:pt>
                <c:pt idx="7">
                  <c:v>928.10951582867756</c:v>
                </c:pt>
                <c:pt idx="8">
                  <c:v>193.65570599613153</c:v>
                </c:pt>
                <c:pt idx="9">
                  <c:v>596.03035610040865</c:v>
                </c:pt>
                <c:pt idx="10">
                  <c:v>974.05511811023632</c:v>
                </c:pt>
                <c:pt idx="11">
                  <c:v>186.77142857142857</c:v>
                </c:pt>
                <c:pt idx="12">
                  <c:v>325.55910543130989</c:v>
                </c:pt>
                <c:pt idx="13">
                  <c:v>503.74531835205994</c:v>
                </c:pt>
                <c:pt idx="14">
                  <c:v>238.9447336008582</c:v>
                </c:pt>
                <c:pt idx="15">
                  <c:v>117.13709677419355</c:v>
                </c:pt>
                <c:pt idx="16">
                  <c:v>87.34693877551021</c:v>
                </c:pt>
                <c:pt idx="17">
                  <c:v>135.43933054393307</c:v>
                </c:pt>
                <c:pt idx="18">
                  <c:v>211.90909090909091</c:v>
                </c:pt>
                <c:pt idx="19">
                  <c:v>74.244478884153423</c:v>
                </c:pt>
                <c:pt idx="20">
                  <c:v>36.517412935323378</c:v>
                </c:pt>
                <c:pt idx="21">
                  <c:v>189.69543147208122</c:v>
                </c:pt>
                <c:pt idx="22">
                  <c:v>122.44897959183673</c:v>
                </c:pt>
                <c:pt idx="23">
                  <c:v>71.047227926078023</c:v>
                </c:pt>
                <c:pt idx="24">
                  <c:v>99.047619047619051</c:v>
                </c:pt>
                <c:pt idx="25">
                  <c:v>84.491978609625676</c:v>
                </c:pt>
                <c:pt idx="26">
                  <c:v>64.14473684210526</c:v>
                </c:pt>
                <c:pt idx="27">
                  <c:v>62.5</c:v>
                </c:pt>
                <c:pt idx="28">
                  <c:v>61.726618705035968</c:v>
                </c:pt>
                <c:pt idx="29">
                  <c:v>81.908396946564892</c:v>
                </c:pt>
                <c:pt idx="30">
                  <c:v>196.76923076923077</c:v>
                </c:pt>
                <c:pt idx="31">
                  <c:v>37.9</c:v>
                </c:pt>
                <c:pt idx="32">
                  <c:v>443.22916666666669</c:v>
                </c:pt>
                <c:pt idx="33">
                  <c:v>79.438202247191015</c:v>
                </c:pt>
                <c:pt idx="34">
                  <c:v>45.977011494252878</c:v>
                </c:pt>
                <c:pt idx="35">
                  <c:v>108.43373493975902</c:v>
                </c:pt>
                <c:pt idx="36">
                  <c:v>181.59806295399517</c:v>
                </c:pt>
                <c:pt idx="37">
                  <c:v>93.867924528301884</c:v>
                </c:pt>
              </c:numCache>
            </c:numRef>
          </c:val>
          <c:extLst>
            <c:ext xmlns:c16="http://schemas.microsoft.com/office/drawing/2014/chart" uri="{C3380CC4-5D6E-409C-BE32-E72D297353CC}">
              <c16:uniqueId val="{00000000-7176-4A68-87E4-ED1BE1428B78}"/>
            </c:ext>
          </c:extLst>
        </c:ser>
        <c:dLbls>
          <c:showLegendKey val="0"/>
          <c:showVal val="0"/>
          <c:showCatName val="0"/>
          <c:showSerName val="0"/>
          <c:showPercent val="0"/>
          <c:showBubbleSize val="0"/>
        </c:dLbls>
        <c:gapWidth val="219"/>
        <c:overlap val="-27"/>
        <c:axId val="1491503135"/>
        <c:axId val="1126249983"/>
      </c:barChart>
      <c:catAx>
        <c:axId val="1491503135"/>
        <c:scaling>
          <c:orientation val="minMax"/>
        </c:scaling>
        <c:delete val="0"/>
        <c:axPos val="b"/>
        <c:title>
          <c:tx>
            <c:rich>
              <a:bodyPr/>
              <a:lstStyle/>
              <a:p>
                <a:pPr>
                  <a:defRPr sz="1600" b="0">
                    <a:solidFill>
                      <a:schemeClr val="tx1">
                        <a:lumMod val="65000"/>
                        <a:lumOff val="35000"/>
                      </a:schemeClr>
                    </a:solidFill>
                  </a:defRPr>
                </a:pPr>
                <a:r>
                  <a:rPr lang="en-US" sz="1600" b="0">
                    <a:solidFill>
                      <a:schemeClr val="tx1">
                        <a:lumMod val="65000"/>
                        <a:lumOff val="35000"/>
                      </a:schemeClr>
                    </a:solidFill>
                  </a:rPr>
                  <a:t>S</a:t>
                </a:r>
                <a:r>
                  <a:rPr lang="lt-LT" sz="1600" b="0">
                    <a:solidFill>
                      <a:schemeClr val="tx1">
                        <a:lumMod val="65000"/>
                        <a:lumOff val="35000"/>
                      </a:schemeClr>
                    </a:solidFill>
                  </a:rPr>
                  <a:t>ąlyginis</a:t>
                </a:r>
                <a:r>
                  <a:rPr lang="lt-LT" sz="1600" b="0" baseline="0">
                    <a:solidFill>
                      <a:schemeClr val="tx1">
                        <a:lumMod val="65000"/>
                        <a:lumOff val="35000"/>
                      </a:schemeClr>
                    </a:solidFill>
                  </a:rPr>
                  <a:t> tinklų ilgis, kms</a:t>
                </a:r>
                <a:endParaRPr lang="en-US" sz="1600" b="0">
                  <a:solidFill>
                    <a:schemeClr val="tx1">
                      <a:lumMod val="65000"/>
                      <a:lumOff val="35000"/>
                    </a:schemeClr>
                  </a:solidFill>
                </a:endParaRPr>
              </a:p>
            </c:rich>
          </c:tx>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126249983"/>
        <c:crosses val="autoZero"/>
        <c:auto val="1"/>
        <c:lblAlgn val="ctr"/>
        <c:lblOffset val="100"/>
        <c:noMultiLvlLbl val="0"/>
      </c:catAx>
      <c:valAx>
        <c:axId val="1126249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600" b="0" i="0">
                    <a:solidFill>
                      <a:schemeClr val="tx1">
                        <a:lumMod val="65000"/>
                        <a:lumOff val="35000"/>
                      </a:schemeClr>
                    </a:solidFill>
                  </a:defRPr>
                </a:pPr>
                <a:r>
                  <a:rPr lang="en-US" sz="1600" b="0" i="0">
                    <a:solidFill>
                      <a:schemeClr val="tx1">
                        <a:lumMod val="65000"/>
                        <a:lumOff val="35000"/>
                      </a:schemeClr>
                    </a:solidFill>
                  </a:rPr>
                  <a:t>m3/kms</a:t>
                </a:r>
              </a:p>
            </c:rich>
          </c:tx>
          <c:overlay val="0"/>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491503135"/>
        <c:crosses val="autoZero"/>
        <c:crossBetween val="between"/>
      </c:valAx>
    </c:plotArea>
    <c:plotVisOnly val="1"/>
    <c:dispBlanksAs val="gap"/>
    <c:showDLblsOverMax val="0"/>
  </c:chart>
  <c:txPr>
    <a:bodyPr/>
    <a:lstStyle/>
    <a:p>
      <a:pPr>
        <a:defRPr/>
      </a:pPr>
      <a:endParaRPr lang="lt-L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995999123907"/>
          <c:y val="9.394309304951845E-2"/>
          <c:w val="0.52642460783011025"/>
          <c:h val="0.68676661282274676"/>
        </c:manualLayout>
      </c:layout>
      <c:doughnutChart>
        <c:varyColors val="1"/>
        <c:ser>
          <c:idx val="0"/>
          <c:order val="0"/>
          <c:tx>
            <c:strRef>
              <c:f>Sheet1!$B$10:$B$11</c:f>
              <c:strCache>
                <c:ptCount val="2"/>
                <c:pt idx="0">
                  <c:v>Reguliuojamo turto vertė</c:v>
                </c:pt>
                <c:pt idx="1">
                  <c:v>mln. Eur</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0FB-43CD-9C8B-543F351E6E2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0FB-43CD-9C8B-543F351E6E2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0FB-43CD-9C8B-543F351E6E2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0FB-43CD-9C8B-543F351E6E2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0FB-43CD-9C8B-543F351E6E28}"/>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lt-LT"/>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Sheet1!$A$12:$A$16</c:f>
              <c:strCache>
                <c:ptCount val="5"/>
                <c:pt idx="0">
                  <c:v>Litgrid</c:v>
                </c:pt>
                <c:pt idx="1">
                  <c:v>ESO (skirstymas) elektra ir  g.dujos</c:v>
                </c:pt>
                <c:pt idx="2">
                  <c:v>Amber Grid</c:v>
                </c:pt>
                <c:pt idx="3">
                  <c:v>CŠT sektorius</c:v>
                </c:pt>
                <c:pt idx="4">
                  <c:v>Geriamojo vandens sektorius</c:v>
                </c:pt>
              </c:strCache>
            </c:strRef>
          </c:cat>
          <c:val>
            <c:numRef>
              <c:f>Sheet1!$B$12:$B$16</c:f>
              <c:numCache>
                <c:formatCode>0</c:formatCode>
                <c:ptCount val="5"/>
                <c:pt idx="0">
                  <c:v>352</c:v>
                </c:pt>
                <c:pt idx="1">
                  <c:v>1426</c:v>
                </c:pt>
                <c:pt idx="2">
                  <c:v>227.4</c:v>
                </c:pt>
                <c:pt idx="3">
                  <c:v>456.2</c:v>
                </c:pt>
                <c:pt idx="4">
                  <c:v>624.55999999999995</c:v>
                </c:pt>
              </c:numCache>
            </c:numRef>
          </c:val>
          <c:extLst>
            <c:ext xmlns:c16="http://schemas.microsoft.com/office/drawing/2014/chart" uri="{C3380CC4-5D6E-409C-BE32-E72D297353CC}">
              <c16:uniqueId val="{0000000A-D0FB-43CD-9C8B-543F351E6E28}"/>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1.6623076744095265E-2"/>
          <c:y val="0.68578336427503095"/>
          <c:w val="0.90011635730673312"/>
          <c:h val="0.3133813751683873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[1]SUVESTINE_sort!$CF$8:$CF$41</c:f>
              <c:numCache>
                <c:formatCode>General</c:formatCode>
                <c:ptCount val="34"/>
                <c:pt idx="0">
                  <c:v>741.1</c:v>
                </c:pt>
                <c:pt idx="1">
                  <c:v>453.6</c:v>
                </c:pt>
                <c:pt idx="2">
                  <c:v>268.25700000000001</c:v>
                </c:pt>
                <c:pt idx="3">
                  <c:v>250</c:v>
                </c:pt>
                <c:pt idx="4">
                  <c:v>198.4</c:v>
                </c:pt>
                <c:pt idx="5">
                  <c:v>149.9</c:v>
                </c:pt>
                <c:pt idx="6">
                  <c:v>54.3</c:v>
                </c:pt>
                <c:pt idx="7">
                  <c:v>53.7</c:v>
                </c:pt>
                <c:pt idx="8">
                  <c:v>51.7</c:v>
                </c:pt>
                <c:pt idx="9">
                  <c:v>51.39</c:v>
                </c:pt>
                <c:pt idx="10">
                  <c:v>50.8</c:v>
                </c:pt>
                <c:pt idx="11">
                  <c:v>35</c:v>
                </c:pt>
                <c:pt idx="12">
                  <c:v>26.7</c:v>
                </c:pt>
                <c:pt idx="13">
                  <c:v>25.169</c:v>
                </c:pt>
                <c:pt idx="14">
                  <c:v>24.8</c:v>
                </c:pt>
                <c:pt idx="15">
                  <c:v>24.5</c:v>
                </c:pt>
                <c:pt idx="16">
                  <c:v>23.9</c:v>
                </c:pt>
                <c:pt idx="17">
                  <c:v>22</c:v>
                </c:pt>
                <c:pt idx="18">
                  <c:v>20.648</c:v>
                </c:pt>
                <c:pt idx="19">
                  <c:v>20.100000000000001</c:v>
                </c:pt>
                <c:pt idx="20">
                  <c:v>19.7</c:v>
                </c:pt>
                <c:pt idx="21">
                  <c:v>19.600000000000001</c:v>
                </c:pt>
                <c:pt idx="22">
                  <c:v>19.48</c:v>
                </c:pt>
                <c:pt idx="23">
                  <c:v>18.899999999999999</c:v>
                </c:pt>
                <c:pt idx="24">
                  <c:v>18.7</c:v>
                </c:pt>
                <c:pt idx="25">
                  <c:v>15.2</c:v>
                </c:pt>
                <c:pt idx="26">
                  <c:v>13.9</c:v>
                </c:pt>
                <c:pt idx="27">
                  <c:v>13.3</c:v>
                </c:pt>
                <c:pt idx="28">
                  <c:v>13</c:v>
                </c:pt>
                <c:pt idx="29">
                  <c:v>10</c:v>
                </c:pt>
                <c:pt idx="30">
                  <c:v>9.6</c:v>
                </c:pt>
                <c:pt idx="31">
                  <c:v>8.9</c:v>
                </c:pt>
                <c:pt idx="32">
                  <c:v>8.3000000000000007</c:v>
                </c:pt>
                <c:pt idx="33">
                  <c:v>8.26</c:v>
                </c:pt>
              </c:numCache>
            </c:numRef>
          </c:cat>
          <c:val>
            <c:numRef>
              <c:f>[1]SUVESTINE_sort!$CG$8:$CG$41</c:f>
              <c:numCache>
                <c:formatCode>General</c:formatCode>
                <c:ptCount val="34"/>
                <c:pt idx="0">
                  <c:v>14.926945520194161</c:v>
                </c:pt>
                <c:pt idx="1">
                  <c:v>12.118920997433554</c:v>
                </c:pt>
                <c:pt idx="2">
                  <c:v>11.348263419034732</c:v>
                </c:pt>
                <c:pt idx="3">
                  <c:v>14.170552799999999</c:v>
                </c:pt>
                <c:pt idx="4">
                  <c:v>18.171385006866313</c:v>
                </c:pt>
                <c:pt idx="5">
                  <c:v>11.421670446964638</c:v>
                </c:pt>
                <c:pt idx="6">
                  <c:v>7.1988950276243093</c:v>
                </c:pt>
                <c:pt idx="7">
                  <c:v>14.213704841713222</c:v>
                </c:pt>
                <c:pt idx="8">
                  <c:v>13.969961315280464</c:v>
                </c:pt>
                <c:pt idx="9">
                  <c:v>9.133828490658745</c:v>
                </c:pt>
                <c:pt idx="10">
                  <c:v>7.794153543307087</c:v>
                </c:pt>
                <c:pt idx="11">
                  <c:v>5.4660857142857138</c:v>
                </c:pt>
                <c:pt idx="12">
                  <c:v>11.687490636704119</c:v>
                </c:pt>
                <c:pt idx="13">
                  <c:v>9.9483249235170259</c:v>
                </c:pt>
                <c:pt idx="14">
                  <c:v>10.661290322580644</c:v>
                </c:pt>
                <c:pt idx="15">
                  <c:v>13.03305452536941</c:v>
                </c:pt>
                <c:pt idx="16">
                  <c:v>6.6429870292887028</c:v>
                </c:pt>
                <c:pt idx="17">
                  <c:v>4.995363636363634</c:v>
                </c:pt>
                <c:pt idx="18">
                  <c:v>8.153972781867493</c:v>
                </c:pt>
                <c:pt idx="19">
                  <c:v>14.01890547263681</c:v>
                </c:pt>
                <c:pt idx="20">
                  <c:v>10.700253807106598</c:v>
                </c:pt>
                <c:pt idx="21">
                  <c:v>3.1811224489795915</c:v>
                </c:pt>
                <c:pt idx="22">
                  <c:v>4.9236139630390152</c:v>
                </c:pt>
                <c:pt idx="23">
                  <c:v>5.2175846560846555</c:v>
                </c:pt>
                <c:pt idx="24">
                  <c:v>7.2292283422459906</c:v>
                </c:pt>
                <c:pt idx="25">
                  <c:v>11.197368421052632</c:v>
                </c:pt>
                <c:pt idx="26">
                  <c:v>3.3786330935251798</c:v>
                </c:pt>
                <c:pt idx="27">
                  <c:v>5.0943977443609034</c:v>
                </c:pt>
                <c:pt idx="28">
                  <c:v>8.2057446153846154</c:v>
                </c:pt>
                <c:pt idx="29">
                  <c:v>12.5</c:v>
                </c:pt>
                <c:pt idx="30">
                  <c:v>11.219010854334501</c:v>
                </c:pt>
                <c:pt idx="31">
                  <c:v>7.7513505617977509</c:v>
                </c:pt>
                <c:pt idx="32">
                  <c:v>7.5120481927710836</c:v>
                </c:pt>
                <c:pt idx="33">
                  <c:v>11.023244552058113</c:v>
                </c:pt>
              </c:numCache>
            </c:numRef>
          </c:val>
          <c:extLst>
            <c:ext xmlns:c16="http://schemas.microsoft.com/office/drawing/2014/chart" uri="{C3380CC4-5D6E-409C-BE32-E72D297353CC}">
              <c16:uniqueId val="{00000000-38CA-48FD-89E7-2763F1B8F8B9}"/>
            </c:ext>
          </c:extLst>
        </c:ser>
        <c:dLbls>
          <c:showLegendKey val="0"/>
          <c:showVal val="0"/>
          <c:showCatName val="0"/>
          <c:showSerName val="0"/>
          <c:showPercent val="0"/>
          <c:showBubbleSize val="0"/>
        </c:dLbls>
        <c:gapWidth val="219"/>
        <c:overlap val="-27"/>
        <c:axId val="1119651919"/>
        <c:axId val="932963631"/>
      </c:barChart>
      <c:catAx>
        <c:axId val="1119651919"/>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sz="1600"/>
                  <a:t>Sąlyginis tinklų ilgis, kms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932963631"/>
        <c:crosses val="autoZero"/>
        <c:auto val="1"/>
        <c:lblAlgn val="ctr"/>
        <c:lblOffset val="100"/>
        <c:noMultiLvlLbl val="0"/>
      </c:catAx>
      <c:valAx>
        <c:axId val="9329636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sz="1600"/>
                  <a:t>SPS/kms</a:t>
                </a:r>
                <a:endParaRPr lang="en-US" sz="1600"/>
              </a:p>
            </c:rich>
          </c:tx>
          <c:layout>
            <c:manualLayout>
              <c:xMode val="edge"/>
              <c:yMode val="edge"/>
              <c:x val="1.0268499903841101E-2"/>
              <c:y val="0.3888167306543931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119651919"/>
        <c:crosses val="autoZero"/>
        <c:crossBetween val="between"/>
      </c:valAx>
    </c:plotArea>
    <c:plotVisOnly val="1"/>
    <c:dispBlanksAs val="gap"/>
    <c:showDLblsOverMax val="0"/>
    <c:extLst/>
  </c:chart>
  <c:txPr>
    <a:bodyPr/>
    <a:lstStyle/>
    <a:p>
      <a:pPr>
        <a:defRPr/>
      </a:pPr>
      <a:endParaRPr lang="lt-L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accent1"/>
            </a:solidFill>
            <a:ln w="25400">
              <a:noFill/>
            </a:ln>
            <a:effectLst/>
          </c:spPr>
          <c:invertIfNegative val="0"/>
          <c:cat>
            <c:numRef>
              <c:f>'len2 (2)'!$W$9:$W$47</c:f>
              <c:numCache>
                <c:formatCode>0</c:formatCode>
                <c:ptCount val="38"/>
                <c:pt idx="0">
                  <c:v>741.1</c:v>
                </c:pt>
                <c:pt idx="1">
                  <c:v>453.6</c:v>
                </c:pt>
                <c:pt idx="2">
                  <c:v>268.25700000000001</c:v>
                </c:pt>
                <c:pt idx="3">
                  <c:v>198.4</c:v>
                </c:pt>
                <c:pt idx="4">
                  <c:v>149.9</c:v>
                </c:pt>
                <c:pt idx="5">
                  <c:v>83.174999999999997</c:v>
                </c:pt>
                <c:pt idx="6">
                  <c:v>54.3</c:v>
                </c:pt>
                <c:pt idx="7">
                  <c:v>53.7</c:v>
                </c:pt>
                <c:pt idx="8">
                  <c:v>51.7</c:v>
                </c:pt>
                <c:pt idx="9">
                  <c:v>51.39</c:v>
                </c:pt>
                <c:pt idx="10">
                  <c:v>50.8</c:v>
                </c:pt>
                <c:pt idx="11">
                  <c:v>35</c:v>
                </c:pt>
                <c:pt idx="12">
                  <c:v>31.3</c:v>
                </c:pt>
                <c:pt idx="13">
                  <c:v>26.7</c:v>
                </c:pt>
                <c:pt idx="14">
                  <c:v>25.169</c:v>
                </c:pt>
                <c:pt idx="15">
                  <c:v>24.8</c:v>
                </c:pt>
                <c:pt idx="16">
                  <c:v>24.5</c:v>
                </c:pt>
                <c:pt idx="17">
                  <c:v>23.9</c:v>
                </c:pt>
                <c:pt idx="18">
                  <c:v>22</c:v>
                </c:pt>
                <c:pt idx="19">
                  <c:v>20.648</c:v>
                </c:pt>
                <c:pt idx="20">
                  <c:v>20.100000000000001</c:v>
                </c:pt>
                <c:pt idx="21">
                  <c:v>19.7</c:v>
                </c:pt>
                <c:pt idx="22">
                  <c:v>19.600000000000001</c:v>
                </c:pt>
                <c:pt idx="23">
                  <c:v>19.48</c:v>
                </c:pt>
                <c:pt idx="24">
                  <c:v>18.899999999999999</c:v>
                </c:pt>
                <c:pt idx="25">
                  <c:v>18.7</c:v>
                </c:pt>
                <c:pt idx="26">
                  <c:v>15.2</c:v>
                </c:pt>
                <c:pt idx="27">
                  <c:v>14.4</c:v>
                </c:pt>
                <c:pt idx="28">
                  <c:v>13.3</c:v>
                </c:pt>
                <c:pt idx="29">
                  <c:v>13.1</c:v>
                </c:pt>
                <c:pt idx="30">
                  <c:v>10</c:v>
                </c:pt>
                <c:pt idx="31">
                  <c:v>9.6</c:v>
                </c:pt>
                <c:pt idx="32">
                  <c:v>8.3000000000000007</c:v>
                </c:pt>
                <c:pt idx="33">
                  <c:v>8.26</c:v>
                </c:pt>
              </c:numCache>
            </c:numRef>
          </c:cat>
          <c:val>
            <c:numRef>
              <c:f>'len2 (2)'!$V$9:$V$42</c:f>
              <c:numCache>
                <c:formatCode>General</c:formatCode>
                <c:ptCount val="34"/>
                <c:pt idx="0">
                  <c:v>5.0777751891818499E-7</c:v>
                </c:pt>
                <c:pt idx="1">
                  <c:v>1.944196751030631E-6</c:v>
                </c:pt>
                <c:pt idx="2">
                  <c:v>4.2080405506619091E-5</c:v>
                </c:pt>
                <c:pt idx="3">
                  <c:v>7.053090408001531E-5</c:v>
                </c:pt>
                <c:pt idx="4">
                  <c:v>1.0492227424008627E-4</c:v>
                </c:pt>
                <c:pt idx="5">
                  <c:v>2.1638070508871797E-3</c:v>
                </c:pt>
                <c:pt idx="6">
                  <c:v>3.6433018976644712E-3</c:v>
                </c:pt>
                <c:pt idx="7">
                  <c:v>3.5900197451085999E-4</c:v>
                </c:pt>
                <c:pt idx="8">
                  <c:v>1.2154057356545866E-3</c:v>
                </c:pt>
                <c:pt idx="9">
                  <c:v>5.1766331632106268E-4</c:v>
                </c:pt>
                <c:pt idx="10">
                  <c:v>1.9162544758100984E-3</c:v>
                </c:pt>
                <c:pt idx="11">
                  <c:v>5.2413099081722505E-3</c:v>
                </c:pt>
                <c:pt idx="12">
                  <c:v>3.6513007759014153E-3</c:v>
                </c:pt>
                <c:pt idx="13">
                  <c:v>7.6918070421451868E-4</c:v>
                </c:pt>
                <c:pt idx="14">
                  <c:v>1.0204112568514752E-2</c:v>
                </c:pt>
                <c:pt idx="15">
                  <c:v>6.3357498249267579E-3</c:v>
                </c:pt>
                <c:pt idx="16">
                  <c:v>4.7610822253221401E-3</c:v>
                </c:pt>
                <c:pt idx="17">
                  <c:v>9.0361659976797779E-3</c:v>
                </c:pt>
                <c:pt idx="18">
                  <c:v>1.1983649303036838E-2</c:v>
                </c:pt>
                <c:pt idx="19">
                  <c:v>3.6710174169877468E-3</c:v>
                </c:pt>
                <c:pt idx="20">
                  <c:v>1.0179628588821257E-2</c:v>
                </c:pt>
                <c:pt idx="21">
                  <c:v>6.221267682110663E-3</c:v>
                </c:pt>
                <c:pt idx="22">
                  <c:v>1.2571446893378893E-2</c:v>
                </c:pt>
                <c:pt idx="23">
                  <c:v>1.700289600948551E-2</c:v>
                </c:pt>
                <c:pt idx="24">
                  <c:v>9.149858773918924E-3</c:v>
                </c:pt>
                <c:pt idx="25">
                  <c:v>9.7778992154260516E-3</c:v>
                </c:pt>
                <c:pt idx="26">
                  <c:v>1.2173290368779092E-2</c:v>
                </c:pt>
                <c:pt idx="27">
                  <c:v>1.7153373325515139E-2</c:v>
                </c:pt>
                <c:pt idx="28">
                  <c:v>1.36791162347525E-2</c:v>
                </c:pt>
                <c:pt idx="29">
                  <c:v>2.8004362050163576E-2</c:v>
                </c:pt>
                <c:pt idx="30">
                  <c:v>3.4522241941947682E-2</c:v>
                </c:pt>
                <c:pt idx="31">
                  <c:v>4.4841597758343434E-2</c:v>
                </c:pt>
                <c:pt idx="32">
                  <c:v>4.5376310436551388E-2</c:v>
                </c:pt>
                <c:pt idx="33">
                  <c:v>4.4209266262208557E-2</c:v>
                </c:pt>
              </c:numCache>
            </c:numRef>
          </c:val>
          <c:extLst>
            <c:ext xmlns:c16="http://schemas.microsoft.com/office/drawing/2014/chart" uri="{C3380CC4-5D6E-409C-BE32-E72D297353CC}">
              <c16:uniqueId val="{00000000-8D43-44E3-99F7-95F8FE0DF34E}"/>
            </c:ext>
          </c:extLst>
        </c:ser>
        <c:dLbls>
          <c:showLegendKey val="0"/>
          <c:showVal val="0"/>
          <c:showCatName val="0"/>
          <c:showSerName val="0"/>
          <c:showPercent val="0"/>
          <c:showBubbleSize val="0"/>
        </c:dLbls>
        <c:gapWidth val="150"/>
        <c:axId val="408159391"/>
        <c:axId val="508059935"/>
      </c:barChart>
      <c:catAx>
        <c:axId val="40815939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a:t>Sąlyginis</a:t>
                </a:r>
                <a:r>
                  <a:rPr lang="lt-LT" baseline="0"/>
                  <a:t> tinklų ilgis, kms</a:t>
                </a:r>
                <a:endParaRPr lang="lt-LT"/>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508059935"/>
        <c:crosses val="autoZero"/>
        <c:auto val="1"/>
        <c:lblAlgn val="ctr"/>
        <c:lblOffset val="100"/>
        <c:noMultiLvlLbl val="0"/>
      </c:catAx>
      <c:valAx>
        <c:axId val="50805993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kWhe</a:t>
                </a:r>
                <a:r>
                  <a:rPr lang="en-US" sz="1200"/>
                  <a:t>(perdavimas)</a:t>
                </a:r>
                <a:r>
                  <a:rPr lang="lt-LT"/>
                  <a:t>/</a:t>
                </a:r>
                <a:r>
                  <a:rPr lang="en-US"/>
                  <a:t>(GWh</a:t>
                </a:r>
                <a:r>
                  <a:rPr lang="lt-LT"/>
                  <a:t>š</a:t>
                </a:r>
                <a:r>
                  <a:rPr lang="en-US"/>
                  <a:t>*kms)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408159391"/>
        <c:crosses val="autoZero"/>
        <c:crossBetween val="between"/>
      </c:valAx>
    </c:plotArea>
    <c:plotVisOnly val="1"/>
    <c:dispBlanksAs val="gap"/>
    <c:showDLblsOverMax val="0"/>
    <c:extLst/>
  </c:chart>
  <c:txPr>
    <a:bodyPr/>
    <a:lstStyle/>
    <a:p>
      <a:pPr>
        <a:defRPr sz="1600"/>
      </a:pPr>
      <a:endParaRPr lang="lt-LT"/>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608307875148112E-2"/>
          <c:y val="2.7505887586476169E-2"/>
          <c:w val="0.88350043501418529"/>
          <c:h val="0.76582995301610224"/>
        </c:manualLayout>
      </c:layout>
      <c:scatterChart>
        <c:scatterStyle val="lineMarker"/>
        <c:varyColors val="0"/>
        <c:ser>
          <c:idx val="0"/>
          <c:order val="0"/>
          <c:tx>
            <c:strRef>
              <c:f>'Neprijungtas prie CŠT'!$W$25</c:f>
              <c:strCache>
                <c:ptCount val="1"/>
                <c:pt idx="0">
                  <c:v>10 kW</c:v>
                </c:pt>
              </c:strCache>
            </c:strRef>
          </c:tx>
          <c:spPr>
            <a:ln w="19050" cap="rnd">
              <a:solidFill>
                <a:schemeClr val="accent1"/>
              </a:solidFill>
              <a:round/>
            </a:ln>
            <a:effectLst/>
          </c:spPr>
          <c:marker>
            <c:symbol val="none"/>
          </c:marker>
          <c:xVal>
            <c:numRef>
              <c:f>'Neprijungtas prie CŠT'!$AE$31:$AI$31</c:f>
              <c:numCache>
                <c:formatCode>General</c:formatCode>
                <c:ptCount val="5"/>
                <c:pt idx="0">
                  <c:v>2</c:v>
                </c:pt>
                <c:pt idx="1">
                  <c:v>3</c:v>
                </c:pt>
                <c:pt idx="2">
                  <c:v>4</c:v>
                </c:pt>
                <c:pt idx="3">
                  <c:v>5</c:v>
                </c:pt>
                <c:pt idx="4">
                  <c:v>6</c:v>
                </c:pt>
              </c:numCache>
            </c:numRef>
          </c:xVal>
          <c:yVal>
            <c:numRef>
              <c:f>'Neprijungtas prie CŠT'!$AE$32:$AI$32</c:f>
              <c:numCache>
                <c:formatCode>0.00</c:formatCode>
                <c:ptCount val="5"/>
                <c:pt idx="0">
                  <c:v>3.3235194409851943</c:v>
                </c:pt>
                <c:pt idx="1">
                  <c:v>4.434630552096305</c:v>
                </c:pt>
                <c:pt idx="2">
                  <c:v>5.5457416632074166</c:v>
                </c:pt>
                <c:pt idx="3">
                  <c:v>6.6568527743185273</c:v>
                </c:pt>
                <c:pt idx="4">
                  <c:v>7.767963885429638</c:v>
                </c:pt>
              </c:numCache>
            </c:numRef>
          </c:yVal>
          <c:smooth val="0"/>
          <c:extLst>
            <c:ext xmlns:c16="http://schemas.microsoft.com/office/drawing/2014/chart" uri="{C3380CC4-5D6E-409C-BE32-E72D297353CC}">
              <c16:uniqueId val="{00000000-5A1A-43AD-BBA2-B8973B4116AF}"/>
            </c:ext>
          </c:extLst>
        </c:ser>
        <c:ser>
          <c:idx val="1"/>
          <c:order val="1"/>
          <c:tx>
            <c:strRef>
              <c:f>'Neprijungtas prie CŠT'!$W$26</c:f>
              <c:strCache>
                <c:ptCount val="1"/>
                <c:pt idx="0">
                  <c:v>50 kW</c:v>
                </c:pt>
              </c:strCache>
            </c:strRef>
          </c:tx>
          <c:spPr>
            <a:ln w="19050" cap="rnd">
              <a:solidFill>
                <a:schemeClr val="accent2"/>
              </a:solidFill>
              <a:round/>
            </a:ln>
            <a:effectLst/>
          </c:spPr>
          <c:marker>
            <c:symbol val="none"/>
          </c:marker>
          <c:xVal>
            <c:numRef>
              <c:f>'Neprijungtas prie CŠT'!$AE$31:$AI$31</c:f>
              <c:numCache>
                <c:formatCode>General</c:formatCode>
                <c:ptCount val="5"/>
                <c:pt idx="0">
                  <c:v>2</c:v>
                </c:pt>
                <c:pt idx="1">
                  <c:v>3</c:v>
                </c:pt>
                <c:pt idx="2">
                  <c:v>4</c:v>
                </c:pt>
                <c:pt idx="3">
                  <c:v>5</c:v>
                </c:pt>
                <c:pt idx="4">
                  <c:v>6</c:v>
                </c:pt>
              </c:numCache>
            </c:numRef>
          </c:xVal>
          <c:yVal>
            <c:numRef>
              <c:f>'Neprijungtas prie CŠT'!$AE$33:$AI$33</c:f>
              <c:numCache>
                <c:formatCode>0.00</c:formatCode>
                <c:ptCount val="5"/>
                <c:pt idx="0">
                  <c:v>2.9327763940777638</c:v>
                </c:pt>
                <c:pt idx="1">
                  <c:v>4.0438875051888745</c:v>
                </c:pt>
                <c:pt idx="2">
                  <c:v>5.1549986162999861</c:v>
                </c:pt>
                <c:pt idx="3">
                  <c:v>6.2661097274110968</c:v>
                </c:pt>
                <c:pt idx="4">
                  <c:v>7.3772208385222076</c:v>
                </c:pt>
              </c:numCache>
            </c:numRef>
          </c:yVal>
          <c:smooth val="0"/>
          <c:extLst>
            <c:ext xmlns:c16="http://schemas.microsoft.com/office/drawing/2014/chart" uri="{C3380CC4-5D6E-409C-BE32-E72D297353CC}">
              <c16:uniqueId val="{00000001-5A1A-43AD-BBA2-B8973B4116AF}"/>
            </c:ext>
          </c:extLst>
        </c:ser>
        <c:ser>
          <c:idx val="2"/>
          <c:order val="2"/>
          <c:tx>
            <c:strRef>
              <c:f>'Neprijungtas prie CŠT'!$W$27</c:f>
              <c:strCache>
                <c:ptCount val="1"/>
                <c:pt idx="0">
                  <c:v>100 kW</c:v>
                </c:pt>
              </c:strCache>
            </c:strRef>
          </c:tx>
          <c:spPr>
            <a:ln w="19050" cap="rnd">
              <a:solidFill>
                <a:schemeClr val="accent3"/>
              </a:solidFill>
              <a:round/>
            </a:ln>
            <a:effectLst/>
          </c:spPr>
          <c:marker>
            <c:symbol val="none"/>
          </c:marker>
          <c:xVal>
            <c:numRef>
              <c:f>'Neprijungtas prie CŠT'!$AE$31:$AI$31</c:f>
              <c:numCache>
                <c:formatCode>General</c:formatCode>
                <c:ptCount val="5"/>
                <c:pt idx="0">
                  <c:v>2</c:v>
                </c:pt>
                <c:pt idx="1">
                  <c:v>3</c:v>
                </c:pt>
                <c:pt idx="2">
                  <c:v>4</c:v>
                </c:pt>
                <c:pt idx="3">
                  <c:v>5</c:v>
                </c:pt>
                <c:pt idx="4">
                  <c:v>6</c:v>
                </c:pt>
              </c:numCache>
            </c:numRef>
          </c:xVal>
          <c:yVal>
            <c:numRef>
              <c:f>'Neprijungtas prie CŠT'!$AE$34:$AI$34</c:f>
              <c:numCache>
                <c:formatCode>0.00</c:formatCode>
                <c:ptCount val="5"/>
                <c:pt idx="0">
                  <c:v>2.8612321848623221</c:v>
                </c:pt>
                <c:pt idx="1">
                  <c:v>3.9723432959734328</c:v>
                </c:pt>
                <c:pt idx="2">
                  <c:v>5.0834544070845444</c:v>
                </c:pt>
                <c:pt idx="3">
                  <c:v>6.1945655181956552</c:v>
                </c:pt>
                <c:pt idx="4">
                  <c:v>7.3056766293067659</c:v>
                </c:pt>
              </c:numCache>
            </c:numRef>
          </c:yVal>
          <c:smooth val="0"/>
          <c:extLst>
            <c:ext xmlns:c16="http://schemas.microsoft.com/office/drawing/2014/chart" uri="{C3380CC4-5D6E-409C-BE32-E72D297353CC}">
              <c16:uniqueId val="{00000002-5A1A-43AD-BBA2-B8973B4116AF}"/>
            </c:ext>
          </c:extLst>
        </c:ser>
        <c:ser>
          <c:idx val="3"/>
          <c:order val="3"/>
          <c:tx>
            <c:strRef>
              <c:f>'Neprijungtas prie CŠT'!$W$28</c:f>
              <c:strCache>
                <c:ptCount val="1"/>
                <c:pt idx="0">
                  <c:v>200 kW</c:v>
                </c:pt>
              </c:strCache>
            </c:strRef>
          </c:tx>
          <c:spPr>
            <a:ln w="19050" cap="rnd">
              <a:solidFill>
                <a:schemeClr val="accent4"/>
              </a:solidFill>
              <a:round/>
            </a:ln>
            <a:effectLst/>
          </c:spPr>
          <c:marker>
            <c:symbol val="none"/>
          </c:marker>
          <c:xVal>
            <c:numRef>
              <c:f>'Neprijungtas prie CŠT'!$AE$31:$AI$31</c:f>
              <c:numCache>
                <c:formatCode>General</c:formatCode>
                <c:ptCount val="5"/>
                <c:pt idx="0">
                  <c:v>2</c:v>
                </c:pt>
                <c:pt idx="1">
                  <c:v>3</c:v>
                </c:pt>
                <c:pt idx="2">
                  <c:v>4</c:v>
                </c:pt>
                <c:pt idx="3">
                  <c:v>5</c:v>
                </c:pt>
                <c:pt idx="4">
                  <c:v>6</c:v>
                </c:pt>
              </c:numCache>
            </c:numRef>
          </c:xVal>
          <c:yVal>
            <c:numRef>
              <c:f>'Neprijungtas prie CŠT'!$AE$35:$AI$35</c:f>
              <c:numCache>
                <c:formatCode>0.00</c:formatCode>
                <c:ptCount val="5"/>
                <c:pt idx="0">
                  <c:v>2.8228656427286567</c:v>
                </c:pt>
                <c:pt idx="1">
                  <c:v>3.9339767538397674</c:v>
                </c:pt>
                <c:pt idx="2">
                  <c:v>5.0450878649508786</c:v>
                </c:pt>
                <c:pt idx="3">
                  <c:v>6.1561989760619893</c:v>
                </c:pt>
                <c:pt idx="4">
                  <c:v>7.2673100871731</c:v>
                </c:pt>
              </c:numCache>
            </c:numRef>
          </c:yVal>
          <c:smooth val="0"/>
          <c:extLst>
            <c:ext xmlns:c16="http://schemas.microsoft.com/office/drawing/2014/chart" uri="{C3380CC4-5D6E-409C-BE32-E72D297353CC}">
              <c16:uniqueId val="{00000003-5A1A-43AD-BBA2-B8973B4116AF}"/>
            </c:ext>
          </c:extLst>
        </c:ser>
        <c:ser>
          <c:idx val="4"/>
          <c:order val="4"/>
          <c:tx>
            <c:strRef>
              <c:f>'Neprijungtas prie CŠT'!$W$29</c:f>
              <c:strCache>
                <c:ptCount val="1"/>
                <c:pt idx="0">
                  <c:v>500 kW</c:v>
                </c:pt>
              </c:strCache>
            </c:strRef>
          </c:tx>
          <c:spPr>
            <a:ln w="19050" cap="rnd">
              <a:solidFill>
                <a:schemeClr val="accent5"/>
              </a:solidFill>
              <a:round/>
            </a:ln>
            <a:effectLst/>
          </c:spPr>
          <c:marker>
            <c:symbol val="none"/>
          </c:marker>
          <c:xVal>
            <c:numRef>
              <c:f>'Neprijungtas prie CŠT'!$AE$31:$AI$31</c:f>
              <c:numCache>
                <c:formatCode>General</c:formatCode>
                <c:ptCount val="5"/>
                <c:pt idx="0">
                  <c:v>2</c:v>
                </c:pt>
                <c:pt idx="1">
                  <c:v>3</c:v>
                </c:pt>
                <c:pt idx="2">
                  <c:v>4</c:v>
                </c:pt>
                <c:pt idx="3">
                  <c:v>5</c:v>
                </c:pt>
                <c:pt idx="4">
                  <c:v>6</c:v>
                </c:pt>
              </c:numCache>
            </c:numRef>
          </c:xVal>
          <c:yVal>
            <c:numRef>
              <c:f>'Neprijungtas prie CŠT'!$AE$36:$AI$36</c:f>
              <c:numCache>
                <c:formatCode>0.00</c:formatCode>
                <c:ptCount val="5"/>
                <c:pt idx="0">
                  <c:v>2.7936190673861909</c:v>
                </c:pt>
                <c:pt idx="1">
                  <c:v>3.9047301784973016</c:v>
                </c:pt>
                <c:pt idx="2">
                  <c:v>5.0158412896084128</c:v>
                </c:pt>
                <c:pt idx="3">
                  <c:v>6.1269524007195235</c:v>
                </c:pt>
                <c:pt idx="4">
                  <c:v>7.2380635118306342</c:v>
                </c:pt>
              </c:numCache>
            </c:numRef>
          </c:yVal>
          <c:smooth val="0"/>
          <c:extLst>
            <c:ext xmlns:c16="http://schemas.microsoft.com/office/drawing/2014/chart" uri="{C3380CC4-5D6E-409C-BE32-E72D297353CC}">
              <c16:uniqueId val="{00000004-5A1A-43AD-BBA2-B8973B4116AF}"/>
            </c:ext>
          </c:extLst>
        </c:ser>
        <c:dLbls>
          <c:showLegendKey val="0"/>
          <c:showVal val="0"/>
          <c:showCatName val="0"/>
          <c:showSerName val="0"/>
          <c:showPercent val="0"/>
          <c:showBubbleSize val="0"/>
        </c:dLbls>
        <c:axId val="2038148799"/>
        <c:axId val="897955055"/>
      </c:scatterChart>
      <c:valAx>
        <c:axId val="2038148799"/>
        <c:scaling>
          <c:orientation val="minMax"/>
          <c:max val="6"/>
          <c:min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sz="1600"/>
                  <a:t>Dujų kaina, ct/kWh</a:t>
                </a:r>
                <a:endParaRPr lang="en-US" sz="160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897955055"/>
        <c:crosses val="autoZero"/>
        <c:crossBetween val="midCat"/>
      </c:valAx>
      <c:valAx>
        <c:axId val="8979550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lt-LT" sz="1600"/>
                  <a:t>Šilumos</a:t>
                </a:r>
                <a:r>
                  <a:rPr lang="lt-LT" sz="1600" baseline="0"/>
                  <a:t> kaina, ct/kWh</a:t>
                </a:r>
                <a:endParaRPr lang="en-US" sz="1600"/>
              </a:p>
            </c:rich>
          </c:tx>
          <c:layout>
            <c:manualLayout>
              <c:xMode val="edge"/>
              <c:yMode val="edge"/>
              <c:x val="5.7827346893846183E-3"/>
              <c:y val="0.2085839338980491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2038148799"/>
        <c:crosses val="autoZero"/>
        <c:crossBetween val="midCat"/>
      </c:valAx>
      <c:spPr>
        <a:noFill/>
        <a:ln>
          <a:noFill/>
        </a:ln>
        <a:effectLst/>
      </c:spPr>
    </c:plotArea>
    <c:legend>
      <c:legendPos val="r"/>
      <c:layout>
        <c:manualLayout>
          <c:xMode val="edge"/>
          <c:yMode val="edge"/>
          <c:x val="0.13776342844123288"/>
          <c:y val="0.91711853367482277"/>
          <c:w val="0.71828854576761481"/>
          <c:h val="8.095606001896464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48735369303249E-2"/>
          <c:y val="2.8617427623021163E-2"/>
          <c:w val="0.80874451515478374"/>
          <c:h val="0.81157927938307306"/>
        </c:manualLayout>
      </c:layout>
      <c:scatterChart>
        <c:scatterStyle val="smoothMarker"/>
        <c:varyColors val="0"/>
        <c:ser>
          <c:idx val="0"/>
          <c:order val="0"/>
          <c:tx>
            <c:strRef>
              <c:f>Sheet1!$C$5</c:f>
              <c:strCache>
                <c:ptCount val="1"/>
                <c:pt idx="0">
                  <c:v>0°C</c:v>
                </c:pt>
              </c:strCache>
            </c:strRef>
          </c:tx>
          <c:spPr>
            <a:ln w="19050" cap="rnd">
              <a:solidFill>
                <a:schemeClr val="accent1"/>
              </a:solidFill>
              <a:round/>
            </a:ln>
            <a:effectLst/>
          </c:spPr>
          <c:marker>
            <c:symbol val="none"/>
          </c:marker>
          <c:xVal>
            <c:numRef>
              <c:f>Sheet1!$B$6:$B$10</c:f>
              <c:numCache>
                <c:formatCode>General</c:formatCode>
                <c:ptCount val="5"/>
                <c:pt idx="0">
                  <c:v>80</c:v>
                </c:pt>
                <c:pt idx="1">
                  <c:v>70</c:v>
                </c:pt>
                <c:pt idx="2">
                  <c:v>60</c:v>
                </c:pt>
                <c:pt idx="3">
                  <c:v>50</c:v>
                </c:pt>
                <c:pt idx="4">
                  <c:v>45</c:v>
                </c:pt>
              </c:numCache>
            </c:numRef>
          </c:xVal>
          <c:yVal>
            <c:numRef>
              <c:f>Sheet1!$C$6:$C$10</c:f>
              <c:numCache>
                <c:formatCode>0.0</c:formatCode>
                <c:ptCount val="5"/>
                <c:pt idx="0">
                  <c:v>2.4268749999999999</c:v>
                </c:pt>
                <c:pt idx="1">
                  <c:v>2.6950000000000003</c:v>
                </c:pt>
                <c:pt idx="2">
                  <c:v>3.0525000000000002</c:v>
                </c:pt>
                <c:pt idx="3">
                  <c:v>3.5529999999999999</c:v>
                </c:pt>
                <c:pt idx="4">
                  <c:v>3.8866666666666667</c:v>
                </c:pt>
              </c:numCache>
            </c:numRef>
          </c:yVal>
          <c:smooth val="1"/>
          <c:extLst>
            <c:ext xmlns:c16="http://schemas.microsoft.com/office/drawing/2014/chart" uri="{C3380CC4-5D6E-409C-BE32-E72D297353CC}">
              <c16:uniqueId val="{00000000-40DA-4330-BAEB-F74816554282}"/>
            </c:ext>
          </c:extLst>
        </c:ser>
        <c:ser>
          <c:idx val="1"/>
          <c:order val="1"/>
          <c:tx>
            <c:strRef>
              <c:f>Sheet1!$D$5</c:f>
              <c:strCache>
                <c:ptCount val="1"/>
                <c:pt idx="0">
                  <c:v>10°C</c:v>
                </c:pt>
              </c:strCache>
            </c:strRef>
          </c:tx>
          <c:spPr>
            <a:ln w="19050" cap="rnd">
              <a:solidFill>
                <a:schemeClr val="accent2"/>
              </a:solidFill>
              <a:round/>
            </a:ln>
            <a:effectLst/>
          </c:spPr>
          <c:marker>
            <c:symbol val="none"/>
          </c:marker>
          <c:xVal>
            <c:numRef>
              <c:f>Sheet1!$B$6:$B$10</c:f>
              <c:numCache>
                <c:formatCode>General</c:formatCode>
                <c:ptCount val="5"/>
                <c:pt idx="0">
                  <c:v>80</c:v>
                </c:pt>
                <c:pt idx="1">
                  <c:v>70</c:v>
                </c:pt>
                <c:pt idx="2">
                  <c:v>60</c:v>
                </c:pt>
                <c:pt idx="3">
                  <c:v>50</c:v>
                </c:pt>
                <c:pt idx="4">
                  <c:v>45</c:v>
                </c:pt>
              </c:numCache>
            </c:numRef>
          </c:xVal>
          <c:yVal>
            <c:numRef>
              <c:f>Sheet1!$D$6:$D$10</c:f>
              <c:numCache>
                <c:formatCode>0.0</c:formatCode>
                <c:ptCount val="5"/>
                <c:pt idx="0">
                  <c:v>2.7735714285714286</c:v>
                </c:pt>
                <c:pt idx="1">
                  <c:v>3.1441666666666666</c:v>
                </c:pt>
                <c:pt idx="2">
                  <c:v>3.6630000000000003</c:v>
                </c:pt>
                <c:pt idx="3">
                  <c:v>4.4412500000000001</c:v>
                </c:pt>
                <c:pt idx="4">
                  <c:v>4.9971428571428573</c:v>
                </c:pt>
              </c:numCache>
            </c:numRef>
          </c:yVal>
          <c:smooth val="1"/>
          <c:extLst>
            <c:ext xmlns:c16="http://schemas.microsoft.com/office/drawing/2014/chart" uri="{C3380CC4-5D6E-409C-BE32-E72D297353CC}">
              <c16:uniqueId val="{00000001-40DA-4330-BAEB-F74816554282}"/>
            </c:ext>
          </c:extLst>
        </c:ser>
        <c:ser>
          <c:idx val="2"/>
          <c:order val="2"/>
          <c:tx>
            <c:strRef>
              <c:f>Sheet1!$E$5</c:f>
              <c:strCache>
                <c:ptCount val="1"/>
                <c:pt idx="0">
                  <c:v>15°C</c:v>
                </c:pt>
              </c:strCache>
            </c:strRef>
          </c:tx>
          <c:spPr>
            <a:ln w="19050" cap="rnd">
              <a:solidFill>
                <a:schemeClr val="accent3"/>
              </a:solidFill>
              <a:round/>
            </a:ln>
            <a:effectLst/>
          </c:spPr>
          <c:marker>
            <c:symbol val="none"/>
          </c:marker>
          <c:xVal>
            <c:numRef>
              <c:f>Sheet1!$B$6:$B$10</c:f>
              <c:numCache>
                <c:formatCode>General</c:formatCode>
                <c:ptCount val="5"/>
                <c:pt idx="0">
                  <c:v>80</c:v>
                </c:pt>
                <c:pt idx="1">
                  <c:v>70</c:v>
                </c:pt>
                <c:pt idx="2">
                  <c:v>60</c:v>
                </c:pt>
                <c:pt idx="3">
                  <c:v>50</c:v>
                </c:pt>
                <c:pt idx="4">
                  <c:v>45</c:v>
                </c:pt>
              </c:numCache>
            </c:numRef>
          </c:xVal>
          <c:yVal>
            <c:numRef>
              <c:f>Sheet1!$E$6:$E$10</c:f>
              <c:numCache>
                <c:formatCode>0.0</c:formatCode>
                <c:ptCount val="5"/>
                <c:pt idx="0">
                  <c:v>2.9869230769230768</c:v>
                </c:pt>
                <c:pt idx="1">
                  <c:v>3.43</c:v>
                </c:pt>
                <c:pt idx="2">
                  <c:v>4.07</c:v>
                </c:pt>
                <c:pt idx="3">
                  <c:v>5.0757142857142856</c:v>
                </c:pt>
                <c:pt idx="4">
                  <c:v>5.83</c:v>
                </c:pt>
              </c:numCache>
            </c:numRef>
          </c:yVal>
          <c:smooth val="1"/>
          <c:extLst>
            <c:ext xmlns:c16="http://schemas.microsoft.com/office/drawing/2014/chart" uri="{C3380CC4-5D6E-409C-BE32-E72D297353CC}">
              <c16:uniqueId val="{00000002-40DA-4330-BAEB-F74816554282}"/>
            </c:ext>
          </c:extLst>
        </c:ser>
        <c:ser>
          <c:idx val="3"/>
          <c:order val="3"/>
          <c:tx>
            <c:strRef>
              <c:f>Sheet1!$F$5</c:f>
              <c:strCache>
                <c:ptCount val="1"/>
                <c:pt idx="0">
                  <c:v>20°C</c:v>
                </c:pt>
              </c:strCache>
            </c:strRef>
          </c:tx>
          <c:spPr>
            <a:ln w="19050" cap="rnd">
              <a:solidFill>
                <a:schemeClr val="accent4"/>
              </a:solidFill>
              <a:round/>
            </a:ln>
            <a:effectLst/>
          </c:spPr>
          <c:marker>
            <c:symbol val="none"/>
          </c:marker>
          <c:xVal>
            <c:numRef>
              <c:f>Sheet1!$B$6:$B$10</c:f>
              <c:numCache>
                <c:formatCode>General</c:formatCode>
                <c:ptCount val="5"/>
                <c:pt idx="0">
                  <c:v>80</c:v>
                </c:pt>
                <c:pt idx="1">
                  <c:v>70</c:v>
                </c:pt>
                <c:pt idx="2">
                  <c:v>60</c:v>
                </c:pt>
                <c:pt idx="3">
                  <c:v>50</c:v>
                </c:pt>
                <c:pt idx="4">
                  <c:v>45</c:v>
                </c:pt>
              </c:numCache>
            </c:numRef>
          </c:xVal>
          <c:yVal>
            <c:numRef>
              <c:f>Sheet1!$F$6:$F$10</c:f>
              <c:numCache>
                <c:formatCode>0.0</c:formatCode>
                <c:ptCount val="5"/>
                <c:pt idx="0">
                  <c:v>3.2358333333333333</c:v>
                </c:pt>
                <c:pt idx="1">
                  <c:v>3.7730000000000001</c:v>
                </c:pt>
                <c:pt idx="2">
                  <c:v>4.5787500000000003</c:v>
                </c:pt>
                <c:pt idx="3">
                  <c:v>5.9216666666666669</c:v>
                </c:pt>
                <c:pt idx="4">
                  <c:v>6.9960000000000004</c:v>
                </c:pt>
              </c:numCache>
            </c:numRef>
          </c:yVal>
          <c:smooth val="1"/>
          <c:extLst>
            <c:ext xmlns:c16="http://schemas.microsoft.com/office/drawing/2014/chart" uri="{C3380CC4-5D6E-409C-BE32-E72D297353CC}">
              <c16:uniqueId val="{00000003-40DA-4330-BAEB-F74816554282}"/>
            </c:ext>
          </c:extLst>
        </c:ser>
        <c:ser>
          <c:idx val="4"/>
          <c:order val="4"/>
          <c:tx>
            <c:strRef>
              <c:f>Sheet1!$G$5</c:f>
              <c:strCache>
                <c:ptCount val="1"/>
                <c:pt idx="0">
                  <c:v>25°C</c:v>
                </c:pt>
              </c:strCache>
            </c:strRef>
          </c:tx>
          <c:spPr>
            <a:ln w="19050" cap="rnd">
              <a:solidFill>
                <a:schemeClr val="accent5"/>
              </a:solidFill>
              <a:round/>
            </a:ln>
            <a:effectLst/>
          </c:spPr>
          <c:marker>
            <c:symbol val="none"/>
          </c:marker>
          <c:xVal>
            <c:numRef>
              <c:f>Sheet1!$B$6:$B$10</c:f>
              <c:numCache>
                <c:formatCode>General</c:formatCode>
                <c:ptCount val="5"/>
                <c:pt idx="0">
                  <c:v>80</c:v>
                </c:pt>
                <c:pt idx="1">
                  <c:v>70</c:v>
                </c:pt>
                <c:pt idx="2">
                  <c:v>60</c:v>
                </c:pt>
                <c:pt idx="3">
                  <c:v>50</c:v>
                </c:pt>
                <c:pt idx="4">
                  <c:v>45</c:v>
                </c:pt>
              </c:numCache>
            </c:numRef>
          </c:xVal>
          <c:yVal>
            <c:numRef>
              <c:f>Sheet1!$G$6:$G$10</c:f>
              <c:numCache>
                <c:formatCode>0.0</c:formatCode>
                <c:ptCount val="5"/>
                <c:pt idx="0">
                  <c:v>3.5300000000000002</c:v>
                </c:pt>
                <c:pt idx="1">
                  <c:v>4.1922222222222221</c:v>
                </c:pt>
                <c:pt idx="2">
                  <c:v>5.2328571428571431</c:v>
                </c:pt>
                <c:pt idx="3">
                  <c:v>7.1059999999999999</c:v>
                </c:pt>
                <c:pt idx="4">
                  <c:v>8.745000000000001</c:v>
                </c:pt>
              </c:numCache>
            </c:numRef>
          </c:yVal>
          <c:smooth val="1"/>
          <c:extLst>
            <c:ext xmlns:c16="http://schemas.microsoft.com/office/drawing/2014/chart" uri="{C3380CC4-5D6E-409C-BE32-E72D297353CC}">
              <c16:uniqueId val="{00000004-40DA-4330-BAEB-F74816554282}"/>
            </c:ext>
          </c:extLst>
        </c:ser>
        <c:ser>
          <c:idx val="5"/>
          <c:order val="5"/>
          <c:tx>
            <c:strRef>
              <c:f>Sheet1!$H$5</c:f>
              <c:strCache>
                <c:ptCount val="1"/>
                <c:pt idx="0">
                  <c:v>30°C</c:v>
                </c:pt>
              </c:strCache>
            </c:strRef>
          </c:tx>
          <c:spPr>
            <a:ln w="19050" cap="rnd">
              <a:solidFill>
                <a:schemeClr val="accent6"/>
              </a:solidFill>
              <a:round/>
            </a:ln>
            <a:effectLst/>
          </c:spPr>
          <c:marker>
            <c:symbol val="none"/>
          </c:marker>
          <c:xVal>
            <c:numRef>
              <c:f>Sheet1!$B$6:$B$10</c:f>
              <c:numCache>
                <c:formatCode>General</c:formatCode>
                <c:ptCount val="5"/>
                <c:pt idx="0">
                  <c:v>80</c:v>
                </c:pt>
                <c:pt idx="1">
                  <c:v>70</c:v>
                </c:pt>
                <c:pt idx="2">
                  <c:v>60</c:v>
                </c:pt>
                <c:pt idx="3">
                  <c:v>50</c:v>
                </c:pt>
                <c:pt idx="4">
                  <c:v>45</c:v>
                </c:pt>
              </c:numCache>
            </c:numRef>
          </c:xVal>
          <c:yVal>
            <c:numRef>
              <c:f>Sheet1!$H$6:$H$10</c:f>
              <c:numCache>
                <c:formatCode>0.0</c:formatCode>
                <c:ptCount val="5"/>
                <c:pt idx="0">
                  <c:v>3.883</c:v>
                </c:pt>
                <c:pt idx="1">
                  <c:v>4.7162500000000005</c:v>
                </c:pt>
                <c:pt idx="2">
                  <c:v>6.1050000000000004</c:v>
                </c:pt>
                <c:pt idx="3">
                  <c:v>8.8825000000000003</c:v>
                </c:pt>
                <c:pt idx="4">
                  <c:v>11.66</c:v>
                </c:pt>
              </c:numCache>
            </c:numRef>
          </c:yVal>
          <c:smooth val="1"/>
          <c:extLst>
            <c:ext xmlns:c16="http://schemas.microsoft.com/office/drawing/2014/chart" uri="{C3380CC4-5D6E-409C-BE32-E72D297353CC}">
              <c16:uniqueId val="{00000005-40DA-4330-BAEB-F74816554282}"/>
            </c:ext>
          </c:extLst>
        </c:ser>
        <c:dLbls>
          <c:showLegendKey val="0"/>
          <c:showVal val="0"/>
          <c:showCatName val="0"/>
          <c:showSerName val="0"/>
          <c:showPercent val="0"/>
          <c:showBubbleSize val="0"/>
        </c:dLbls>
        <c:axId val="1625731760"/>
        <c:axId val="1631687264"/>
      </c:scatterChart>
      <c:valAx>
        <c:axId val="1625731760"/>
        <c:scaling>
          <c:orientation val="minMax"/>
          <c:max val="80"/>
          <c:min val="4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Temperature</a:t>
                </a:r>
                <a:r>
                  <a:rPr lang="en-GB" sz="2000" baseline="0"/>
                  <a:t> of hot water (TH), </a:t>
                </a:r>
                <a:r>
                  <a:rPr lang="en-GB" sz="2000"/>
                  <a:t>°C</a:t>
                </a:r>
              </a:p>
            </c:rich>
          </c:tx>
          <c:layout>
            <c:manualLayout>
              <c:xMode val="edge"/>
              <c:yMode val="edge"/>
              <c:x val="0.3361427246251753"/>
              <c:y val="0.920434100210968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t-LT"/>
          </a:p>
        </c:txPr>
        <c:crossAx val="1631687264"/>
        <c:crosses val="autoZero"/>
        <c:crossBetween val="midCat"/>
      </c:valAx>
      <c:valAx>
        <c:axId val="1631687264"/>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COP</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t-LT"/>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t-LT"/>
          </a:p>
        </c:txPr>
        <c:crossAx val="1625731760"/>
        <c:crosses val="autoZero"/>
        <c:crossBetween val="midCat"/>
        <c:majorUnit val="1"/>
      </c:valAx>
      <c:spPr>
        <a:noFill/>
        <a:ln>
          <a:noFill/>
        </a:ln>
        <a:effectLst/>
      </c:spPr>
    </c:plotArea>
    <c:legend>
      <c:legendPos val="b"/>
      <c:layout>
        <c:manualLayout>
          <c:xMode val="edge"/>
          <c:yMode val="edge"/>
          <c:x val="0.90137860242192547"/>
          <c:y val="0.22655423741809838"/>
          <c:w val="9.8621397578074532E-2"/>
          <c:h val="0.6634196049526842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solidFill>
      <a:schemeClr val="bg1"/>
    </a:solidFill>
    <a:ln w="9525" cap="flat" cmpd="sng" algn="ctr">
      <a:noFill/>
      <a:round/>
    </a:ln>
    <a:effectLst/>
  </c:spPr>
  <c:txPr>
    <a:bodyPr/>
    <a:lstStyle/>
    <a:p>
      <a:pPr>
        <a:defRPr/>
      </a:pPr>
      <a:endParaRPr lang="lt-L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7017377987227"/>
          <c:y val="4.3328402931195921E-2"/>
          <c:w val="0.81439836905940233"/>
          <c:h val="0.78570832634196319"/>
        </c:manualLayout>
      </c:layout>
      <c:scatterChart>
        <c:scatterStyle val="smoothMarker"/>
        <c:varyColors val="0"/>
        <c:ser>
          <c:idx val="0"/>
          <c:order val="0"/>
          <c:spPr>
            <a:ln w="19050" cap="rnd">
              <a:solidFill>
                <a:schemeClr val="accent1"/>
              </a:solidFill>
              <a:round/>
            </a:ln>
            <a:effectLst/>
          </c:spPr>
          <c:marker>
            <c:symbol val="none"/>
          </c:marker>
          <c:xVal>
            <c:numRef>
              <c:f>(Sheet1!$E$4,Sheet1!$E$6,Sheet1!$E$8)</c:f>
              <c:numCache>
                <c:formatCode>General</c:formatCode>
                <c:ptCount val="3"/>
                <c:pt idx="0">
                  <c:v>8</c:v>
                </c:pt>
                <c:pt idx="1">
                  <c:v>200</c:v>
                </c:pt>
                <c:pt idx="2">
                  <c:v>1000</c:v>
                </c:pt>
              </c:numCache>
            </c:numRef>
          </c:xVal>
          <c:yVal>
            <c:numRef>
              <c:f>(Sheet1!$K$4,Sheet1!$K$6,Sheet1!$K$8)</c:f>
              <c:numCache>
                <c:formatCode>_(* #,##0.00_);_(* \(#,##0.00\);_(* "-"??_);_(@_)</c:formatCode>
                <c:ptCount val="3"/>
                <c:pt idx="0">
                  <c:v>6.4730783866057839</c:v>
                </c:pt>
                <c:pt idx="1">
                  <c:v>6.2495243531202433</c:v>
                </c:pt>
                <c:pt idx="2">
                  <c:v>5.5169330289193299</c:v>
                </c:pt>
              </c:numCache>
            </c:numRef>
          </c:yVal>
          <c:smooth val="1"/>
          <c:extLst>
            <c:ext xmlns:c16="http://schemas.microsoft.com/office/drawing/2014/chart" uri="{C3380CC4-5D6E-409C-BE32-E72D297353CC}">
              <c16:uniqueId val="{00000000-4E3A-46A6-9F6A-DB8D78A79CF2}"/>
            </c:ext>
          </c:extLst>
        </c:ser>
        <c:dLbls>
          <c:showLegendKey val="0"/>
          <c:showVal val="0"/>
          <c:showCatName val="0"/>
          <c:showSerName val="0"/>
          <c:showPercent val="0"/>
          <c:showBubbleSize val="0"/>
        </c:dLbls>
        <c:axId val="1341142256"/>
        <c:axId val="1355769984"/>
      </c:scatterChart>
      <c:valAx>
        <c:axId val="1341142256"/>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t-LT" sz="1600" b="1"/>
                  <a:t>Įdiegiama šilumos siurblio galia, kW</a:t>
                </a:r>
                <a:endParaRPr lang="en-US" sz="1600" b="1"/>
              </a:p>
            </c:rich>
          </c:tx>
          <c:layout>
            <c:manualLayout>
              <c:xMode val="edge"/>
              <c:yMode val="edge"/>
              <c:x val="0.35826119610024576"/>
              <c:y val="0.9125355345082820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1355769984"/>
        <c:crosses val="autoZero"/>
        <c:crossBetween val="midCat"/>
        <c:majorUnit val="100"/>
      </c:valAx>
      <c:valAx>
        <c:axId val="13557699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lt-LT" sz="1600" b="1" dirty="0"/>
                  <a:t>Šilumos kaina, ct / kWh</a:t>
                </a:r>
                <a:endParaRPr lang="en-US" sz="1600" b="1" dirty="0"/>
              </a:p>
            </c:rich>
          </c:tx>
          <c:layout>
            <c:manualLayout>
              <c:xMode val="edge"/>
              <c:yMode val="edge"/>
              <c:x val="4.5596149193529556E-2"/>
              <c:y val="0.2631445552562986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t-LT"/>
            </a:p>
          </c:txPr>
        </c:title>
        <c:numFmt formatCode="_(* #,##0.0_);_(* \(#,##0.0\);_(* &quot;-&quot;?_);_(@_)"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1341142256"/>
        <c:crosses val="autoZero"/>
        <c:crossBetween val="midCat"/>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Sheet1!$C$3</c:f>
              <c:strCache>
                <c:ptCount val="1"/>
                <c:pt idx="0">
                  <c:v>Kintama dedamoji</c:v>
                </c:pt>
              </c:strCache>
            </c:strRef>
          </c:tx>
          <c:spPr>
            <a:solidFill>
              <a:schemeClr val="accent1">
                <a:alpha val="80000"/>
              </a:schemeClr>
            </a:solidFill>
            <a:ln>
              <a:noFill/>
            </a:ln>
            <a:effectLst>
              <a:innerShdw dist="12700" dir="16200000">
                <a:schemeClr val="lt1"/>
              </a:innerShdw>
            </a:effectLst>
          </c:spPr>
          <c:dLbls>
            <c:dLbl>
              <c:idx val="0"/>
              <c:layout>
                <c:manualLayout>
                  <c:x val="1.4874419770940729E-2"/>
                  <c:y val="-1.488228807140702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05-44A6-B9EA-8476E2F2A411}"/>
                </c:ext>
              </c:extLst>
            </c:dLbl>
            <c:dLbl>
              <c:idx val="15"/>
              <c:layout>
                <c:manualLayout>
                  <c:x val="-1.3047997550675105E-2"/>
                  <c:y val="-1.488228807140702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05-44A6-B9EA-8476E2F2A41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Sheet1!$F$5:$F$20</c:f>
              <c:numCache>
                <c:formatCode>0%</c:formatCode>
                <c:ptCount val="16"/>
                <c:pt idx="0">
                  <c:v>0.25</c:v>
                </c:pt>
                <c:pt idx="1">
                  <c:v>0.3</c:v>
                </c:pt>
                <c:pt idx="2">
                  <c:v>0.35</c:v>
                </c:pt>
                <c:pt idx="3">
                  <c:v>0.4</c:v>
                </c:pt>
                <c:pt idx="4">
                  <c:v>0.45</c:v>
                </c:pt>
                <c:pt idx="5">
                  <c:v>0.5</c:v>
                </c:pt>
                <c:pt idx="6">
                  <c:v>0.55000000000000004</c:v>
                </c:pt>
                <c:pt idx="7">
                  <c:v>0.6</c:v>
                </c:pt>
                <c:pt idx="8">
                  <c:v>0.65</c:v>
                </c:pt>
                <c:pt idx="9">
                  <c:v>0.7</c:v>
                </c:pt>
                <c:pt idx="10">
                  <c:v>0.75</c:v>
                </c:pt>
                <c:pt idx="11">
                  <c:v>0.8</c:v>
                </c:pt>
                <c:pt idx="12">
                  <c:v>0.85</c:v>
                </c:pt>
                <c:pt idx="13">
                  <c:v>0.9</c:v>
                </c:pt>
                <c:pt idx="14">
                  <c:v>0.95</c:v>
                </c:pt>
                <c:pt idx="15">
                  <c:v>1</c:v>
                </c:pt>
              </c:numCache>
            </c:numRef>
          </c:cat>
          <c:val>
            <c:numRef>
              <c:f>Sheet1!$G$5:$G$20</c:f>
              <c:numCache>
                <c:formatCode>General</c:formatCode>
                <c:ptCount val="16"/>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numCache>
            </c:numRef>
          </c:val>
          <c:extLst>
            <c:ext xmlns:c16="http://schemas.microsoft.com/office/drawing/2014/chart" uri="{C3380CC4-5D6E-409C-BE32-E72D297353CC}">
              <c16:uniqueId val="{00000002-1D05-44A6-B9EA-8476E2F2A411}"/>
            </c:ext>
          </c:extLst>
        </c:ser>
        <c:ser>
          <c:idx val="1"/>
          <c:order val="1"/>
          <c:tx>
            <c:strRef>
              <c:f>Sheet1!$D$3</c:f>
              <c:strCache>
                <c:ptCount val="1"/>
                <c:pt idx="0">
                  <c:v>Pastovi dedamoji</c:v>
                </c:pt>
              </c:strCache>
            </c:strRef>
          </c:tx>
          <c:spPr>
            <a:gradFill>
              <a:gsLst>
                <a:gs pos="100000">
                  <a:schemeClr val="accent2"/>
                </a:gs>
                <a:gs pos="0">
                  <a:schemeClr val="accent2">
                    <a:lumMod val="75000"/>
                  </a:schemeClr>
                </a:gs>
              </a:gsLst>
              <a:lin ang="0" scaled="1"/>
            </a:gradFill>
            <a:ln w="25400">
              <a:noFill/>
            </a:ln>
            <a:effectLst>
              <a:innerShdw dist="12700" dir="16200000">
                <a:schemeClr val="lt1">
                  <a:alpha val="75000"/>
                </a:schemeClr>
              </a:innerShdw>
            </a:effectLst>
          </c:spPr>
          <c:dLbls>
            <c:dLbl>
              <c:idx val="0"/>
              <c:layout>
                <c:manualLayout>
                  <c:x val="1.296039280632595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05-44A6-B9EA-8476E2F2A411}"/>
                </c:ext>
              </c:extLst>
            </c:dLbl>
            <c:dLbl>
              <c:idx val="15"/>
              <c:layout>
                <c:manualLayout>
                  <c:x val="-1.2960392806325955E-2"/>
                  <c:y val="-7.44114403570351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05-44A6-B9EA-8476E2F2A41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Sheet1!$F$5:$F$20</c:f>
              <c:numCache>
                <c:formatCode>0%</c:formatCode>
                <c:ptCount val="16"/>
                <c:pt idx="0">
                  <c:v>0.25</c:v>
                </c:pt>
                <c:pt idx="1">
                  <c:v>0.3</c:v>
                </c:pt>
                <c:pt idx="2">
                  <c:v>0.35</c:v>
                </c:pt>
                <c:pt idx="3">
                  <c:v>0.4</c:v>
                </c:pt>
                <c:pt idx="4">
                  <c:v>0.45</c:v>
                </c:pt>
                <c:pt idx="5">
                  <c:v>0.5</c:v>
                </c:pt>
                <c:pt idx="6">
                  <c:v>0.55000000000000004</c:v>
                </c:pt>
                <c:pt idx="7">
                  <c:v>0.6</c:v>
                </c:pt>
                <c:pt idx="8">
                  <c:v>0.65</c:v>
                </c:pt>
                <c:pt idx="9">
                  <c:v>0.7</c:v>
                </c:pt>
                <c:pt idx="10">
                  <c:v>0.75</c:v>
                </c:pt>
                <c:pt idx="11">
                  <c:v>0.8</c:v>
                </c:pt>
                <c:pt idx="12">
                  <c:v>0.85</c:v>
                </c:pt>
                <c:pt idx="13">
                  <c:v>0.9</c:v>
                </c:pt>
                <c:pt idx="14">
                  <c:v>0.95</c:v>
                </c:pt>
                <c:pt idx="15">
                  <c:v>1</c:v>
                </c:pt>
              </c:numCache>
            </c:numRef>
          </c:cat>
          <c:val>
            <c:numRef>
              <c:f>Sheet1!$J$5:$J$20</c:f>
              <c:numCache>
                <c:formatCode>0.0</c:formatCode>
                <c:ptCount val="16"/>
                <c:pt idx="0">
                  <c:v>9.0078268665051375</c:v>
                </c:pt>
                <c:pt idx="1">
                  <c:v>8.271961621563479</c:v>
                </c:pt>
                <c:pt idx="2">
                  <c:v>7.596210504783695</c:v>
                </c:pt>
                <c:pt idx="3">
                  <c:v>6.9756626871389944</c:v>
                </c:pt>
                <c:pt idx="4">
                  <c:v>6.4058085138767282</c:v>
                </c:pt>
                <c:pt idx="5">
                  <c:v>5.882506731885206</c:v>
                </c:pt>
                <c:pt idx="6">
                  <c:v>5.4019543943146768</c:v>
                </c:pt>
                <c:pt idx="7">
                  <c:v>4.9606592237428311</c:v>
                </c:pt>
                <c:pt idx="8">
                  <c:v>4.5554142330419953</c:v>
                </c:pt>
                <c:pt idx="9">
                  <c:v>4.1832744195123936</c:v>
                </c:pt>
                <c:pt idx="10">
                  <c:v>3.8415353629127198</c:v>
                </c:pt>
                <c:pt idx="11">
                  <c:v>3.5277135718552972</c:v>
                </c:pt>
                <c:pt idx="12">
                  <c:v>3.2395284357388352</c:v>
                </c:pt>
                <c:pt idx="13">
                  <c:v>2.9748856510595911</c:v>
                </c:pt>
                <c:pt idx="14">
                  <c:v>2.7318620016563782</c:v>
                </c:pt>
                <c:pt idx="15">
                  <c:v>2.5086913822841579</c:v>
                </c:pt>
              </c:numCache>
            </c:numRef>
          </c:val>
          <c:extLst>
            <c:ext xmlns:c16="http://schemas.microsoft.com/office/drawing/2014/chart" uri="{C3380CC4-5D6E-409C-BE32-E72D297353CC}">
              <c16:uniqueId val="{00000005-1D05-44A6-B9EA-8476E2F2A411}"/>
            </c:ext>
          </c:extLst>
        </c:ser>
        <c:dLbls>
          <c:showLegendKey val="0"/>
          <c:showVal val="1"/>
          <c:showCatName val="0"/>
          <c:showSerName val="0"/>
          <c:showPercent val="0"/>
          <c:showBubbleSize val="0"/>
        </c:dLbls>
        <c:dropLines>
          <c:spPr>
            <a:ln w="12700" cap="sq" cmpd="dbl" algn="ctr">
              <a:solidFill>
                <a:schemeClr val="lt1">
                  <a:alpha val="40000"/>
                </a:schemeClr>
              </a:solidFill>
              <a:prstDash val="solid"/>
              <a:round/>
              <a:headEnd type="none"/>
              <a:tailEnd type="none"/>
            </a:ln>
            <a:effectLst/>
          </c:spPr>
        </c:dropLines>
        <c:axId val="1636172992"/>
        <c:axId val="1547836144"/>
      </c:areaChart>
      <c:catAx>
        <c:axId val="163617299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a:effectLst/>
          </c:spPr>
        </c:majorGridlines>
        <c:title>
          <c:tx>
            <c:rich>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r>
                  <a:rPr lang="en-GB" sz="1200" b="1"/>
                  <a:t>Panaudojimo laipsnis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lt-LT"/>
            </a:p>
          </c:txPr>
        </c:title>
        <c:numFmt formatCode="0%" sourceLinked="0"/>
        <c:majorTickMark val="none"/>
        <c:minorTickMark val="none"/>
        <c:tickLblPos val="nextTo"/>
        <c:spPr>
          <a:noFill/>
          <a:ln w="9575" cap="flat" cmpd="sng" algn="ctr">
            <a:solidFill>
              <a:schemeClr val="lt1">
                <a:lumMod val="75000"/>
              </a:schemeClr>
            </a:solidFill>
            <a:round/>
            <a:headEnd type="none" w="sm" len="sm"/>
            <a:tailEnd type="none" w="sm" len="sm"/>
          </a:ln>
          <a:effectLst/>
        </c:spPr>
        <c:txPr>
          <a:bodyPr rot="-600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lt-LT"/>
          </a:p>
        </c:txPr>
        <c:crossAx val="1547836144"/>
        <c:crosses val="autoZero"/>
        <c:auto val="1"/>
        <c:lblAlgn val="ctr"/>
        <c:lblOffset val="100"/>
        <c:tickMarkSkip val="1"/>
        <c:noMultiLvlLbl val="0"/>
      </c:catAx>
      <c:valAx>
        <c:axId val="1547836144"/>
        <c:scaling>
          <c:orientation val="minMax"/>
          <c:max val="12"/>
        </c:scaling>
        <c:delete val="0"/>
        <c:axPos val="l"/>
        <c:majorGridlines>
          <c:spPr>
            <a:ln w="12700" cap="flat" cmpd="sng" algn="ctr">
              <a:gradFill>
                <a:gsLst>
                  <a:gs pos="100000">
                    <a:schemeClr val="bg1"/>
                  </a:gs>
                  <a:gs pos="0">
                    <a:schemeClr val="lt1">
                      <a:lumMod val="75000"/>
                      <a:alpha val="36000"/>
                    </a:schemeClr>
                  </a:gs>
                </a:gsLst>
                <a:lin ang="5400000" scaled="0"/>
              </a:gradFill>
              <a:prstDash val="sysDot"/>
              <a:round/>
            </a:ln>
            <a:effectLst/>
          </c:spPr>
        </c:majorGridlines>
        <c:title>
          <c:tx>
            <c:rich>
              <a:bodyPr rot="-54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r>
                  <a:rPr lang="en-GB" sz="1200" b="1"/>
                  <a:t>ct/kWh</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lt-LT"/>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lt1">
                    <a:lumMod val="75000"/>
                  </a:schemeClr>
                </a:solidFill>
                <a:latin typeface="+mn-lt"/>
                <a:ea typeface="+mn-ea"/>
                <a:cs typeface="+mn-cs"/>
              </a:defRPr>
            </a:pPr>
            <a:endParaRPr lang="lt-LT"/>
          </a:p>
        </c:txPr>
        <c:crossAx val="1636172992"/>
        <c:crossesAt val="1"/>
        <c:crossBetween val="midCat"/>
        <c:majorUnit val="1"/>
        <c:minorUnit val="1"/>
      </c:valAx>
      <c:spPr>
        <a:noFill/>
        <a:ln w="0">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lt-L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12700" cap="flat" cmpd="sng" algn="ctr">
      <a:solidFill>
        <a:schemeClr val="lt1">
          <a:lumMod val="75000"/>
        </a:schemeClr>
      </a:solidFill>
      <a:round/>
    </a:ln>
    <a:effectLst/>
  </c:spPr>
  <c:txPr>
    <a:bodyPr/>
    <a:lstStyle/>
    <a:p>
      <a:pPr>
        <a:defRPr/>
      </a:pPr>
      <a:endParaRPr lang="lt-L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7">
  <cs:axisTitle>
    <cs:lnRef idx="0"/>
    <cs:fillRef idx="0"/>
    <cs:effectRef idx="0"/>
    <cs:fontRef idx="minor">
      <a:schemeClr val="lt1">
        <a:lumMod val="85000"/>
      </a:schemeClr>
    </cs:fontRef>
    <cs:defRPr sz="900" kern="1200"/>
  </cs:axisTitle>
  <cs:categoryAxis>
    <cs:lnRef idx="0"/>
    <cs:fillRef idx="0"/>
    <cs:effectRef idx="0"/>
    <cs:fontRef idx="minor">
      <a:schemeClr val="lt1">
        <a:lumMod val="85000"/>
      </a:schemeClr>
    </cs:fontRef>
    <cs:spPr>
      <a:ln w="9575" cap="flat" cmpd="sng" algn="ctr">
        <a:solidFill>
          <a:schemeClr val="lt1">
            <a:lumMod val="75000"/>
          </a:schemeClr>
        </a:solidFill>
        <a:round/>
        <a:headEnd type="none" w="sm" len="sm"/>
        <a:tailEnd type="none" w="sm" len="sm"/>
      </a:ln>
    </cs:spPr>
    <cs:defRPr sz="900" b="1" kern="1200" cap="all" baseline="0"/>
  </cs:categoryAxis>
  <cs:chartArea>
    <cs:lnRef idx="0"/>
    <cs:fillRef idx="0"/>
    <cs:effectRef idx="0"/>
    <cs:fontRef idx="minor">
      <a:schemeClr val="dk1"/>
    </cs:fontRef>
    <cs:spPr>
      <a:solidFill>
        <a:schemeClr val="dk1">
          <a:lumMod val="75000"/>
          <a:lumOff val="25000"/>
        </a:schemeClr>
      </a:solidFill>
      <a:ln w="9525" cap="flat" cmpd="sng" algn="ctr">
        <a:solidFill>
          <a:schemeClr val="lt1">
            <a:lumMod val="75000"/>
          </a:schemeClr>
        </a:solidFill>
        <a:round/>
      </a:ln>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lt1">
        <a:lumMod val="85000"/>
      </a:schemeClr>
    </cs:fontRef>
    <cs:spPr>
      <a:solidFill>
        <a:schemeClr val="dk1">
          <a:lumMod val="65000"/>
          <a:lumOff val="35000"/>
        </a:schemeClr>
      </a:solidFill>
      <a:ln>
        <a:solidFill>
          <a:schemeClr val="lt1">
            <a:lumMod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
  <cs:dataPoint3D>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3D>
  <cs:dataPointLine>
    <cs:lnRef idx="0">
      <cs:styleClr val="auto"/>
    </cs:lnRef>
    <cs:fillRef idx="0"/>
    <cs:effectRef idx="0"/>
    <cs:fontRef idx="minor">
      <a:schemeClr val="dk1"/>
    </cs:fontRef>
    <cs:spPr>
      <a:ln w="25400"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50000"/>
      </a:schemeClr>
    </cs:fontRef>
    <cs:spPr>
      <a:ln w="9525">
        <a:solidFill>
          <a:schemeClr val="lt1">
            <a:lumMod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cap="flat" cmpd="sng" algn="ctr">
        <a:solidFill>
          <a:schemeClr val="lt1">
            <a:alpha val="40000"/>
          </a:schemeClr>
        </a:solidFill>
        <a:round/>
      </a:ln>
    </cs:spPr>
  </cs:dropLine>
  <cs:errorBar>
    <cs:lnRef idx="0"/>
    <cs:fillRef idx="0"/>
    <cs:effectRef idx="0"/>
    <cs:fontRef idx="minor">
      <a:schemeClr val="dk1"/>
    </cs:fontRef>
    <cs:spPr>
      <a:ln w="9525" cap="flat" cmpd="sng" algn="ctr">
        <a:solidFill>
          <a:schemeClr val="lt1">
            <a:alpha val="4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65000"/>
                <a:alpha val="36000"/>
              </a:schemeClr>
            </a:gs>
          </a:gsLst>
          <a:lin ang="5400000" scaled="0"/>
        </a:gra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8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bg1">
        <a:lumMod val="85000"/>
      </a:schemeClr>
    </cs:fontRef>
    <cs:spPr>
      <a:ln w="19050" cap="flat" cmpd="sng" algn="ctr">
        <a:solidFill>
          <a:schemeClr val="bg1">
            <a:lumMod val="85000"/>
          </a:schemeClr>
        </a:solidFill>
        <a:round/>
        <a:headEnd type="none" w="sm" len="sm"/>
        <a:tailEnd type="none" w="sm" len="sm"/>
      </a:ln>
    </cs:spPr>
    <cs:defRPr sz="900" b="1"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ajor">
      <a:schemeClr val="lt1">
        <a:lumMod val="85000"/>
      </a:schemeClr>
    </cs:fontRef>
    <cs:defRPr sz="1800" b="1" kern="120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0.91523</cdr:x>
      <cdr:y>0.12235</cdr:y>
    </cdr:from>
    <cdr:to>
      <cdr:x>1</cdr:x>
      <cdr:y>0.21574</cdr:y>
    </cdr:to>
    <cdr:sp macro="" textlink="">
      <cdr:nvSpPr>
        <cdr:cNvPr id="2" name="TextBox 1">
          <a:extLst xmlns:a="http://schemas.openxmlformats.org/drawingml/2006/main">
            <a:ext uri="{FF2B5EF4-FFF2-40B4-BE49-F238E27FC236}">
              <a16:creationId xmlns:a16="http://schemas.microsoft.com/office/drawing/2014/main" id="{28CC9580-55C5-409E-B78F-6806AD74EDD2}"/>
            </a:ext>
          </a:extLst>
        </cdr:cNvPr>
        <cdr:cNvSpPr txBox="1"/>
      </cdr:nvSpPr>
      <cdr:spPr>
        <a:xfrm xmlns:a="http://schemas.openxmlformats.org/drawingml/2006/main">
          <a:off x="10275751" y="662812"/>
          <a:ext cx="951756" cy="5059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000" baseline="0" dirty="0"/>
            <a:t>(TC) </a:t>
          </a:r>
          <a:endParaRPr lang="en-GB"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7F2791-4DAA-4C0B-9E8E-D9BAF24EE267}"/>
              </a:ext>
            </a:extLst>
          </p:cNvPr>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GB"/>
          </a:p>
        </p:txBody>
      </p:sp>
      <p:sp>
        <p:nvSpPr>
          <p:cNvPr id="3" name="Date Placeholder 2">
            <a:extLst>
              <a:ext uri="{FF2B5EF4-FFF2-40B4-BE49-F238E27FC236}">
                <a16:creationId xmlns:a16="http://schemas.microsoft.com/office/drawing/2014/main" id="{97592B97-9D30-4780-80E5-89241DB50E53}"/>
              </a:ext>
            </a:extLst>
          </p:cNvPr>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EDFC1672-6753-4123-B453-E203B9649D41}" type="datetimeFigureOut">
              <a:rPr lang="en-GB" smtClean="0"/>
              <a:t>30/09/2020</a:t>
            </a:fld>
            <a:endParaRPr lang="en-GB"/>
          </a:p>
        </p:txBody>
      </p:sp>
      <p:sp>
        <p:nvSpPr>
          <p:cNvPr id="4" name="Footer Placeholder 3">
            <a:extLst>
              <a:ext uri="{FF2B5EF4-FFF2-40B4-BE49-F238E27FC236}">
                <a16:creationId xmlns:a16="http://schemas.microsoft.com/office/drawing/2014/main" id="{BA2A021E-B012-40BD-9313-A10D8A6DB9C5}"/>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1C85B5A-47DD-4565-BC7D-5933CFA94797}"/>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72725243-6AF1-43DC-ABC9-611EB2A8DCB1}" type="slidenum">
              <a:rPr lang="en-GB" smtClean="0"/>
              <a:t>‹#›</a:t>
            </a:fld>
            <a:endParaRPr lang="en-GB"/>
          </a:p>
        </p:txBody>
      </p:sp>
    </p:spTree>
    <p:extLst>
      <p:ext uri="{BB962C8B-B14F-4D97-AF65-F5344CB8AC3E}">
        <p14:creationId xmlns:p14="http://schemas.microsoft.com/office/powerpoint/2010/main" val="394621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C6F3A1A7-48F3-4EA0-B7FC-B33FE66C4DD7}" type="datetimeFigureOut">
              <a:rPr lang="en-GB" smtClean="0"/>
              <a:t>30/09/2020</a:t>
            </a:fld>
            <a:endParaRPr lang="en-GB"/>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00DC40-F023-4369-898F-762FF571C66A}" type="slidenum">
              <a:rPr lang="en-GB" smtClean="0"/>
              <a:t>‹#›</a:t>
            </a:fld>
            <a:endParaRPr lang="en-GB"/>
          </a:p>
        </p:txBody>
      </p:sp>
    </p:spTree>
    <p:extLst>
      <p:ext uri="{BB962C8B-B14F-4D97-AF65-F5344CB8AC3E}">
        <p14:creationId xmlns:p14="http://schemas.microsoft.com/office/powerpoint/2010/main" val="16321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00DC40-F023-4369-898F-762FF571C66A}" type="slidenum">
              <a:rPr lang="en-GB" smtClean="0"/>
              <a:t>35</a:t>
            </a:fld>
            <a:endParaRPr lang="en-GB"/>
          </a:p>
        </p:txBody>
      </p:sp>
    </p:spTree>
    <p:extLst>
      <p:ext uri="{BB962C8B-B14F-4D97-AF65-F5344CB8AC3E}">
        <p14:creationId xmlns:p14="http://schemas.microsoft.com/office/powerpoint/2010/main" val="364008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00DC40-F023-4369-898F-762FF571C66A}" type="slidenum">
              <a:rPr lang="en-GB" smtClean="0"/>
              <a:t>43</a:t>
            </a:fld>
            <a:endParaRPr lang="en-GB"/>
          </a:p>
        </p:txBody>
      </p:sp>
    </p:spTree>
    <p:extLst>
      <p:ext uri="{BB962C8B-B14F-4D97-AF65-F5344CB8AC3E}">
        <p14:creationId xmlns:p14="http://schemas.microsoft.com/office/powerpoint/2010/main" val="61633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B456910-7067-4D8C-856C-57E83AE14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33D0215-17CD-4DF8-994E-7DE6D150C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a:p>
        </p:txBody>
      </p:sp>
      <p:sp>
        <p:nvSpPr>
          <p:cNvPr id="4" name="Footer Placeholder 3">
            <a:extLst>
              <a:ext uri="{FF2B5EF4-FFF2-40B4-BE49-F238E27FC236}">
                <a16:creationId xmlns:a16="http://schemas.microsoft.com/office/drawing/2014/main" id="{05647DC0-FC69-4E8E-AC03-8CBD957ED9F8}"/>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200" b="0" i="0" u="none" strike="noStrike" kern="1200" cap="none" spc="0" normalizeH="0" baseline="0" noProof="0">
                <a:ln>
                  <a:noFill/>
                </a:ln>
                <a:solidFill>
                  <a:prstClr val="black"/>
                </a:solidFill>
                <a:effectLst/>
                <a:uLnTx/>
                <a:uFillTx/>
                <a:latin typeface="Calibri"/>
                <a:ea typeface="+mn-ea"/>
                <a:cs typeface="+mn-cs"/>
              </a:rPr>
              <a:t>Valius_Serbenta /BETA_LT/ v.serbenta@betalt.lt</a:t>
            </a:r>
          </a:p>
        </p:txBody>
      </p:sp>
      <p:sp>
        <p:nvSpPr>
          <p:cNvPr id="8197" name="Slide Number Placeholder 4">
            <a:extLst>
              <a:ext uri="{FF2B5EF4-FFF2-40B4-BE49-F238E27FC236}">
                <a16:creationId xmlns:a16="http://schemas.microsoft.com/office/drawing/2014/main" id="{68B7D285-3DF7-4931-8AE5-47DD74F283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308C093-A50D-4FB3-8DCA-587FFF9C04E8}" type="slidenum">
              <a:rPr kumimoji="0" lang="lt-LT" altLang="lt-L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lt-LT" altLang="lt-L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00DC40-F023-4369-898F-762FF571C66A}" type="slidenum">
              <a:rPr lang="en-GB" smtClean="0"/>
              <a:t>54</a:t>
            </a:fld>
            <a:endParaRPr lang="en-GB"/>
          </a:p>
        </p:txBody>
      </p:sp>
    </p:spTree>
    <p:extLst>
      <p:ext uri="{BB962C8B-B14F-4D97-AF65-F5344CB8AC3E}">
        <p14:creationId xmlns:p14="http://schemas.microsoft.com/office/powerpoint/2010/main" val="57935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7123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112382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63873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fac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D707-75C4-7542-8A03-6463AB8B8806}"/>
              </a:ext>
            </a:extLst>
          </p:cNvPr>
          <p:cNvSpPr>
            <a:spLocks noGrp="1"/>
          </p:cNvSpPr>
          <p:nvPr>
            <p:ph type="title" hasCustomPrompt="1"/>
          </p:nvPr>
        </p:nvSpPr>
        <p:spPr>
          <a:xfrm>
            <a:off x="839788" y="800100"/>
            <a:ext cx="10543829" cy="1982530"/>
          </a:xfrm>
        </p:spPr>
        <p:txBody>
          <a:bodyPr anchor="t" anchorCtr="0">
            <a:spAutoFit/>
          </a:bodyPr>
          <a:lstStyle>
            <a:lvl1pPr>
              <a:lnSpc>
                <a:spcPts val="7700"/>
              </a:lnSpc>
              <a:defRPr sz="6000"/>
            </a:lvl1pPr>
          </a:lstStyle>
          <a:p>
            <a:r>
              <a:rPr lang="en-US" dirty="0"/>
              <a:t>Subtitle name</a:t>
            </a:r>
            <a:br>
              <a:rPr lang="en-US" dirty="0"/>
            </a:br>
            <a:r>
              <a:rPr lang="en-US" dirty="0"/>
              <a:t>lorem ipsum</a:t>
            </a:r>
          </a:p>
        </p:txBody>
      </p:sp>
      <p:sp>
        <p:nvSpPr>
          <p:cNvPr id="4" name="Footer Placeholder 3">
            <a:extLst>
              <a:ext uri="{FF2B5EF4-FFF2-40B4-BE49-F238E27FC236}">
                <a16:creationId xmlns:a16="http://schemas.microsoft.com/office/drawing/2014/main" id="{AFC93BEC-713B-1248-AC7F-9473DACD61D4}"/>
              </a:ext>
            </a:extLst>
          </p:cNvPr>
          <p:cNvSpPr>
            <a:spLocks noGrp="1"/>
          </p:cNvSpPr>
          <p:nvPr>
            <p:ph type="ftr" sz="quarter" idx="11"/>
          </p:nvPr>
        </p:nvSpPr>
        <p:spPr>
          <a:xfrm>
            <a:off x="838200" y="6144316"/>
            <a:ext cx="4114800" cy="278089"/>
          </a:xfrm>
        </p:spPr>
        <p:txBody>
          <a:bodyPr lIns="46800" tIns="46800" rIns="46800" anchor="t" anchorCtr="0">
            <a:spAutoFit/>
          </a:bodyPr>
          <a:lstStyle>
            <a:lvl1pPr algn="l">
              <a:defRPr/>
            </a:lvl1pPr>
          </a:lstStyle>
          <a:p>
            <a:r>
              <a:rPr lang="en-US"/>
              <a:t>Presentation name</a:t>
            </a:r>
            <a:endParaRPr lang="en-US" dirty="0"/>
          </a:p>
        </p:txBody>
      </p:sp>
      <p:sp>
        <p:nvSpPr>
          <p:cNvPr id="5" name="Slide Number Placeholder 4">
            <a:extLst>
              <a:ext uri="{FF2B5EF4-FFF2-40B4-BE49-F238E27FC236}">
                <a16:creationId xmlns:a16="http://schemas.microsoft.com/office/drawing/2014/main" id="{E3B0962B-80B0-8C4E-A4EB-60D604014A5E}"/>
              </a:ext>
            </a:extLst>
          </p:cNvPr>
          <p:cNvSpPr>
            <a:spLocks noGrp="1"/>
          </p:cNvSpPr>
          <p:nvPr>
            <p:ph type="sldNum" sz="quarter" idx="12"/>
          </p:nvPr>
        </p:nvSpPr>
        <p:spPr>
          <a:xfrm>
            <a:off x="8640417" y="6144316"/>
            <a:ext cx="2743200" cy="276999"/>
          </a:xfrm>
        </p:spPr>
        <p:txBody>
          <a:bodyPr>
            <a:spAutoFit/>
          </a:bodyPr>
          <a:lstStyle/>
          <a:p>
            <a:r>
              <a:rPr lang="en-US"/>
              <a:t>0</a:t>
            </a:r>
            <a:fld id="{6BD57386-AF1D-1E4A-978E-399E6260E815}" type="slidenum">
              <a:rPr lang="en-US" smtClean="0"/>
              <a:pPr/>
              <a:t>‹#›</a:t>
            </a:fld>
            <a:endParaRPr lang="en-US" dirty="0"/>
          </a:p>
        </p:txBody>
      </p:sp>
      <p:sp>
        <p:nvSpPr>
          <p:cNvPr id="6" name="Subtitle 2">
            <a:extLst>
              <a:ext uri="{FF2B5EF4-FFF2-40B4-BE49-F238E27FC236}">
                <a16:creationId xmlns:a16="http://schemas.microsoft.com/office/drawing/2014/main" id="{F5EB980B-4810-D547-9CC3-693260DED175}"/>
              </a:ext>
            </a:extLst>
          </p:cNvPr>
          <p:cNvSpPr>
            <a:spLocks noGrp="1"/>
          </p:cNvSpPr>
          <p:nvPr>
            <p:ph type="subTitle" idx="1" hasCustomPrompt="1"/>
          </p:nvPr>
        </p:nvSpPr>
        <p:spPr>
          <a:xfrm>
            <a:off x="859120" y="2981009"/>
            <a:ext cx="10498691" cy="371513"/>
          </a:xfrm>
        </p:spPr>
        <p:txBody>
          <a:bodyPr lIns="46800" tIns="46800" rIns="46800" bIns="46800">
            <a:spAutoFit/>
          </a:bodyPr>
          <a:lstStyle>
            <a:lvl1pPr marL="0" indent="0" algn="l">
              <a:buNone/>
              <a:defRPr sz="2000" b="0" i="0">
                <a:solidFill>
                  <a:srgbClr val="27335A"/>
                </a:solidFill>
                <a:latin typeface="Basetica-Medium ☞" panose="020D06030300000000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Short subtitle dolor sit </a:t>
            </a:r>
            <a:r>
              <a:rPr lang="en-US" dirty="0" err="1"/>
              <a:t>amet</a:t>
            </a:r>
            <a:endParaRPr lang="en-US" dirty="0"/>
          </a:p>
        </p:txBody>
      </p:sp>
    </p:spTree>
    <p:extLst>
      <p:ext uri="{BB962C8B-B14F-4D97-AF65-F5344CB8AC3E}">
        <p14:creationId xmlns:p14="http://schemas.microsoft.com/office/powerpoint/2010/main" val="2845960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6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2097579" y="10821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3" y="997531"/>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lt-LT" dirty="0"/>
          </a:p>
        </p:txBody>
      </p:sp>
      <p:pic>
        <p:nvPicPr>
          <p:cNvPr id="8" name="Picture 7">
            <a:extLst>
              <a:ext uri="{FF2B5EF4-FFF2-40B4-BE49-F238E27FC236}">
                <a16:creationId xmlns:a16="http://schemas.microsoft.com/office/drawing/2014/main" id="{6F63B4D1-DD0F-4C4E-B0F0-2116841BBA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1586961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9373">
              <a:srgbClr val="DAEBCE"/>
            </a:gs>
            <a:gs pos="95000">
              <a:schemeClr val="accent6">
                <a:lumMod val="0"/>
                <a:lumOff val="100000"/>
              </a:schemeClr>
            </a:gs>
            <a:gs pos="84000">
              <a:schemeClr val="accent6">
                <a:lumMod val="0"/>
                <a:lumOff val="100000"/>
              </a:schemeClr>
            </a:gs>
            <a:gs pos="76000">
              <a:srgbClr val="E2EFD8"/>
            </a:gs>
            <a:gs pos="51000">
              <a:schemeClr val="accent6">
                <a:lumMod val="0"/>
                <a:lumOff val="100000"/>
              </a:schemeClr>
            </a:gs>
            <a:gs pos="31000">
              <a:schemeClr val="accent6">
                <a:lumMod val="78000"/>
                <a:lumOff val="2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6002"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3"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9" name="Picture 8">
            <a:extLst>
              <a:ext uri="{FF2B5EF4-FFF2-40B4-BE49-F238E27FC236}">
                <a16:creationId xmlns:a16="http://schemas.microsoft.com/office/drawing/2014/main" id="{C4117D01-39CA-462B-9F9E-B57F6683E5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381783938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fac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D707-75C4-7542-8A03-6463AB8B8806}"/>
              </a:ext>
            </a:extLst>
          </p:cNvPr>
          <p:cNvSpPr>
            <a:spLocks noGrp="1"/>
          </p:cNvSpPr>
          <p:nvPr>
            <p:ph type="title" hasCustomPrompt="1"/>
          </p:nvPr>
        </p:nvSpPr>
        <p:spPr>
          <a:xfrm>
            <a:off x="839788" y="800100"/>
            <a:ext cx="10543829" cy="1982530"/>
          </a:xfrm>
        </p:spPr>
        <p:txBody>
          <a:bodyPr anchor="t" anchorCtr="0">
            <a:spAutoFit/>
          </a:bodyPr>
          <a:lstStyle>
            <a:lvl1pPr>
              <a:lnSpc>
                <a:spcPts val="7700"/>
              </a:lnSpc>
              <a:defRPr sz="6000"/>
            </a:lvl1pPr>
          </a:lstStyle>
          <a:p>
            <a:r>
              <a:rPr lang="en-US" dirty="0"/>
              <a:t>Subtitle name</a:t>
            </a:r>
            <a:br>
              <a:rPr lang="en-US" dirty="0"/>
            </a:br>
            <a:r>
              <a:rPr lang="en-US" dirty="0"/>
              <a:t>lorem ipsum</a:t>
            </a:r>
          </a:p>
        </p:txBody>
      </p:sp>
      <p:sp>
        <p:nvSpPr>
          <p:cNvPr id="4" name="Footer Placeholder 3">
            <a:extLst>
              <a:ext uri="{FF2B5EF4-FFF2-40B4-BE49-F238E27FC236}">
                <a16:creationId xmlns:a16="http://schemas.microsoft.com/office/drawing/2014/main" id="{AFC93BEC-713B-1248-AC7F-9473DACD61D4}"/>
              </a:ext>
            </a:extLst>
          </p:cNvPr>
          <p:cNvSpPr>
            <a:spLocks noGrp="1"/>
          </p:cNvSpPr>
          <p:nvPr>
            <p:ph type="ftr" sz="quarter" idx="11"/>
          </p:nvPr>
        </p:nvSpPr>
        <p:spPr>
          <a:xfrm>
            <a:off x="838200" y="6144316"/>
            <a:ext cx="4114800" cy="278089"/>
          </a:xfrm>
        </p:spPr>
        <p:txBody>
          <a:bodyPr lIns="46800" tIns="46800" rIns="46800" anchor="t" anchorCtr="0">
            <a:spAutoFit/>
          </a:bodyPr>
          <a:lstStyle>
            <a:lvl1pPr algn="l">
              <a:defRPr/>
            </a:lvl1pPr>
          </a:lstStyle>
          <a:p>
            <a:r>
              <a:rPr lang="en-US"/>
              <a:t>Presentation name</a:t>
            </a:r>
            <a:endParaRPr lang="en-US" dirty="0"/>
          </a:p>
        </p:txBody>
      </p:sp>
      <p:sp>
        <p:nvSpPr>
          <p:cNvPr id="5" name="Slide Number Placeholder 4">
            <a:extLst>
              <a:ext uri="{FF2B5EF4-FFF2-40B4-BE49-F238E27FC236}">
                <a16:creationId xmlns:a16="http://schemas.microsoft.com/office/drawing/2014/main" id="{E3B0962B-80B0-8C4E-A4EB-60D604014A5E}"/>
              </a:ext>
            </a:extLst>
          </p:cNvPr>
          <p:cNvSpPr>
            <a:spLocks noGrp="1"/>
          </p:cNvSpPr>
          <p:nvPr>
            <p:ph type="sldNum" sz="quarter" idx="12"/>
          </p:nvPr>
        </p:nvSpPr>
        <p:spPr>
          <a:xfrm>
            <a:off x="8640417" y="6144316"/>
            <a:ext cx="2743200" cy="276999"/>
          </a:xfrm>
        </p:spPr>
        <p:txBody>
          <a:bodyPr>
            <a:spAutoFit/>
          </a:bodyPr>
          <a:lstStyle/>
          <a:p>
            <a:r>
              <a:rPr lang="en-US"/>
              <a:t>0</a:t>
            </a:r>
            <a:fld id="{6BD57386-AF1D-1E4A-978E-399E6260E815}" type="slidenum">
              <a:rPr lang="en-US" smtClean="0"/>
              <a:pPr/>
              <a:t>‹#›</a:t>
            </a:fld>
            <a:endParaRPr lang="en-US" dirty="0"/>
          </a:p>
        </p:txBody>
      </p:sp>
      <p:sp>
        <p:nvSpPr>
          <p:cNvPr id="6" name="Subtitle 2">
            <a:extLst>
              <a:ext uri="{FF2B5EF4-FFF2-40B4-BE49-F238E27FC236}">
                <a16:creationId xmlns:a16="http://schemas.microsoft.com/office/drawing/2014/main" id="{F5EB980B-4810-D547-9CC3-693260DED175}"/>
              </a:ext>
            </a:extLst>
          </p:cNvPr>
          <p:cNvSpPr>
            <a:spLocks noGrp="1"/>
          </p:cNvSpPr>
          <p:nvPr>
            <p:ph type="subTitle" idx="1" hasCustomPrompt="1"/>
          </p:nvPr>
        </p:nvSpPr>
        <p:spPr>
          <a:xfrm>
            <a:off x="859120" y="2981009"/>
            <a:ext cx="10498691" cy="371513"/>
          </a:xfrm>
        </p:spPr>
        <p:txBody>
          <a:bodyPr lIns="46800" tIns="46800" rIns="46800" bIns="46800">
            <a:spAutoFit/>
          </a:bodyPr>
          <a:lstStyle>
            <a:lvl1pPr marL="0" indent="0" algn="l">
              <a:buNone/>
              <a:defRPr sz="2000" b="0" i="0">
                <a:solidFill>
                  <a:srgbClr val="27335A"/>
                </a:solidFill>
                <a:latin typeface="Basetica-Medium ☞" panose="020D06030300000000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Short subtitle dolor sit </a:t>
            </a:r>
            <a:r>
              <a:rPr lang="en-US" dirty="0" err="1"/>
              <a:t>amet</a:t>
            </a:r>
            <a:endParaRPr lang="en-US" dirty="0"/>
          </a:p>
        </p:txBody>
      </p:sp>
    </p:spTree>
    <p:extLst>
      <p:ext uri="{BB962C8B-B14F-4D97-AF65-F5344CB8AC3E}">
        <p14:creationId xmlns:p14="http://schemas.microsoft.com/office/powerpoint/2010/main" val="539059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3F607F-A8F2-47E6-A6DE-170A20A248F1}"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1152913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F607F-A8F2-47E6-A6DE-170A20A248F1}"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3822440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3F607F-A8F2-47E6-A6DE-170A20A248F1}"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1573323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3F607F-A8F2-47E6-A6DE-170A20A248F1}"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335319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32050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3F607F-A8F2-47E6-A6DE-170A20A248F1}"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3953473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3F607F-A8F2-47E6-A6DE-170A20A248F1}"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2037882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F607F-A8F2-47E6-A6DE-170A20A248F1}"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177301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F607F-A8F2-47E6-A6DE-170A20A248F1}"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3706025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F607F-A8F2-47E6-A6DE-170A20A248F1}"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40459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F607F-A8F2-47E6-A6DE-170A20A248F1}"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2516031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F607F-A8F2-47E6-A6DE-170A20A248F1}"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33700-2E0C-47D2-9405-47BCF8F19197}" type="slidenum">
              <a:rPr lang="en-US" smtClean="0"/>
              <a:t>‹#›</a:t>
            </a:fld>
            <a:endParaRPr lang="en-US"/>
          </a:p>
        </p:txBody>
      </p:sp>
    </p:spTree>
    <p:extLst>
      <p:ext uri="{BB962C8B-B14F-4D97-AF65-F5344CB8AC3E}">
        <p14:creationId xmlns:p14="http://schemas.microsoft.com/office/powerpoint/2010/main" val="81164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6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2097579" y="10821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3" y="997531"/>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lt-LT" dirty="0"/>
          </a:p>
        </p:txBody>
      </p:sp>
      <p:pic>
        <p:nvPicPr>
          <p:cNvPr id="8" name="Picture 7">
            <a:extLst>
              <a:ext uri="{FF2B5EF4-FFF2-40B4-BE49-F238E27FC236}">
                <a16:creationId xmlns:a16="http://schemas.microsoft.com/office/drawing/2014/main" id="{6F63B4D1-DD0F-4C4E-B0F0-2116841BBA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3446072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9373">
              <a:srgbClr val="DAEBCE"/>
            </a:gs>
            <a:gs pos="95000">
              <a:schemeClr val="accent6">
                <a:lumMod val="0"/>
                <a:lumOff val="100000"/>
              </a:schemeClr>
            </a:gs>
            <a:gs pos="84000">
              <a:schemeClr val="accent6">
                <a:lumMod val="0"/>
                <a:lumOff val="100000"/>
              </a:schemeClr>
            </a:gs>
            <a:gs pos="76000">
              <a:srgbClr val="E2EFD8"/>
            </a:gs>
            <a:gs pos="51000">
              <a:schemeClr val="accent6">
                <a:lumMod val="0"/>
                <a:lumOff val="100000"/>
              </a:schemeClr>
            </a:gs>
            <a:gs pos="31000">
              <a:schemeClr val="accent6">
                <a:lumMod val="78000"/>
                <a:lumOff val="2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6002"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3"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9" name="Picture 8">
            <a:extLst>
              <a:ext uri="{FF2B5EF4-FFF2-40B4-BE49-F238E27FC236}">
                <a16:creationId xmlns:a16="http://schemas.microsoft.com/office/drawing/2014/main" id="{C4117D01-39CA-462B-9F9E-B57F6683E5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27420710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6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2097579" y="10821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3" y="997531"/>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lt-LT" dirty="0"/>
          </a:p>
        </p:txBody>
      </p:sp>
      <p:pic>
        <p:nvPicPr>
          <p:cNvPr id="8" name="Picture 7">
            <a:extLst>
              <a:ext uri="{FF2B5EF4-FFF2-40B4-BE49-F238E27FC236}">
                <a16:creationId xmlns:a16="http://schemas.microsoft.com/office/drawing/2014/main" id="{6F63B4D1-DD0F-4C4E-B0F0-2116841BBA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88745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84FEBE-2DB1-4E1F-989B-93FED3FC3AD8}" type="datetimeFigureOut">
              <a:rPr lang="en-GB" smtClean="0"/>
              <a:t>30/09/2020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3058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9373">
              <a:srgbClr val="DAEBCE"/>
            </a:gs>
            <a:gs pos="95000">
              <a:schemeClr val="accent6">
                <a:lumMod val="0"/>
                <a:lumOff val="100000"/>
              </a:schemeClr>
            </a:gs>
            <a:gs pos="84000">
              <a:schemeClr val="accent6">
                <a:lumMod val="0"/>
                <a:lumOff val="100000"/>
              </a:schemeClr>
            </a:gs>
            <a:gs pos="76000">
              <a:srgbClr val="E2EFD8"/>
            </a:gs>
            <a:gs pos="51000">
              <a:schemeClr val="accent6">
                <a:lumMod val="0"/>
                <a:lumOff val="100000"/>
              </a:schemeClr>
            </a:gs>
            <a:gs pos="31000">
              <a:schemeClr val="accent6">
                <a:lumMod val="78000"/>
                <a:lumOff val="2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6002"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3"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9" name="Picture 8">
            <a:extLst>
              <a:ext uri="{FF2B5EF4-FFF2-40B4-BE49-F238E27FC236}">
                <a16:creationId xmlns:a16="http://schemas.microsoft.com/office/drawing/2014/main" id="{C4117D01-39CA-462B-9F9E-B57F6683E5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333807008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8A40-3DA8-4BE4-BC48-5A0330918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4D722B16-B058-4D0E-8F1B-90F13CE4F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C7BE5F68-DAF0-48BF-9BE7-C28B0FEE0516}"/>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5" name="Footer Placeholder 4">
            <a:extLst>
              <a:ext uri="{FF2B5EF4-FFF2-40B4-BE49-F238E27FC236}">
                <a16:creationId xmlns:a16="http://schemas.microsoft.com/office/drawing/2014/main" id="{F17176EB-D163-4BA3-8C58-C18C23E25352}"/>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7443905-5283-4CE7-8DC7-199165BF7DEF}"/>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2489601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8738-3A98-4B8D-B97F-5AF2CB581B5D}"/>
              </a:ext>
            </a:extLst>
          </p:cNvPr>
          <p:cNvSpPr>
            <a:spLocks noGrp="1"/>
          </p:cNvSpPr>
          <p:nvPr>
            <p:ph type="title"/>
          </p:nvPr>
        </p:nvSpPr>
        <p:spPr>
          <a:xfrm>
            <a:off x="-1" y="18256"/>
            <a:ext cx="12191999" cy="979272"/>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E2F5EA8F-CF0A-4822-9B02-711DAA450CF0}"/>
              </a:ext>
            </a:extLst>
          </p:cNvPr>
          <p:cNvSpPr>
            <a:spLocks noGrp="1"/>
          </p:cNvSpPr>
          <p:nvPr>
            <p:ph idx="1"/>
          </p:nvPr>
        </p:nvSpPr>
        <p:spPr>
          <a:xfrm>
            <a:off x="0" y="1388225"/>
            <a:ext cx="12192000" cy="47887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9A6EB817-3ADA-47C3-B28A-8121EC0BEFDC}"/>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5" name="Footer Placeholder 4">
            <a:extLst>
              <a:ext uri="{FF2B5EF4-FFF2-40B4-BE49-F238E27FC236}">
                <a16:creationId xmlns:a16="http://schemas.microsoft.com/office/drawing/2014/main" id="{BA74B6C4-5720-4ED2-BE34-BFAC14C44D6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64C6E05-99E7-4C34-9A21-A49B5D529E90}"/>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3157440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D35E3-44F2-40E9-BD1E-0001D91BE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BB7DD073-F871-4CC0-8CC3-2847656DA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9310A5-F849-4843-860C-985B5A283049}"/>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5" name="Footer Placeholder 4">
            <a:extLst>
              <a:ext uri="{FF2B5EF4-FFF2-40B4-BE49-F238E27FC236}">
                <a16:creationId xmlns:a16="http://schemas.microsoft.com/office/drawing/2014/main" id="{3C7FA56A-0DDF-4EFA-88FB-B76E95ED98B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041A5695-F89A-4CEE-9D14-63A5B41D41EA}"/>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2277241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E6BFC-AAB7-4422-9097-B7FAF4DCBF66}"/>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B750B62-3CB1-4BEF-8A66-1BD82C10CF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FB85AF6E-9BCA-41BA-B9C2-38D68E0B90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666F51B8-6C60-4DDD-9064-DAD3A9613950}"/>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6" name="Footer Placeholder 5">
            <a:extLst>
              <a:ext uri="{FF2B5EF4-FFF2-40B4-BE49-F238E27FC236}">
                <a16:creationId xmlns:a16="http://schemas.microsoft.com/office/drawing/2014/main" id="{2D7BA2BE-ED8E-43CE-89A3-9FC666F52D95}"/>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A8B022F5-3195-4B20-9755-9673F25D50FD}"/>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292812027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138F-6C20-4447-88DD-034A00B13868}"/>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3612814D-E23B-4BB0-9946-E2EFC9F48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B96245-6E3F-4A81-9C09-FEF0B1AE0D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0B3A85F8-A843-4C74-A500-0000830CE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59CAAE-067F-44D8-91FE-5FC796BAB0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DEB768CA-93B5-4D6D-954F-E5E9FA610C8A}"/>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8" name="Footer Placeholder 7">
            <a:extLst>
              <a:ext uri="{FF2B5EF4-FFF2-40B4-BE49-F238E27FC236}">
                <a16:creationId xmlns:a16="http://schemas.microsoft.com/office/drawing/2014/main" id="{489F3325-07CB-40A3-9E95-99BA57229166}"/>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AE2609DB-27CB-4DE8-8B2A-83301765EB43}"/>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30606789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E58C5-DBD6-4B89-AAFA-FE11D68202CD}"/>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C73DA53B-23B0-4765-937A-52C44D72CC44}"/>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4" name="Footer Placeholder 3">
            <a:extLst>
              <a:ext uri="{FF2B5EF4-FFF2-40B4-BE49-F238E27FC236}">
                <a16:creationId xmlns:a16="http://schemas.microsoft.com/office/drawing/2014/main" id="{90DD955A-9C22-483A-9587-5109D009DC59}"/>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EF2C29C9-F247-4BB0-8459-D7D2975551AD}"/>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2235909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8134C-DFA0-4DA9-9BB0-9D1336EC39ED}"/>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3" name="Footer Placeholder 2">
            <a:extLst>
              <a:ext uri="{FF2B5EF4-FFF2-40B4-BE49-F238E27FC236}">
                <a16:creationId xmlns:a16="http://schemas.microsoft.com/office/drawing/2014/main" id="{CAFF0ABD-C8EE-4CF6-82C0-B07C0EA8E101}"/>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662C5742-4FF5-4EAE-A162-0BFB9A4F8140}"/>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4131630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1D1A-E6C8-401D-86B7-2CE758F12D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5F35D29B-9944-4BF0-A596-401B745095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E2DE120E-3994-4581-B582-709D8C803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C4D19E-A0CE-4DA9-AB08-E8360B1DD639}"/>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6" name="Footer Placeholder 5">
            <a:extLst>
              <a:ext uri="{FF2B5EF4-FFF2-40B4-BE49-F238E27FC236}">
                <a16:creationId xmlns:a16="http://schemas.microsoft.com/office/drawing/2014/main" id="{FE4F4178-F7DD-426D-9A2D-1CE41201F7C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04998F71-8C11-4F60-8C0F-B5518A24D439}"/>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144773152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AAAE-DBF4-4A66-8739-FF3480618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4E790F7C-2702-45FF-A254-75B94226F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65305021-6001-468E-87D7-E9B34CFB1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D4A41B-E036-441C-92CC-F807F2EEA502}"/>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6" name="Footer Placeholder 5">
            <a:extLst>
              <a:ext uri="{FF2B5EF4-FFF2-40B4-BE49-F238E27FC236}">
                <a16:creationId xmlns:a16="http://schemas.microsoft.com/office/drawing/2014/main" id="{EE9F8B41-19D0-47AA-8260-31AE1DC0A021}"/>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EF0336E4-F8C7-4873-B7DD-DA4ADF02BE4C}"/>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43811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984FEBE-2DB1-4E1F-989B-93FED3FC3AD8}" type="datetimeFigureOut">
              <a:rPr lang="en-GB" smtClean="0"/>
              <a:t>30/09/2020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290494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1CE9-F8CE-4364-90AB-E785C7356204}"/>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FDA46535-FF8E-48B5-AE39-7BFD79BE30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622654CD-72CE-409C-A870-508CEA218B00}"/>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5" name="Footer Placeholder 4">
            <a:extLst>
              <a:ext uri="{FF2B5EF4-FFF2-40B4-BE49-F238E27FC236}">
                <a16:creationId xmlns:a16="http://schemas.microsoft.com/office/drawing/2014/main" id="{43B67447-997E-496D-97B9-1C92A0D676DC}"/>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AC87DFF-A5BA-4275-A8EC-2849BCD403F9}"/>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2915027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EC07A-B6C8-4CBE-8FD5-1CBCE8030A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00E5D20-A459-452E-A641-13A31A776E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0D6B541-BA62-4DC0-A2CE-87F025B8083C}"/>
              </a:ext>
            </a:extLst>
          </p:cNvPr>
          <p:cNvSpPr>
            <a:spLocks noGrp="1"/>
          </p:cNvSpPr>
          <p:nvPr>
            <p:ph type="dt" sz="half" idx="10"/>
          </p:nvPr>
        </p:nvSpPr>
        <p:spPr/>
        <p:txBody>
          <a:bodyPr/>
          <a:lstStyle/>
          <a:p>
            <a:fld id="{25F9357A-61FE-459F-AC92-76ADA1055A7B}" type="datetimeFigureOut">
              <a:rPr lang="lt-LT" smtClean="0"/>
              <a:t>2020-09-30</a:t>
            </a:fld>
            <a:endParaRPr lang="lt-LT"/>
          </a:p>
        </p:txBody>
      </p:sp>
      <p:sp>
        <p:nvSpPr>
          <p:cNvPr id="5" name="Footer Placeholder 4">
            <a:extLst>
              <a:ext uri="{FF2B5EF4-FFF2-40B4-BE49-F238E27FC236}">
                <a16:creationId xmlns:a16="http://schemas.microsoft.com/office/drawing/2014/main" id="{3A7D0159-0A78-4F86-B070-F99383714F0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528F5C5-84A0-4D6B-9F7B-B00CC9DFAAC3}"/>
              </a:ext>
            </a:extLst>
          </p:cNvPr>
          <p:cNvSpPr>
            <a:spLocks noGrp="1"/>
          </p:cNvSpPr>
          <p:nvPr>
            <p:ph type="sldNum" sz="quarter" idx="12"/>
          </p:nvPr>
        </p:nvSpPr>
        <p:spPr/>
        <p:txBody>
          <a:bodyPr/>
          <a:lstStyle/>
          <a:p>
            <a:fld id="{2BC8C36B-EC74-4F6E-9DF5-6D6774F78EE9}" type="slidenum">
              <a:rPr lang="lt-LT" smtClean="0"/>
              <a:t>‹#›</a:t>
            </a:fld>
            <a:endParaRPr lang="lt-LT"/>
          </a:p>
        </p:txBody>
      </p:sp>
    </p:spTree>
    <p:extLst>
      <p:ext uri="{BB962C8B-B14F-4D97-AF65-F5344CB8AC3E}">
        <p14:creationId xmlns:p14="http://schemas.microsoft.com/office/powerpoint/2010/main" val="531672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D1F20"/>
        </a:solidFill>
        <a:effectLst/>
      </p:bgPr>
    </p:bg>
    <p:spTree>
      <p:nvGrpSpPr>
        <p:cNvPr id="1" name=""/>
        <p:cNvGrpSpPr/>
        <p:nvPr/>
      </p:nvGrpSpPr>
      <p:grpSpPr>
        <a:xfrm>
          <a:off x="0" y="0"/>
          <a:ext cx="0" cy="0"/>
          <a:chOff x="0" y="0"/>
          <a:chExt cx="0" cy="0"/>
        </a:xfrm>
      </p:grpSpPr>
      <p:pic>
        <p:nvPicPr>
          <p:cNvPr id="4" name="Picture 6" descr="BETA baltas uzrasas.eps">
            <a:extLst>
              <a:ext uri="{FF2B5EF4-FFF2-40B4-BE49-F238E27FC236}">
                <a16:creationId xmlns:a16="http://schemas.microsoft.com/office/drawing/2014/main" id="{023502B2-3150-4815-B90A-DB494F090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2918" y="1793875"/>
            <a:ext cx="1926167"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5B065023-0040-4C95-9933-6F67FB50EE5B}"/>
              </a:ext>
            </a:extLst>
          </p:cNvPr>
          <p:cNvSpPr/>
          <p:nvPr userDrawn="1"/>
        </p:nvSpPr>
        <p:spPr>
          <a:xfrm>
            <a:off x="1104900" y="777875"/>
            <a:ext cx="9982200" cy="46038"/>
          </a:xfrm>
          <a:prstGeom prst="rect">
            <a:avLst/>
          </a:prstGeom>
          <a:solidFill>
            <a:srgbClr val="C74D22"/>
          </a:solid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sz="1800" dirty="0"/>
          </a:p>
        </p:txBody>
      </p:sp>
      <p:sp>
        <p:nvSpPr>
          <p:cNvPr id="6" name="Rectangle 8">
            <a:extLst>
              <a:ext uri="{FF2B5EF4-FFF2-40B4-BE49-F238E27FC236}">
                <a16:creationId xmlns:a16="http://schemas.microsoft.com/office/drawing/2014/main" id="{D214AAE1-E65A-44D9-885B-64CF47048B1A}"/>
              </a:ext>
            </a:extLst>
          </p:cNvPr>
          <p:cNvSpPr/>
          <p:nvPr userDrawn="1"/>
        </p:nvSpPr>
        <p:spPr>
          <a:xfrm>
            <a:off x="1104900" y="5878513"/>
            <a:ext cx="9982200" cy="44450"/>
          </a:xfrm>
          <a:prstGeom prst="rect">
            <a:avLst/>
          </a:prstGeom>
          <a:solidFill>
            <a:srgbClr val="C74D22"/>
          </a:solid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sz="1800" dirty="0"/>
          </a:p>
        </p:txBody>
      </p:sp>
      <p:sp>
        <p:nvSpPr>
          <p:cNvPr id="2" name="Title 1"/>
          <p:cNvSpPr>
            <a:spLocks noGrp="1"/>
          </p:cNvSpPr>
          <p:nvPr>
            <p:ph type="ctrTitle"/>
          </p:nvPr>
        </p:nvSpPr>
        <p:spPr>
          <a:xfrm>
            <a:off x="914400" y="3190219"/>
            <a:ext cx="10363200" cy="971346"/>
          </a:xfrm>
          <a:prstGeom prst="rect">
            <a:avLst/>
          </a:prstGeom>
        </p:spPr>
        <p:txBody>
          <a:bodyPr/>
          <a:lstStyle>
            <a:lvl1pPr>
              <a:defRPr sz="4000" baseline="0"/>
            </a:lvl1pPr>
          </a:lstStyle>
          <a:p>
            <a:r>
              <a:rPr lang="en-US" dirty="0"/>
              <a:t>Click to edit Master title style</a:t>
            </a:r>
          </a:p>
        </p:txBody>
      </p:sp>
      <p:sp>
        <p:nvSpPr>
          <p:cNvPr id="13" name="Text Placeholder 12"/>
          <p:cNvSpPr>
            <a:spLocks noGrp="1"/>
          </p:cNvSpPr>
          <p:nvPr>
            <p:ph type="body" sz="quarter" idx="10"/>
          </p:nvPr>
        </p:nvSpPr>
        <p:spPr>
          <a:xfrm>
            <a:off x="914400" y="4160839"/>
            <a:ext cx="10363200" cy="712787"/>
          </a:xfrm>
          <a:prstGeom prst="rect">
            <a:avLst/>
          </a:prstGeom>
        </p:spPr>
        <p:txBody>
          <a:bodyPr vert="horz"/>
          <a:lstStyle>
            <a:lvl1pPr marL="0" indent="0" algn="ctr">
              <a:buNone/>
              <a:defRPr sz="2000" b="0" i="0">
                <a:latin typeface="Titillium WebLight"/>
                <a:cs typeface="Titillium WebLight"/>
              </a:defRPr>
            </a:lvl1pPr>
            <a:lvl2pPr>
              <a:defRPr b="0" i="0">
                <a:latin typeface="Titillium WebLight"/>
                <a:cs typeface="Titillium WebLight"/>
              </a:defRPr>
            </a:lvl2pPr>
            <a:lvl3pPr>
              <a:defRPr b="0" i="0">
                <a:latin typeface="Titillium WebLight"/>
                <a:cs typeface="Titillium WebLight"/>
              </a:defRPr>
            </a:lvl3pPr>
            <a:lvl4pPr>
              <a:defRPr b="0" i="0">
                <a:latin typeface="Titillium WebLight"/>
                <a:cs typeface="Titillium WebLight"/>
              </a:defRPr>
            </a:lvl4pPr>
            <a:lvl5pPr>
              <a:defRPr b="0" i="0">
                <a:latin typeface="Titillium WebLight"/>
                <a:cs typeface="Titillium WebLight"/>
              </a:defRPr>
            </a:lvl5pPr>
          </a:lstStyle>
          <a:p>
            <a:pPr lvl="0"/>
            <a:r>
              <a:rPr lang="en-US" dirty="0"/>
              <a:t>Click to edit Master text styles</a:t>
            </a:r>
          </a:p>
        </p:txBody>
      </p:sp>
    </p:spTree>
    <p:extLst>
      <p:ext uri="{BB962C8B-B14F-4D97-AF65-F5344CB8AC3E}">
        <p14:creationId xmlns:p14="http://schemas.microsoft.com/office/powerpoint/2010/main" val="4047790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716250"/>
            <a:ext cx="10363200" cy="1362075"/>
          </a:xfrm>
          <a:prstGeom prst="rect">
            <a:avLst/>
          </a:prstGeom>
        </p:spPr>
        <p:txBody>
          <a:bodyPr anchor="t"/>
          <a:lstStyle>
            <a:lvl1pPr algn="l">
              <a:defRPr sz="4000" b="0" i="0" cap="all" baseline="0">
                <a:solidFill>
                  <a:srgbClr val="1D1F20"/>
                </a:solidFill>
                <a:latin typeface="Titillium WebSemiBold"/>
                <a:cs typeface="Titillium WebSemiBold"/>
              </a:defRPr>
            </a:lvl1pPr>
          </a:lstStyle>
          <a:p>
            <a:r>
              <a:rPr lang="en-US" dirty="0"/>
              <a:t>Click to edit Master title style</a:t>
            </a:r>
          </a:p>
        </p:txBody>
      </p:sp>
      <p:sp>
        <p:nvSpPr>
          <p:cNvPr id="3" name="Text Placeholder 2"/>
          <p:cNvSpPr>
            <a:spLocks noGrp="1"/>
          </p:cNvSpPr>
          <p:nvPr>
            <p:ph type="body" idx="1"/>
          </p:nvPr>
        </p:nvSpPr>
        <p:spPr>
          <a:xfrm>
            <a:off x="963084" y="3078325"/>
            <a:ext cx="10363200" cy="1500187"/>
          </a:xfrm>
          <a:prstGeom prst="rect">
            <a:avLst/>
          </a:prstGeom>
        </p:spPr>
        <p:txBody>
          <a:bodyPr anchor="t"/>
          <a:lstStyle>
            <a:lvl1pPr marL="0" indent="0">
              <a:buFont typeface="Arial"/>
              <a:buNone/>
              <a:defRPr sz="2000" b="0" i="0">
                <a:solidFill>
                  <a:schemeClr val="bg1"/>
                </a:solidFill>
                <a:latin typeface="Titillium WebLight"/>
                <a:cs typeface="Titillium Web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B8E7A9-5D28-4DF1-9498-82FC43236DC1}"/>
              </a:ext>
            </a:extLst>
          </p:cNvPr>
          <p:cNvSpPr>
            <a:spLocks noGrp="1"/>
          </p:cNvSpPr>
          <p:nvPr>
            <p:ph type="dt" sz="half" idx="10"/>
          </p:nvPr>
        </p:nvSpPr>
        <p:spPr/>
        <p:txBody>
          <a:bodyPr/>
          <a:lstStyle>
            <a:lvl1pPr>
              <a:defRPr/>
            </a:lvl1pPr>
          </a:lstStyle>
          <a:p>
            <a:pPr>
              <a:defRPr/>
            </a:pPr>
            <a:fld id="{493B97EA-87FD-4FBE-9C7A-50D13D1C1EBD}" type="datetimeFigureOut">
              <a:rPr lang="en-US"/>
              <a:pPr>
                <a:defRPr/>
              </a:pPr>
              <a:t>9/30/2020</a:t>
            </a:fld>
            <a:endParaRPr lang="en-US"/>
          </a:p>
        </p:txBody>
      </p:sp>
      <p:sp>
        <p:nvSpPr>
          <p:cNvPr id="5" name="Footer Placeholder 4">
            <a:extLst>
              <a:ext uri="{FF2B5EF4-FFF2-40B4-BE49-F238E27FC236}">
                <a16:creationId xmlns:a16="http://schemas.microsoft.com/office/drawing/2014/main" id="{54F325D7-F5E6-445A-82C6-918D87AB1F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6BA05F-2743-401B-B59F-D2C197F05D10}"/>
              </a:ext>
            </a:extLst>
          </p:cNvPr>
          <p:cNvSpPr>
            <a:spLocks noGrp="1"/>
          </p:cNvSpPr>
          <p:nvPr>
            <p:ph type="sldNum" sz="quarter" idx="12"/>
          </p:nvPr>
        </p:nvSpPr>
        <p:spPr/>
        <p:txBody>
          <a:bodyPr/>
          <a:lstStyle>
            <a:lvl1pPr>
              <a:defRPr/>
            </a:lvl1pPr>
          </a:lstStyle>
          <a:p>
            <a:pPr>
              <a:defRPr/>
            </a:pPr>
            <a:fld id="{FDB4223D-4D2C-41C1-8333-50EE52D88DD6}" type="slidenum">
              <a:rPr lang="en-US"/>
              <a:pPr>
                <a:defRPr/>
              </a:pPr>
              <a:t>‹#›</a:t>
            </a:fld>
            <a:endParaRPr lang="en-US"/>
          </a:p>
        </p:txBody>
      </p:sp>
    </p:spTree>
    <p:extLst>
      <p:ext uri="{BB962C8B-B14F-4D97-AF65-F5344CB8AC3E}">
        <p14:creationId xmlns:p14="http://schemas.microsoft.com/office/powerpoint/2010/main" val="3980099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b="0" i="0" baseline="0">
                <a:solidFill>
                  <a:srgbClr val="1D1F20"/>
                </a:solidFill>
                <a:latin typeface="Titillium WebSemiBold"/>
                <a:cs typeface="Titillium WebSemiBold"/>
              </a:defRPr>
            </a:lvl1pPr>
            <a:lvl2pPr>
              <a:defRPr sz="2800" b="0" i="0">
                <a:latin typeface="Titillium WebSemiBold"/>
                <a:cs typeface="Titillium WebSemiBold"/>
              </a:defRPr>
            </a:lvl2pPr>
            <a:lvl3pPr>
              <a:defRPr sz="2800" b="0" i="0">
                <a:latin typeface="Titillium WebSemiBold"/>
                <a:cs typeface="Titillium WebSemiBold"/>
              </a:defRPr>
            </a:lvl3pPr>
            <a:lvl4pPr>
              <a:defRPr sz="2800" b="0" i="0">
                <a:latin typeface="Titillium WebSemiBold"/>
                <a:cs typeface="Titillium WebSemiBold"/>
              </a:defRPr>
            </a:lvl4pPr>
            <a:lvl5pPr>
              <a:defRPr sz="2800" b="0" i="0">
                <a:latin typeface="Titillium WebSemiBold"/>
                <a:cs typeface="Titillium WebSemiBold"/>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b="0" i="0">
                <a:solidFill>
                  <a:srgbClr val="1D1F20"/>
                </a:solidFill>
                <a:latin typeface="Titillium WebSemiBold"/>
                <a:cs typeface="Titillium WebSemiBold"/>
              </a:defRPr>
            </a:lvl1pPr>
            <a:lvl2pPr>
              <a:defRPr sz="2400" b="0" i="0">
                <a:solidFill>
                  <a:srgbClr val="1D1F20"/>
                </a:solidFill>
                <a:latin typeface="Titillium WebRegular"/>
                <a:cs typeface="Titillium WebRegular"/>
              </a:defRPr>
            </a:lvl2pPr>
            <a:lvl3pPr>
              <a:defRPr sz="2000" b="0" i="0">
                <a:solidFill>
                  <a:srgbClr val="1D1F20"/>
                </a:solidFill>
                <a:latin typeface="Titillium WebRegular"/>
                <a:cs typeface="Titillium WebRegular"/>
              </a:defRPr>
            </a:lvl3pPr>
            <a:lvl4pPr>
              <a:defRPr sz="1800" b="0" i="0">
                <a:solidFill>
                  <a:srgbClr val="1D1F20"/>
                </a:solidFill>
                <a:latin typeface="Titillium WebRegular"/>
                <a:cs typeface="Titillium WebRegular"/>
              </a:defRPr>
            </a:lvl4pPr>
            <a:lvl5pPr>
              <a:defRPr sz="1800" b="0" i="0">
                <a:solidFill>
                  <a:srgbClr val="1D1F20"/>
                </a:solidFill>
                <a:latin typeface="Titillium WebRegular"/>
                <a:cs typeface="Titillium WebRegular"/>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7712D73-7E75-487A-A5D1-E079EF30230B}"/>
              </a:ext>
            </a:extLst>
          </p:cNvPr>
          <p:cNvSpPr>
            <a:spLocks noGrp="1"/>
          </p:cNvSpPr>
          <p:nvPr>
            <p:ph type="dt" sz="half" idx="10"/>
          </p:nvPr>
        </p:nvSpPr>
        <p:spPr/>
        <p:txBody>
          <a:bodyPr/>
          <a:lstStyle>
            <a:lvl1pPr>
              <a:defRPr/>
            </a:lvl1pPr>
          </a:lstStyle>
          <a:p>
            <a:pPr>
              <a:defRPr/>
            </a:pPr>
            <a:fld id="{A13D556E-3B82-4BFC-8043-8EC38D801FAA}" type="datetimeFigureOut">
              <a:rPr lang="en-US"/>
              <a:pPr>
                <a:defRPr/>
              </a:pPr>
              <a:t>9/30/2020</a:t>
            </a:fld>
            <a:endParaRPr lang="en-US"/>
          </a:p>
        </p:txBody>
      </p:sp>
      <p:sp>
        <p:nvSpPr>
          <p:cNvPr id="6" name="Footer Placeholder 4">
            <a:extLst>
              <a:ext uri="{FF2B5EF4-FFF2-40B4-BE49-F238E27FC236}">
                <a16:creationId xmlns:a16="http://schemas.microsoft.com/office/drawing/2014/main" id="{3CE765C8-282B-4E1A-A2BA-7A88DA051B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D21B51-74FB-4B9B-BFAC-5665A891F6FE}"/>
              </a:ext>
            </a:extLst>
          </p:cNvPr>
          <p:cNvSpPr>
            <a:spLocks noGrp="1"/>
          </p:cNvSpPr>
          <p:nvPr>
            <p:ph type="sldNum" sz="quarter" idx="12"/>
          </p:nvPr>
        </p:nvSpPr>
        <p:spPr/>
        <p:txBody>
          <a:bodyPr/>
          <a:lstStyle>
            <a:lvl1pPr>
              <a:defRPr/>
            </a:lvl1pPr>
          </a:lstStyle>
          <a:p>
            <a:pPr>
              <a:defRPr/>
            </a:pPr>
            <a:fld id="{106C3E4E-87A0-4EB1-8E01-A9D8E3A3BD82}" type="slidenum">
              <a:rPr lang="en-US"/>
              <a:pPr>
                <a:defRPr/>
              </a:pPr>
              <a:t>‹#›</a:t>
            </a:fld>
            <a:endParaRPr lang="en-US"/>
          </a:p>
        </p:txBody>
      </p:sp>
    </p:spTree>
    <p:extLst>
      <p:ext uri="{BB962C8B-B14F-4D97-AF65-F5344CB8AC3E}">
        <p14:creationId xmlns:p14="http://schemas.microsoft.com/office/powerpoint/2010/main" val="392670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800" b="0" i="0">
                <a:solidFill>
                  <a:srgbClr val="1D1F20"/>
                </a:solidFill>
                <a:latin typeface="Titillium WebSemiBold"/>
                <a:cs typeface="Titillium Web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800" b="0" i="0">
                <a:solidFill>
                  <a:srgbClr val="1D1F20"/>
                </a:solidFill>
                <a:latin typeface="Titillium WebSemiBold"/>
                <a:cs typeface="Titillium Web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D5755D7-72BF-487F-86ED-78F153AC91C5}"/>
              </a:ext>
            </a:extLst>
          </p:cNvPr>
          <p:cNvSpPr>
            <a:spLocks noGrp="1"/>
          </p:cNvSpPr>
          <p:nvPr>
            <p:ph type="dt" sz="half" idx="10"/>
          </p:nvPr>
        </p:nvSpPr>
        <p:spPr/>
        <p:txBody>
          <a:bodyPr/>
          <a:lstStyle>
            <a:lvl1pPr>
              <a:defRPr/>
            </a:lvl1pPr>
          </a:lstStyle>
          <a:p>
            <a:pPr>
              <a:defRPr/>
            </a:pPr>
            <a:fld id="{11603D93-B58B-432C-90EE-074A08846812}" type="datetimeFigureOut">
              <a:rPr lang="en-US"/>
              <a:pPr>
                <a:defRPr/>
              </a:pPr>
              <a:t>9/30/2020</a:t>
            </a:fld>
            <a:endParaRPr lang="en-US"/>
          </a:p>
        </p:txBody>
      </p:sp>
      <p:sp>
        <p:nvSpPr>
          <p:cNvPr id="8" name="Footer Placeholder 4">
            <a:extLst>
              <a:ext uri="{FF2B5EF4-FFF2-40B4-BE49-F238E27FC236}">
                <a16:creationId xmlns:a16="http://schemas.microsoft.com/office/drawing/2014/main" id="{41B5494B-79CB-41B9-9CB0-1D57ED22A5D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B903AA-F6AD-4792-85EE-6FC1BACA8E71}"/>
              </a:ext>
            </a:extLst>
          </p:cNvPr>
          <p:cNvSpPr>
            <a:spLocks noGrp="1"/>
          </p:cNvSpPr>
          <p:nvPr>
            <p:ph type="sldNum" sz="quarter" idx="12"/>
          </p:nvPr>
        </p:nvSpPr>
        <p:spPr/>
        <p:txBody>
          <a:bodyPr/>
          <a:lstStyle>
            <a:lvl1pPr>
              <a:defRPr/>
            </a:lvl1pPr>
          </a:lstStyle>
          <a:p>
            <a:pPr>
              <a:defRPr/>
            </a:pPr>
            <a:fld id="{4B0BEC54-B0B0-4063-AF29-DE40A1DB13F8}" type="slidenum">
              <a:rPr lang="en-US"/>
              <a:pPr>
                <a:defRPr/>
              </a:pPr>
              <a:t>‹#›</a:t>
            </a:fld>
            <a:endParaRPr lang="en-US"/>
          </a:p>
        </p:txBody>
      </p:sp>
    </p:spTree>
    <p:extLst>
      <p:ext uri="{BB962C8B-B14F-4D97-AF65-F5344CB8AC3E}">
        <p14:creationId xmlns:p14="http://schemas.microsoft.com/office/powerpoint/2010/main" val="1277902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16104"/>
            <a:ext cx="10972800" cy="1143000"/>
          </a:xfrm>
          <a:prstGeom prst="rect">
            <a:avLst/>
          </a:prstGeom>
        </p:spPr>
        <p:txBody>
          <a:bodyPr/>
          <a:lstStyle>
            <a:lvl1pPr>
              <a:defRPr sz="4000">
                <a:solidFill>
                  <a:srgbClr val="000000"/>
                </a:solidFill>
              </a:defRPr>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2D1FD36-D575-4D1E-9D38-B48583AE1BB2}"/>
              </a:ext>
            </a:extLst>
          </p:cNvPr>
          <p:cNvSpPr>
            <a:spLocks noGrp="1"/>
          </p:cNvSpPr>
          <p:nvPr>
            <p:ph type="dt" sz="half" idx="10"/>
          </p:nvPr>
        </p:nvSpPr>
        <p:spPr/>
        <p:txBody>
          <a:bodyPr/>
          <a:lstStyle>
            <a:lvl1pPr>
              <a:defRPr/>
            </a:lvl1pPr>
          </a:lstStyle>
          <a:p>
            <a:pPr>
              <a:defRPr/>
            </a:pPr>
            <a:fld id="{423147BD-A86D-40A8-921B-16BFEA09DB16}" type="datetimeFigureOut">
              <a:rPr lang="en-US"/>
              <a:pPr>
                <a:defRPr/>
              </a:pPr>
              <a:t>9/30/2020</a:t>
            </a:fld>
            <a:endParaRPr lang="en-US"/>
          </a:p>
        </p:txBody>
      </p:sp>
      <p:sp>
        <p:nvSpPr>
          <p:cNvPr id="4" name="Footer Placeholder 4">
            <a:extLst>
              <a:ext uri="{FF2B5EF4-FFF2-40B4-BE49-F238E27FC236}">
                <a16:creationId xmlns:a16="http://schemas.microsoft.com/office/drawing/2014/main" id="{F08862B2-3BC2-4088-92ED-91359F120D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0268398-4D44-4833-B1E3-374F2FC48EED}"/>
              </a:ext>
            </a:extLst>
          </p:cNvPr>
          <p:cNvSpPr>
            <a:spLocks noGrp="1"/>
          </p:cNvSpPr>
          <p:nvPr>
            <p:ph type="sldNum" sz="quarter" idx="12"/>
          </p:nvPr>
        </p:nvSpPr>
        <p:spPr/>
        <p:txBody>
          <a:bodyPr/>
          <a:lstStyle>
            <a:lvl1pPr>
              <a:defRPr/>
            </a:lvl1pPr>
          </a:lstStyle>
          <a:p>
            <a:pPr>
              <a:defRPr/>
            </a:pPr>
            <a:fld id="{107CAF3A-26AC-4E16-B201-4A9486753819}" type="slidenum">
              <a:rPr lang="en-US"/>
              <a:pPr>
                <a:defRPr/>
              </a:pPr>
              <a:t>‹#›</a:t>
            </a:fld>
            <a:endParaRPr lang="en-US"/>
          </a:p>
        </p:txBody>
      </p:sp>
    </p:spTree>
    <p:extLst>
      <p:ext uri="{BB962C8B-B14F-4D97-AF65-F5344CB8AC3E}">
        <p14:creationId xmlns:p14="http://schemas.microsoft.com/office/powerpoint/2010/main" val="1821504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38621"/>
            <a:ext cx="4011084" cy="1186706"/>
          </a:xfrm>
          <a:prstGeom prst="rect">
            <a:avLst/>
          </a:prstGeom>
        </p:spPr>
        <p:txBody>
          <a:bodyPr anchor="t"/>
          <a:lstStyle>
            <a:lvl1pPr algn="l">
              <a:defRPr sz="2800" b="0" i="0">
                <a:solidFill>
                  <a:srgbClr val="1D1F20"/>
                </a:solidFill>
                <a:latin typeface="Titillium WebSemiBold"/>
                <a:cs typeface="Titillium WebSemiBold"/>
              </a:defRPr>
            </a:lvl1pPr>
          </a:lstStyle>
          <a:p>
            <a:r>
              <a:rPr lang="en-US"/>
              <a:t>Click to edit Master title style</a:t>
            </a:r>
            <a:endParaRPr lang="en-US" dirty="0"/>
          </a:p>
        </p:txBody>
      </p:sp>
      <p:sp>
        <p:nvSpPr>
          <p:cNvPr id="3" name="Content Placeholder 2"/>
          <p:cNvSpPr>
            <a:spLocks noGrp="1"/>
          </p:cNvSpPr>
          <p:nvPr>
            <p:ph idx="1"/>
          </p:nvPr>
        </p:nvSpPr>
        <p:spPr>
          <a:xfrm>
            <a:off x="4766733" y="1138621"/>
            <a:ext cx="6815667" cy="4987542"/>
          </a:xfrm>
          <a:prstGeom prst="rect">
            <a:avLst/>
          </a:prstGeom>
        </p:spPr>
        <p:txBody>
          <a:bodyPr/>
          <a:lstStyle>
            <a:lvl1pPr>
              <a:defRPr sz="2800" b="0" i="0">
                <a:solidFill>
                  <a:srgbClr val="1D1F20"/>
                </a:solidFill>
                <a:latin typeface="Titillium WebSemiBold"/>
                <a:cs typeface="Titillium WebSemiBold"/>
              </a:defRPr>
            </a:lvl1pPr>
            <a:lvl2pPr>
              <a:defRPr sz="2800" b="0" i="0">
                <a:solidFill>
                  <a:srgbClr val="1D1F20"/>
                </a:solidFill>
                <a:latin typeface="Titillium WebLight"/>
                <a:cs typeface="Titillium WebLight"/>
              </a:defRPr>
            </a:lvl2pPr>
            <a:lvl3pPr>
              <a:defRPr sz="2400" b="0" i="0">
                <a:solidFill>
                  <a:srgbClr val="1D1F20"/>
                </a:solidFill>
                <a:latin typeface="Titillium WebLight"/>
                <a:cs typeface="Titillium WebLight"/>
              </a:defRPr>
            </a:lvl3pPr>
            <a:lvl4pPr>
              <a:defRPr sz="2000" b="0" i="0">
                <a:solidFill>
                  <a:srgbClr val="1D1F20"/>
                </a:solidFill>
                <a:latin typeface="Titillium WebLight"/>
                <a:cs typeface="Titillium WebLight"/>
              </a:defRPr>
            </a:lvl4pPr>
            <a:lvl5pPr>
              <a:defRPr sz="2000" b="0" i="0">
                <a:solidFill>
                  <a:srgbClr val="1D1F20"/>
                </a:solidFill>
                <a:latin typeface="Titillium WebLight"/>
                <a:cs typeface="Titillium WebLigh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325327"/>
            <a:ext cx="4011084" cy="3800836"/>
          </a:xfrm>
          <a:prstGeom prst="rect">
            <a:avLst/>
          </a:prstGeom>
        </p:spPr>
        <p:txBody>
          <a:bodyPr/>
          <a:lstStyle>
            <a:lvl1pPr marL="0" indent="0">
              <a:lnSpc>
                <a:spcPct val="100000"/>
              </a:lnSpc>
              <a:buNone/>
              <a:defRPr sz="1400" b="0" i="0">
                <a:solidFill>
                  <a:srgbClr val="1D1F20"/>
                </a:solidFill>
                <a:latin typeface="Titillium WebLight"/>
                <a:cs typeface="Titillium Web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71B217-FF50-4CE6-A1C0-10285A9C2756}"/>
              </a:ext>
            </a:extLst>
          </p:cNvPr>
          <p:cNvSpPr>
            <a:spLocks noGrp="1"/>
          </p:cNvSpPr>
          <p:nvPr>
            <p:ph type="dt" sz="half" idx="10"/>
          </p:nvPr>
        </p:nvSpPr>
        <p:spPr/>
        <p:txBody>
          <a:bodyPr/>
          <a:lstStyle>
            <a:lvl1pPr>
              <a:defRPr/>
            </a:lvl1pPr>
          </a:lstStyle>
          <a:p>
            <a:pPr>
              <a:defRPr/>
            </a:pPr>
            <a:fld id="{BC0DD791-7F75-46A9-9874-F6A436B2425F}" type="datetimeFigureOut">
              <a:rPr lang="en-US"/>
              <a:pPr>
                <a:defRPr/>
              </a:pPr>
              <a:t>9/30/2020</a:t>
            </a:fld>
            <a:endParaRPr lang="en-US"/>
          </a:p>
        </p:txBody>
      </p:sp>
      <p:sp>
        <p:nvSpPr>
          <p:cNvPr id="6" name="Footer Placeholder 4">
            <a:extLst>
              <a:ext uri="{FF2B5EF4-FFF2-40B4-BE49-F238E27FC236}">
                <a16:creationId xmlns:a16="http://schemas.microsoft.com/office/drawing/2014/main" id="{1E950106-AB57-4E32-9876-9A5AFA074D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508128-07FB-4957-824A-8AD97598B9BF}"/>
              </a:ext>
            </a:extLst>
          </p:cNvPr>
          <p:cNvSpPr>
            <a:spLocks noGrp="1"/>
          </p:cNvSpPr>
          <p:nvPr>
            <p:ph type="sldNum" sz="quarter" idx="12"/>
          </p:nvPr>
        </p:nvSpPr>
        <p:spPr/>
        <p:txBody>
          <a:bodyPr/>
          <a:lstStyle>
            <a:lvl1pPr>
              <a:defRPr/>
            </a:lvl1pPr>
          </a:lstStyle>
          <a:p>
            <a:pPr>
              <a:defRPr/>
            </a:pPr>
            <a:fld id="{852FF652-D624-4DC0-92FC-F1BC8AAE3515}" type="slidenum">
              <a:rPr lang="en-US"/>
              <a:pPr>
                <a:defRPr/>
              </a:pPr>
              <a:t>‹#›</a:t>
            </a:fld>
            <a:endParaRPr lang="en-US"/>
          </a:p>
        </p:txBody>
      </p:sp>
    </p:spTree>
    <p:extLst>
      <p:ext uri="{BB962C8B-B14F-4D97-AF65-F5344CB8AC3E}">
        <p14:creationId xmlns:p14="http://schemas.microsoft.com/office/powerpoint/2010/main" val="2653233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800" b="0" i="0" baseline="0">
                <a:solidFill>
                  <a:schemeClr val="bg1"/>
                </a:solidFill>
                <a:latin typeface="Titillium WebSemiBold"/>
                <a:cs typeface="Titillium WebSemiBold"/>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431486"/>
            <a:ext cx="7315200" cy="740714"/>
          </a:xfrm>
          <a:prstGeom prst="rect">
            <a:avLst/>
          </a:prstGeom>
        </p:spPr>
        <p:txBody>
          <a:bodyPr/>
          <a:lstStyle>
            <a:lvl1pPr marL="0" indent="0">
              <a:buNone/>
              <a:defRPr sz="1400" b="0" i="0">
                <a:solidFill>
                  <a:srgbClr val="000000"/>
                </a:solidFill>
                <a:latin typeface="Titillium WebLight"/>
                <a:cs typeface="Titillium Web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8F892D6-C464-4083-BD9E-5E1BABDC516B}"/>
              </a:ext>
            </a:extLst>
          </p:cNvPr>
          <p:cNvSpPr>
            <a:spLocks noGrp="1"/>
          </p:cNvSpPr>
          <p:nvPr>
            <p:ph type="dt" sz="half" idx="10"/>
          </p:nvPr>
        </p:nvSpPr>
        <p:spPr/>
        <p:txBody>
          <a:bodyPr/>
          <a:lstStyle>
            <a:lvl1pPr>
              <a:defRPr/>
            </a:lvl1pPr>
          </a:lstStyle>
          <a:p>
            <a:pPr>
              <a:defRPr/>
            </a:pPr>
            <a:fld id="{3E2430C9-2DD9-4017-B12B-F5C6EA014329}" type="datetimeFigureOut">
              <a:rPr lang="en-US"/>
              <a:pPr>
                <a:defRPr/>
              </a:pPr>
              <a:t>9/30/2020</a:t>
            </a:fld>
            <a:endParaRPr lang="en-US"/>
          </a:p>
        </p:txBody>
      </p:sp>
      <p:sp>
        <p:nvSpPr>
          <p:cNvPr id="6" name="Footer Placeholder 4">
            <a:extLst>
              <a:ext uri="{FF2B5EF4-FFF2-40B4-BE49-F238E27FC236}">
                <a16:creationId xmlns:a16="http://schemas.microsoft.com/office/drawing/2014/main" id="{DB7065FC-1D73-4B38-8B3C-5CE2BA4625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FF3DFE-AE95-4848-85F9-C244A0B61EC0}"/>
              </a:ext>
            </a:extLst>
          </p:cNvPr>
          <p:cNvSpPr>
            <a:spLocks noGrp="1"/>
          </p:cNvSpPr>
          <p:nvPr>
            <p:ph type="sldNum" sz="quarter" idx="12"/>
          </p:nvPr>
        </p:nvSpPr>
        <p:spPr/>
        <p:txBody>
          <a:bodyPr/>
          <a:lstStyle>
            <a:lvl1pPr>
              <a:defRPr/>
            </a:lvl1pPr>
          </a:lstStyle>
          <a:p>
            <a:pPr>
              <a:defRPr/>
            </a:pPr>
            <a:fld id="{600CCE56-5DDB-4DD9-990A-FCBCE12018CB}" type="slidenum">
              <a:rPr lang="en-US"/>
              <a:pPr>
                <a:defRPr/>
              </a:pPr>
              <a:t>‹#›</a:t>
            </a:fld>
            <a:endParaRPr lang="en-US"/>
          </a:p>
        </p:txBody>
      </p:sp>
    </p:spTree>
    <p:extLst>
      <p:ext uri="{BB962C8B-B14F-4D97-AF65-F5344CB8AC3E}">
        <p14:creationId xmlns:p14="http://schemas.microsoft.com/office/powerpoint/2010/main" val="11522209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ing slide">
    <p:bg>
      <p:bgPr>
        <a:solidFill>
          <a:srgbClr val="393F42"/>
        </a:solidFill>
        <a:effectLst/>
      </p:bgPr>
    </p:bg>
    <p:spTree>
      <p:nvGrpSpPr>
        <p:cNvPr id="1" name=""/>
        <p:cNvGrpSpPr/>
        <p:nvPr/>
      </p:nvGrpSpPr>
      <p:grpSpPr>
        <a:xfrm>
          <a:off x="0" y="0"/>
          <a:ext cx="0" cy="0"/>
          <a:chOff x="0" y="0"/>
          <a:chExt cx="0" cy="0"/>
        </a:xfrm>
      </p:grpSpPr>
      <p:pic>
        <p:nvPicPr>
          <p:cNvPr id="4" name="Picture 6" descr="BETA baltas uzrasas.eps">
            <a:extLst>
              <a:ext uri="{FF2B5EF4-FFF2-40B4-BE49-F238E27FC236}">
                <a16:creationId xmlns:a16="http://schemas.microsoft.com/office/drawing/2014/main" id="{BB41AD7F-B40C-4EBA-901F-43014EE70A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97400" y="1604963"/>
            <a:ext cx="29972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3387901" y="3598901"/>
            <a:ext cx="5318832" cy="566738"/>
          </a:xfrm>
          <a:prstGeom prst="rect">
            <a:avLst/>
          </a:prstGeom>
        </p:spPr>
        <p:txBody>
          <a:bodyPr anchor="b"/>
          <a:lstStyle>
            <a:lvl1pPr algn="ctr">
              <a:defRPr sz="2400" b="0" i="0">
                <a:solidFill>
                  <a:schemeClr val="tx1"/>
                </a:solidFill>
                <a:latin typeface="Titillium WebSemiBold"/>
                <a:cs typeface="Titillium WebSemiBold"/>
              </a:defRPr>
            </a:lvl1pPr>
          </a:lstStyle>
          <a:p>
            <a:r>
              <a:rPr lang="en-US"/>
              <a:t>Click to edit Master title style</a:t>
            </a:r>
            <a:endParaRPr lang="en-US" dirty="0"/>
          </a:p>
        </p:txBody>
      </p:sp>
      <p:sp>
        <p:nvSpPr>
          <p:cNvPr id="3" name="Text Placeholder 2"/>
          <p:cNvSpPr>
            <a:spLocks noGrp="1"/>
          </p:cNvSpPr>
          <p:nvPr>
            <p:ph type="body" sz="quarter" idx="10"/>
          </p:nvPr>
        </p:nvSpPr>
        <p:spPr>
          <a:xfrm>
            <a:off x="3388784" y="4256089"/>
            <a:ext cx="5317067" cy="841375"/>
          </a:xfrm>
          <a:prstGeom prst="rect">
            <a:avLst/>
          </a:prstGeom>
        </p:spPr>
        <p:txBody>
          <a:bodyPr vert="horz"/>
          <a:lstStyle>
            <a:lvl1pPr marL="0" indent="0" algn="ctr">
              <a:buNone/>
              <a:defRPr sz="2000" b="0" i="0" baseline="0">
                <a:latin typeface="Titillium WebLight"/>
                <a:cs typeface="Titillium WebLight"/>
              </a:defRPr>
            </a:lvl1pPr>
          </a:lstStyle>
          <a:p>
            <a:pPr lvl="0"/>
            <a:r>
              <a:rPr lang="en-US"/>
              <a:t>Click to edit Master text styles</a:t>
            </a:r>
          </a:p>
        </p:txBody>
      </p:sp>
    </p:spTree>
    <p:extLst>
      <p:ext uri="{BB962C8B-B14F-4D97-AF65-F5344CB8AC3E}">
        <p14:creationId xmlns:p14="http://schemas.microsoft.com/office/powerpoint/2010/main" val="406255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84FEBE-2DB1-4E1F-989B-93FED3FC3AD8}" type="datetimeFigureOut">
              <a:rPr lang="en-GB" smtClean="0"/>
              <a:t>30/09/2020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54587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a:prstGeom prst="rect">
            <a:avLst/>
          </a:prstGeom>
        </p:spPr>
        <p:txBody>
          <a:bodyPr/>
          <a:lstStyle/>
          <a:p>
            <a:r>
              <a:rPr lang="en-US"/>
              <a:t>Click to edit Master title style</a:t>
            </a:r>
          </a:p>
        </p:txBody>
      </p:sp>
      <p:sp>
        <p:nvSpPr>
          <p:cNvPr id="8" name="Content Placeholder 7"/>
          <p:cNvSpPr>
            <a:spLocks noGrp="1"/>
          </p:cNvSpPr>
          <p:nvPr>
            <p:ph sz="quarter" idx="1"/>
          </p:nvPr>
        </p:nvSpPr>
        <p:spPr>
          <a:xfrm>
            <a:off x="609600" y="1219200"/>
            <a:ext cx="10972800" cy="49377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AF3DE-5918-483A-9E2B-3DA63979382E}"/>
              </a:ext>
            </a:extLst>
          </p:cNvPr>
          <p:cNvSpPr>
            <a:spLocks noGrp="1"/>
          </p:cNvSpPr>
          <p:nvPr>
            <p:ph type="dt" sz="half" idx="10"/>
          </p:nvPr>
        </p:nvSpPr>
        <p:spPr/>
        <p:txBody>
          <a:bodyPr/>
          <a:lstStyle>
            <a:lvl1pPr>
              <a:defRPr/>
            </a:lvl1pPr>
          </a:lstStyle>
          <a:p>
            <a:pPr>
              <a:defRPr/>
            </a:pPr>
            <a:fld id="{A6578E8D-FB54-415E-9E64-0505C5A7513F}" type="datetimeFigureOut">
              <a:rPr lang="en-US"/>
              <a:pPr>
                <a:defRPr/>
              </a:pPr>
              <a:t>9/30/2020</a:t>
            </a:fld>
            <a:endParaRPr lang="en-US"/>
          </a:p>
        </p:txBody>
      </p:sp>
      <p:sp>
        <p:nvSpPr>
          <p:cNvPr id="5" name="Footer Placeholder 4">
            <a:extLst>
              <a:ext uri="{FF2B5EF4-FFF2-40B4-BE49-F238E27FC236}">
                <a16:creationId xmlns:a16="http://schemas.microsoft.com/office/drawing/2014/main" id="{E7046FAD-5900-4781-B3C6-AFB9D68C7D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B1C338-4B6B-410D-96F2-9955A78CE245}"/>
              </a:ext>
            </a:extLst>
          </p:cNvPr>
          <p:cNvSpPr>
            <a:spLocks noGrp="1"/>
          </p:cNvSpPr>
          <p:nvPr>
            <p:ph type="sldNum" sz="quarter" idx="12"/>
          </p:nvPr>
        </p:nvSpPr>
        <p:spPr/>
        <p:txBody>
          <a:bodyPr/>
          <a:lstStyle>
            <a:lvl1pPr>
              <a:defRPr/>
            </a:lvl1pPr>
          </a:lstStyle>
          <a:p>
            <a:pPr>
              <a:defRPr/>
            </a:pPr>
            <a:fld id="{DCF06C8D-5045-41EA-AA44-FD9DC890AEFE}" type="slidenum">
              <a:rPr lang="en-US"/>
              <a:pPr>
                <a:defRPr/>
              </a:pPr>
              <a:t>‹#›</a:t>
            </a:fld>
            <a:endParaRPr lang="en-US"/>
          </a:p>
        </p:txBody>
      </p:sp>
    </p:spTree>
    <p:extLst>
      <p:ext uri="{BB962C8B-B14F-4D97-AF65-F5344CB8AC3E}">
        <p14:creationId xmlns:p14="http://schemas.microsoft.com/office/powerpoint/2010/main" val="16699747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947E-B4A4-4776-8EF8-483C3CCC5EE9}"/>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lt-LT"/>
          </a:p>
        </p:txBody>
      </p:sp>
      <p:sp>
        <p:nvSpPr>
          <p:cNvPr id="3" name="Subtitle 2">
            <a:extLst>
              <a:ext uri="{FF2B5EF4-FFF2-40B4-BE49-F238E27FC236}">
                <a16:creationId xmlns:a16="http://schemas.microsoft.com/office/drawing/2014/main" id="{E6084765-569D-43D5-84D4-B9475A2097A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F22A8C96-DDD3-4620-B093-90BB821EF03E}"/>
              </a:ext>
            </a:extLst>
          </p:cNvPr>
          <p:cNvSpPr>
            <a:spLocks noGrp="1"/>
          </p:cNvSpPr>
          <p:nvPr>
            <p:ph type="dt" sz="half" idx="10"/>
          </p:nvPr>
        </p:nvSpPr>
        <p:spPr/>
        <p:txBody>
          <a:bodyPr/>
          <a:lstStyle>
            <a:lvl1pPr>
              <a:defRPr/>
            </a:lvl1pPr>
          </a:lstStyle>
          <a:p>
            <a:pPr>
              <a:defRPr/>
            </a:pPr>
            <a:fld id="{897D7231-D99D-4F65-BD70-54C8D5673FD5}" type="datetimeFigureOut">
              <a:rPr lang="lt-LT"/>
              <a:pPr>
                <a:defRPr/>
              </a:pPr>
              <a:t>2020-09-30</a:t>
            </a:fld>
            <a:endParaRPr lang="lt-LT"/>
          </a:p>
        </p:txBody>
      </p:sp>
      <p:sp>
        <p:nvSpPr>
          <p:cNvPr id="5" name="Footer Placeholder 4">
            <a:extLst>
              <a:ext uri="{FF2B5EF4-FFF2-40B4-BE49-F238E27FC236}">
                <a16:creationId xmlns:a16="http://schemas.microsoft.com/office/drawing/2014/main" id="{46260C50-18F7-48BE-9A69-346F2AD303BA}"/>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BC525102-562F-4E1B-A029-5DEECDA39164}"/>
              </a:ext>
            </a:extLst>
          </p:cNvPr>
          <p:cNvSpPr>
            <a:spLocks noGrp="1"/>
          </p:cNvSpPr>
          <p:nvPr>
            <p:ph type="sldNum" sz="quarter" idx="12"/>
          </p:nvPr>
        </p:nvSpPr>
        <p:spPr/>
        <p:txBody>
          <a:bodyPr/>
          <a:lstStyle>
            <a:lvl1pPr>
              <a:defRPr/>
            </a:lvl1pPr>
          </a:lstStyle>
          <a:p>
            <a:pPr>
              <a:defRPr/>
            </a:pPr>
            <a:fld id="{514B4EC6-DA07-4E40-8C48-066FA4C012AA}" type="slidenum">
              <a:rPr lang="lt-LT"/>
              <a:pPr>
                <a:defRPr/>
              </a:pPr>
              <a:t>‹#›</a:t>
            </a:fld>
            <a:endParaRPr lang="lt-LT"/>
          </a:p>
        </p:txBody>
      </p:sp>
    </p:spTree>
    <p:extLst>
      <p:ext uri="{BB962C8B-B14F-4D97-AF65-F5344CB8AC3E}">
        <p14:creationId xmlns:p14="http://schemas.microsoft.com/office/powerpoint/2010/main" val="4217959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35B41432-E473-451F-A749-496214575C19}" type="datetimeFigureOut">
              <a:rPr lang="lt-LT" smtClean="0"/>
              <a:t>2020-09-30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104568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35B41432-E473-451F-A749-496214575C19}" type="datetimeFigureOut">
              <a:rPr lang="lt-LT" smtClean="0"/>
              <a:t>2020-09-30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3753241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B41432-E473-451F-A749-496214575C19}" type="datetimeFigureOut">
              <a:rPr lang="lt-LT" smtClean="0"/>
              <a:t>2020-09-30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1358452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35B41432-E473-451F-A749-496214575C19}" type="datetimeFigureOut">
              <a:rPr lang="lt-LT" smtClean="0"/>
              <a:t>2020-09-30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1167919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35B41432-E473-451F-A749-496214575C19}" type="datetimeFigureOut">
              <a:rPr lang="lt-LT" smtClean="0"/>
              <a:t>2020-09-30</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2963082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35B41432-E473-451F-A749-496214575C19}" type="datetimeFigureOut">
              <a:rPr lang="lt-LT" smtClean="0"/>
              <a:t>2020-09-30</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1875071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41432-E473-451F-A749-496214575C19}" type="datetimeFigureOut">
              <a:rPr lang="lt-LT" smtClean="0"/>
              <a:t>2020-09-30</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373247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B41432-E473-451F-A749-496214575C19}" type="datetimeFigureOut">
              <a:rPr lang="lt-LT" smtClean="0"/>
              <a:t>2020-09-30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283958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984FEBE-2DB1-4E1F-989B-93FED3FC3AD8}" type="datetimeFigureOut">
              <a:rPr lang="en-GB" smtClean="0"/>
              <a:t>30/09/2020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328087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B41432-E473-451F-A749-496214575C19}" type="datetimeFigureOut">
              <a:rPr lang="lt-LT" smtClean="0"/>
              <a:t>2020-09-30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2174021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35B41432-E473-451F-A749-496214575C19}" type="datetimeFigureOut">
              <a:rPr lang="lt-LT" smtClean="0"/>
              <a:t>2020-09-30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2678044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35B41432-E473-451F-A749-496214575C19}" type="datetimeFigureOut">
              <a:rPr lang="lt-LT" smtClean="0"/>
              <a:t>2020-09-30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7471F5F-D491-4048-8610-24612D55C4A0}" type="slidenum">
              <a:rPr lang="lt-LT" smtClean="0"/>
              <a:t>‹#›</a:t>
            </a:fld>
            <a:endParaRPr lang="lt-LT"/>
          </a:p>
        </p:txBody>
      </p:sp>
    </p:spTree>
    <p:extLst>
      <p:ext uri="{BB962C8B-B14F-4D97-AF65-F5344CB8AC3E}">
        <p14:creationId xmlns:p14="http://schemas.microsoft.com/office/powerpoint/2010/main" val="37208742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6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2097579" y="10821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3" y="997531"/>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lt-LT" dirty="0"/>
          </a:p>
        </p:txBody>
      </p:sp>
      <p:pic>
        <p:nvPicPr>
          <p:cNvPr id="5" name="Content Placeholder 4">
            <a:extLst>
              <a:ext uri="{FF2B5EF4-FFF2-40B4-BE49-F238E27FC236}">
                <a16:creationId xmlns:a16="http://schemas.microsoft.com/office/drawing/2014/main" id="{3A56B3F6-4180-4487-8583-BBD21A8E9F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2911406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9373">
              <a:srgbClr val="DAEBCE"/>
            </a:gs>
            <a:gs pos="95000">
              <a:schemeClr val="accent6">
                <a:lumMod val="0"/>
                <a:lumOff val="100000"/>
              </a:schemeClr>
            </a:gs>
            <a:gs pos="84000">
              <a:schemeClr val="accent6">
                <a:lumMod val="0"/>
                <a:lumOff val="100000"/>
              </a:schemeClr>
            </a:gs>
            <a:gs pos="76000">
              <a:srgbClr val="E2EFD8"/>
            </a:gs>
            <a:gs pos="51000">
              <a:schemeClr val="accent6">
                <a:lumMod val="0"/>
                <a:lumOff val="100000"/>
              </a:schemeClr>
            </a:gs>
            <a:gs pos="31000">
              <a:schemeClr val="accent6">
                <a:lumMod val="78000"/>
                <a:lumOff val="2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6002"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3"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6" name="Content Placeholder 4">
            <a:extLst>
              <a:ext uri="{FF2B5EF4-FFF2-40B4-BE49-F238E27FC236}">
                <a16:creationId xmlns:a16="http://schemas.microsoft.com/office/drawing/2014/main" id="{9D9739D9-4EDD-440D-9B72-8FC1CFBB9E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243463109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4FEBE-2DB1-4E1F-989B-93FED3FC3AD8}" type="datetimeFigureOut">
              <a:rPr lang="en-GB" smtClean="0"/>
              <a:t>30/09/2020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424125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84FEBE-2DB1-4E1F-989B-93FED3FC3AD8}" type="datetimeFigureOut">
              <a:rPr lang="en-GB" smtClean="0"/>
              <a:t>30/09/2020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322396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84FEBE-2DB1-4E1F-989B-93FED3FC3AD8}" type="datetimeFigureOut">
              <a:rPr lang="en-GB" smtClean="0"/>
              <a:t>30/09/2020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7623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7.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4FEBE-2DB1-4E1F-989B-93FED3FC3AD8}" type="datetimeFigureOut">
              <a:rPr lang="en-GB" smtClean="0"/>
              <a:t>30/09/2020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22368-CB19-46AB-A201-B46D4C93A013}" type="slidenum">
              <a:rPr lang="en-GB" smtClean="0"/>
              <a:t>‹#›</a:t>
            </a:fld>
            <a:endParaRPr lang="en-GB"/>
          </a:p>
        </p:txBody>
      </p:sp>
    </p:spTree>
    <p:extLst>
      <p:ext uri="{BB962C8B-B14F-4D97-AF65-F5344CB8AC3E}">
        <p14:creationId xmlns:p14="http://schemas.microsoft.com/office/powerpoint/2010/main" val="27657595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8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2020-09-30</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spTree>
    <p:extLst>
      <p:ext uri="{BB962C8B-B14F-4D97-AF65-F5344CB8AC3E}">
        <p14:creationId xmlns:p14="http://schemas.microsoft.com/office/powerpoint/2010/main" val="167116651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70"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F607F-A8F2-47E6-A6DE-170A20A248F1}" type="datetimeFigureOut">
              <a:rPr lang="en-US" smtClean="0"/>
              <a:t>9/30/2020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33700-2E0C-47D2-9405-47BCF8F19197}" type="slidenum">
              <a:rPr lang="en-US" smtClean="0"/>
              <a:t>‹#›</a:t>
            </a:fld>
            <a:endParaRPr lang="en-US"/>
          </a:p>
        </p:txBody>
      </p:sp>
    </p:spTree>
    <p:extLst>
      <p:ext uri="{BB962C8B-B14F-4D97-AF65-F5344CB8AC3E}">
        <p14:creationId xmlns:p14="http://schemas.microsoft.com/office/powerpoint/2010/main" val="278393335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2020-09-30</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spTree>
    <p:extLst>
      <p:ext uri="{BB962C8B-B14F-4D97-AF65-F5344CB8AC3E}">
        <p14:creationId xmlns:p14="http://schemas.microsoft.com/office/powerpoint/2010/main" val="1748018453"/>
      </p:ext>
    </p:extLst>
  </p:cSld>
  <p:clrMap bg1="lt1" tx1="dk1" bg2="lt2" tx2="dk2" accent1="accent1" accent2="accent2" accent3="accent3" accent4="accent4" accent5="accent5" accent6="accent6" hlink="hlink" folHlink="folHlink"/>
  <p:sldLayoutIdLst>
    <p:sldLayoutId id="2147483884" r:id="rId1"/>
    <p:sldLayoutId id="214748388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2020-09-30</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spTree>
    <p:extLst>
      <p:ext uri="{BB962C8B-B14F-4D97-AF65-F5344CB8AC3E}">
        <p14:creationId xmlns:p14="http://schemas.microsoft.com/office/powerpoint/2010/main" val="3380245158"/>
      </p:ext>
    </p:extLst>
  </p:cSld>
  <p:clrMap bg1="lt1" tx1="dk1" bg2="lt2" tx2="dk2" accent1="accent1" accent2="accent2" accent3="accent3" accent4="accent4" accent5="accent5" accent6="accent6" hlink="hlink" folHlink="folHlink"/>
  <p:sldLayoutIdLst>
    <p:sldLayoutId id="2147483891" r:id="rId1"/>
    <p:sldLayoutId id="2147483892"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6">
                <a:lumMod val="5000"/>
                <a:lumOff val="95000"/>
              </a:schemeClr>
            </a:gs>
            <a:gs pos="54000">
              <a:schemeClr val="accent6">
                <a:lumMod val="27000"/>
                <a:lumOff val="73000"/>
              </a:schemeClr>
            </a:gs>
            <a:gs pos="32000">
              <a:schemeClr val="accent6">
                <a:lumMod val="45000"/>
                <a:lumOff val="55000"/>
              </a:schemeClr>
            </a:gs>
            <a:gs pos="81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0FBFE-A759-4C2C-A41D-D0C7568AE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4EC22D75-A15E-415F-A947-0FCD88505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BC16DB2-9C8F-4339-BAB5-B8952C2ED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9357A-61FE-459F-AC92-76ADA1055A7B}" type="datetimeFigureOut">
              <a:rPr lang="lt-LT" smtClean="0"/>
              <a:t>2020-09-30</a:t>
            </a:fld>
            <a:endParaRPr lang="lt-LT"/>
          </a:p>
        </p:txBody>
      </p:sp>
      <p:sp>
        <p:nvSpPr>
          <p:cNvPr id="5" name="Footer Placeholder 4">
            <a:extLst>
              <a:ext uri="{FF2B5EF4-FFF2-40B4-BE49-F238E27FC236}">
                <a16:creationId xmlns:a16="http://schemas.microsoft.com/office/drawing/2014/main" id="{3525BFDF-C5AE-446A-BB79-AF4D6A116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36A43F63-417E-4FDA-80B0-1FD5929C5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8C36B-EC74-4F6E-9DF5-6D6774F78EE9}" type="slidenum">
              <a:rPr lang="lt-LT" smtClean="0"/>
              <a:t>‹#›</a:t>
            </a:fld>
            <a:endParaRPr lang="lt-LT"/>
          </a:p>
        </p:txBody>
      </p:sp>
      <p:pic>
        <p:nvPicPr>
          <p:cNvPr id="7" name="Content Placeholder 4">
            <a:extLst>
              <a:ext uri="{FF2B5EF4-FFF2-40B4-BE49-F238E27FC236}">
                <a16:creationId xmlns:a16="http://schemas.microsoft.com/office/drawing/2014/main" id="{EEA71BB1-8E08-49CC-AE87-D6FAA2CC2B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234090248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DE522E-373B-4640-9ED9-C07485B3CABF}"/>
              </a:ext>
            </a:extLst>
          </p:cNvPr>
          <p:cNvSpPr/>
          <p:nvPr/>
        </p:nvSpPr>
        <p:spPr>
          <a:xfrm>
            <a:off x="0" y="0"/>
            <a:ext cx="12192000" cy="166688"/>
          </a:xfrm>
          <a:prstGeom prst="rect">
            <a:avLst/>
          </a:prstGeom>
          <a:solidFill>
            <a:srgbClr val="C74D22"/>
          </a:solid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sz="1800" dirty="0"/>
          </a:p>
        </p:txBody>
      </p:sp>
      <p:sp>
        <p:nvSpPr>
          <p:cNvPr id="14" name="Date Placeholder 3">
            <a:extLst>
              <a:ext uri="{FF2B5EF4-FFF2-40B4-BE49-F238E27FC236}">
                <a16:creationId xmlns:a16="http://schemas.microsoft.com/office/drawing/2014/main" id="{F03B9656-EA22-4167-A3C0-1A1D0780FAFC}"/>
              </a:ext>
            </a:extLst>
          </p:cNvPr>
          <p:cNvSpPr>
            <a:spLocks noGrp="1"/>
          </p:cNvSpPr>
          <p:nvPr>
            <p:ph type="dt" sz="half" idx="2"/>
          </p:nvPr>
        </p:nvSpPr>
        <p:spPr>
          <a:xfrm>
            <a:off x="609600" y="6356351"/>
            <a:ext cx="2844800" cy="365125"/>
          </a:xfrm>
          <a:prstGeom prst="rect">
            <a:avLst/>
          </a:prstGeom>
        </p:spPr>
        <p:txBody>
          <a:bodyPr/>
          <a:lstStyle>
            <a:lvl1pPr eaLnBrk="1" fontAlgn="auto" hangingPunct="1">
              <a:spcBef>
                <a:spcPts val="0"/>
              </a:spcBef>
              <a:spcAft>
                <a:spcPts val="0"/>
              </a:spcAft>
              <a:defRPr sz="1400" b="0" i="0">
                <a:solidFill>
                  <a:srgbClr val="1D1F20"/>
                </a:solidFill>
                <a:latin typeface="Titillium WebLight"/>
                <a:cs typeface="Titillium WebLight"/>
              </a:defRPr>
            </a:lvl1pPr>
          </a:lstStyle>
          <a:p>
            <a:pPr>
              <a:defRPr/>
            </a:pPr>
            <a:fld id="{E6DBE1BE-A8D6-4821-8D0F-19247C12346B}" type="datetimeFigureOut">
              <a:rPr lang="en-US"/>
              <a:pPr>
                <a:defRPr/>
              </a:pPr>
              <a:t>9/30/2020</a:t>
            </a:fld>
            <a:endParaRPr lang="en-US"/>
          </a:p>
        </p:txBody>
      </p:sp>
      <p:sp>
        <p:nvSpPr>
          <p:cNvPr id="15" name="Footer Placeholder 4">
            <a:extLst>
              <a:ext uri="{FF2B5EF4-FFF2-40B4-BE49-F238E27FC236}">
                <a16:creationId xmlns:a16="http://schemas.microsoft.com/office/drawing/2014/main" id="{52B034E3-BC2F-40F5-908A-D6EC2C23819F}"/>
              </a:ext>
            </a:extLst>
          </p:cNvPr>
          <p:cNvSpPr>
            <a:spLocks noGrp="1"/>
          </p:cNvSpPr>
          <p:nvPr>
            <p:ph type="ftr" sz="quarter" idx="3"/>
          </p:nvPr>
        </p:nvSpPr>
        <p:spPr>
          <a:xfrm>
            <a:off x="4165600" y="6356351"/>
            <a:ext cx="3860800" cy="365125"/>
          </a:xfrm>
          <a:prstGeom prst="rect">
            <a:avLst/>
          </a:prstGeom>
        </p:spPr>
        <p:txBody>
          <a:bodyPr/>
          <a:lstStyle>
            <a:lvl1pPr eaLnBrk="1" fontAlgn="auto" hangingPunct="1">
              <a:spcBef>
                <a:spcPts val="0"/>
              </a:spcBef>
              <a:spcAft>
                <a:spcPts val="0"/>
              </a:spcAft>
              <a:defRPr sz="1400" b="0" i="0">
                <a:solidFill>
                  <a:srgbClr val="1D1F20"/>
                </a:solidFill>
                <a:latin typeface="Titillium WebLight"/>
                <a:cs typeface="Titillium WebLight"/>
              </a:defRPr>
            </a:lvl1pPr>
          </a:lstStyle>
          <a:p>
            <a:pPr>
              <a:defRPr/>
            </a:pPr>
            <a:endParaRPr lang="en-US"/>
          </a:p>
        </p:txBody>
      </p:sp>
      <p:sp>
        <p:nvSpPr>
          <p:cNvPr id="16" name="Slide Number Placeholder 5">
            <a:extLst>
              <a:ext uri="{FF2B5EF4-FFF2-40B4-BE49-F238E27FC236}">
                <a16:creationId xmlns:a16="http://schemas.microsoft.com/office/drawing/2014/main" id="{48B77E35-3C4B-4012-8FE1-5F3C1FC6931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rgbClr val="1D1F20"/>
                </a:solidFill>
                <a:latin typeface="Titillium WebLight"/>
                <a:ea typeface="Titillium WebLight"/>
                <a:cs typeface="Titillium WebLight"/>
              </a:defRPr>
            </a:lvl1pPr>
          </a:lstStyle>
          <a:p>
            <a:pPr>
              <a:defRPr/>
            </a:pPr>
            <a:fld id="{6D1FEFDF-AEAC-434D-A7A5-50CBBB234A4B}" type="slidenum">
              <a:rPr lang="en-US"/>
              <a:pPr>
                <a:defRPr/>
              </a:pPr>
              <a:t>‹#›</a:t>
            </a:fld>
            <a:endParaRPr lang="en-US"/>
          </a:p>
        </p:txBody>
      </p:sp>
    </p:spTree>
    <p:extLst>
      <p:ext uri="{BB962C8B-B14F-4D97-AF65-F5344CB8AC3E}">
        <p14:creationId xmlns:p14="http://schemas.microsoft.com/office/powerpoint/2010/main" val="3965327275"/>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Lst>
  <p:txStyles>
    <p:titleStyle>
      <a:lvl1pPr algn="ctr" rtl="0" eaLnBrk="0" fontAlgn="base" hangingPunct="0">
        <a:spcBef>
          <a:spcPct val="0"/>
        </a:spcBef>
        <a:spcAft>
          <a:spcPct val="0"/>
        </a:spcAft>
        <a:defRPr sz="4400" kern="1200">
          <a:solidFill>
            <a:schemeClr val="tx1"/>
          </a:solidFill>
          <a:latin typeface="Titillium WebSemiBold"/>
          <a:ea typeface="Titillium WebSemiBold"/>
          <a:cs typeface="Titillium WebSemiBold"/>
        </a:defRPr>
      </a:lvl1pPr>
      <a:lvl2pPr algn="ctr" rtl="0" eaLnBrk="0" fontAlgn="base" hangingPunct="0">
        <a:spcBef>
          <a:spcPct val="0"/>
        </a:spcBef>
        <a:spcAft>
          <a:spcPct val="0"/>
        </a:spcAft>
        <a:defRPr sz="4400">
          <a:solidFill>
            <a:schemeClr val="tx1"/>
          </a:solidFill>
          <a:latin typeface="Titillium WebSemiBold"/>
          <a:ea typeface="Titillium WebSemiBold"/>
          <a:cs typeface="Titillium WebSemiBold"/>
        </a:defRPr>
      </a:lvl2pPr>
      <a:lvl3pPr algn="ctr" rtl="0" eaLnBrk="0" fontAlgn="base" hangingPunct="0">
        <a:spcBef>
          <a:spcPct val="0"/>
        </a:spcBef>
        <a:spcAft>
          <a:spcPct val="0"/>
        </a:spcAft>
        <a:defRPr sz="4400">
          <a:solidFill>
            <a:schemeClr val="tx1"/>
          </a:solidFill>
          <a:latin typeface="Titillium WebSemiBold"/>
          <a:ea typeface="Titillium WebSemiBold"/>
          <a:cs typeface="Titillium WebSemiBold"/>
        </a:defRPr>
      </a:lvl3pPr>
      <a:lvl4pPr algn="ctr" rtl="0" eaLnBrk="0" fontAlgn="base" hangingPunct="0">
        <a:spcBef>
          <a:spcPct val="0"/>
        </a:spcBef>
        <a:spcAft>
          <a:spcPct val="0"/>
        </a:spcAft>
        <a:defRPr sz="4400">
          <a:solidFill>
            <a:schemeClr val="tx1"/>
          </a:solidFill>
          <a:latin typeface="Titillium WebSemiBold"/>
          <a:ea typeface="Titillium WebSemiBold"/>
          <a:cs typeface="Titillium WebSemiBold"/>
        </a:defRPr>
      </a:lvl4pPr>
      <a:lvl5pPr algn="ctr" rtl="0" eaLnBrk="0" fontAlgn="base" hangingPunct="0">
        <a:spcBef>
          <a:spcPct val="0"/>
        </a:spcBef>
        <a:spcAft>
          <a:spcPct val="0"/>
        </a:spcAft>
        <a:defRPr sz="4400">
          <a:solidFill>
            <a:schemeClr val="tx1"/>
          </a:solidFill>
          <a:latin typeface="Titillium WebSemiBold"/>
          <a:ea typeface="Titillium WebSemiBold"/>
          <a:cs typeface="Titillium WebSemiBold"/>
        </a:defRPr>
      </a:lvl5pPr>
      <a:lvl6pPr marL="457200" algn="ctr" rtl="0" fontAlgn="base">
        <a:spcBef>
          <a:spcPct val="0"/>
        </a:spcBef>
        <a:spcAft>
          <a:spcPct val="0"/>
        </a:spcAft>
        <a:defRPr sz="4400">
          <a:solidFill>
            <a:schemeClr val="tx1"/>
          </a:solidFill>
          <a:latin typeface="Titillium WebSemiBold"/>
          <a:ea typeface="Titillium WebSemiBold"/>
          <a:cs typeface="Titillium WebSemiBold"/>
        </a:defRPr>
      </a:lvl6pPr>
      <a:lvl7pPr marL="914400" algn="ctr" rtl="0" fontAlgn="base">
        <a:spcBef>
          <a:spcPct val="0"/>
        </a:spcBef>
        <a:spcAft>
          <a:spcPct val="0"/>
        </a:spcAft>
        <a:defRPr sz="4400">
          <a:solidFill>
            <a:schemeClr val="tx1"/>
          </a:solidFill>
          <a:latin typeface="Titillium WebSemiBold"/>
          <a:ea typeface="Titillium WebSemiBold"/>
          <a:cs typeface="Titillium WebSemiBold"/>
        </a:defRPr>
      </a:lvl7pPr>
      <a:lvl8pPr marL="1371600" algn="ctr" rtl="0" fontAlgn="base">
        <a:spcBef>
          <a:spcPct val="0"/>
        </a:spcBef>
        <a:spcAft>
          <a:spcPct val="0"/>
        </a:spcAft>
        <a:defRPr sz="4400">
          <a:solidFill>
            <a:schemeClr val="tx1"/>
          </a:solidFill>
          <a:latin typeface="Titillium WebSemiBold"/>
          <a:ea typeface="Titillium WebSemiBold"/>
          <a:cs typeface="Titillium WebSemiBold"/>
        </a:defRPr>
      </a:lvl8pPr>
      <a:lvl9pPr marL="1828800" algn="ctr" rtl="0" fontAlgn="base">
        <a:spcBef>
          <a:spcPct val="0"/>
        </a:spcBef>
        <a:spcAft>
          <a:spcPct val="0"/>
        </a:spcAft>
        <a:defRPr sz="4400">
          <a:solidFill>
            <a:schemeClr val="tx1"/>
          </a:solidFill>
          <a:latin typeface="Titillium WebSemiBold"/>
          <a:ea typeface="Titillium WebSemiBold"/>
          <a:cs typeface="Titillium WebSemiBold"/>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41432-E473-451F-A749-496214575C19}" type="datetimeFigureOut">
              <a:rPr lang="lt-LT" smtClean="0"/>
              <a:t>2020-09-30</a:t>
            </a:fld>
            <a:endParaRPr lang="lt-L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71F5F-D491-4048-8610-24612D55C4A0}" type="slidenum">
              <a:rPr lang="lt-LT" smtClean="0"/>
              <a:t>‹#›</a:t>
            </a:fld>
            <a:endParaRPr lang="lt-LT"/>
          </a:p>
        </p:txBody>
      </p:sp>
    </p:spTree>
    <p:extLst>
      <p:ext uri="{BB962C8B-B14F-4D97-AF65-F5344CB8AC3E}">
        <p14:creationId xmlns:p14="http://schemas.microsoft.com/office/powerpoint/2010/main" val="321816003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2020-09-30</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pic>
        <p:nvPicPr>
          <p:cNvPr id="7" name="Content Placeholder 4">
            <a:extLst>
              <a:ext uri="{FF2B5EF4-FFF2-40B4-BE49-F238E27FC236}">
                <a16:creationId xmlns:a16="http://schemas.microsoft.com/office/drawing/2014/main" id="{CF98F9E5-05EC-4892-8F5A-C2038539B9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572507902"/>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7.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35.jpe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85FF-4034-4772-A778-7F93C56960D5}"/>
              </a:ext>
            </a:extLst>
          </p:cNvPr>
          <p:cNvSpPr>
            <a:spLocks noGrp="1"/>
          </p:cNvSpPr>
          <p:nvPr>
            <p:ph type="ctrTitle"/>
          </p:nvPr>
        </p:nvSpPr>
        <p:spPr/>
        <p:txBody>
          <a:bodyPr/>
          <a:lstStyle/>
          <a:p>
            <a:r>
              <a:rPr lang="lt-LT" dirty="0"/>
              <a:t> </a:t>
            </a:r>
          </a:p>
        </p:txBody>
      </p:sp>
      <p:sp>
        <p:nvSpPr>
          <p:cNvPr id="3" name="Subtitle 2">
            <a:extLst>
              <a:ext uri="{FF2B5EF4-FFF2-40B4-BE49-F238E27FC236}">
                <a16:creationId xmlns:a16="http://schemas.microsoft.com/office/drawing/2014/main" id="{416B148C-4838-4492-AAB7-0131FD0ECA50}"/>
              </a:ext>
            </a:extLst>
          </p:cNvPr>
          <p:cNvSpPr>
            <a:spLocks noGrp="1"/>
          </p:cNvSpPr>
          <p:nvPr>
            <p:ph type="subTitle" idx="1"/>
          </p:nvPr>
        </p:nvSpPr>
        <p:spPr/>
        <p:txBody>
          <a:bodyPr>
            <a:normAutofit lnSpcReduction="10000"/>
          </a:bodyPr>
          <a:lstStyle/>
          <a:p>
            <a:pPr algn="ctr"/>
            <a:endParaRPr lang="lt-LT" sz="4000" b="1" dirty="0"/>
          </a:p>
          <a:p>
            <a:pPr algn="ctr"/>
            <a:endParaRPr lang="lt-LT" sz="4000" b="1" dirty="0"/>
          </a:p>
          <a:p>
            <a:pPr algn="ctr"/>
            <a:r>
              <a:rPr lang="lt-LT" sz="4800" b="1" dirty="0">
                <a:solidFill>
                  <a:srgbClr val="C00000"/>
                </a:solidFill>
              </a:rPr>
              <a:t>LT CŠT 2019 tolimesni iššūkiai ir sprendimai  </a:t>
            </a:r>
          </a:p>
        </p:txBody>
      </p:sp>
    </p:spTree>
    <p:extLst>
      <p:ext uri="{BB962C8B-B14F-4D97-AF65-F5344CB8AC3E}">
        <p14:creationId xmlns:p14="http://schemas.microsoft.com/office/powerpoint/2010/main" val="410807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EAB1-D7C0-47EF-8EF3-C7671B80A81E}"/>
              </a:ext>
            </a:extLst>
          </p:cNvPr>
          <p:cNvSpPr>
            <a:spLocks noGrp="1"/>
          </p:cNvSpPr>
          <p:nvPr>
            <p:ph type="title"/>
          </p:nvPr>
        </p:nvSpPr>
        <p:spPr/>
        <p:txBody>
          <a:bodyPr/>
          <a:lstStyle/>
          <a:p>
            <a:r>
              <a:rPr lang="lt-LT" dirty="0"/>
              <a:t>Tinklų papildymas</a:t>
            </a:r>
          </a:p>
        </p:txBody>
      </p:sp>
      <p:graphicFrame>
        <p:nvGraphicFramePr>
          <p:cNvPr id="4" name="Content Placeholder 3">
            <a:extLst>
              <a:ext uri="{FF2B5EF4-FFF2-40B4-BE49-F238E27FC236}">
                <a16:creationId xmlns:a16="http://schemas.microsoft.com/office/drawing/2014/main" id="{2B4F2243-FCCE-40DB-A223-A98DF89A3D08}"/>
              </a:ext>
            </a:extLst>
          </p:cNvPr>
          <p:cNvGraphicFramePr>
            <a:graphicFrameLocks noGrp="1"/>
          </p:cNvGraphicFramePr>
          <p:nvPr>
            <p:ph idx="1"/>
          </p:nvPr>
        </p:nvGraphicFramePr>
        <p:xfrm>
          <a:off x="0" y="1047750"/>
          <a:ext cx="12192000" cy="5129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893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A06D-93CF-4297-B523-01FE7D302844}"/>
              </a:ext>
            </a:extLst>
          </p:cNvPr>
          <p:cNvSpPr>
            <a:spLocks noGrp="1"/>
          </p:cNvSpPr>
          <p:nvPr>
            <p:ph type="title"/>
          </p:nvPr>
        </p:nvSpPr>
        <p:spPr>
          <a:xfrm>
            <a:off x="5417390" y="365125"/>
            <a:ext cx="5936410" cy="1325563"/>
          </a:xfrm>
        </p:spPr>
        <p:txBody>
          <a:bodyPr/>
          <a:lstStyle/>
          <a:p>
            <a:r>
              <a:rPr lang="lt-LT" sz="1800" b="1" dirty="0">
                <a:effectLst/>
                <a:latin typeface="Times New Roman" panose="02020603050405020304" pitchFamily="18" charset="0"/>
                <a:ea typeface="Calibri" panose="020F0502020204030204" pitchFamily="34" charset="0"/>
              </a:rPr>
              <a:t>Šilumos vartotojų skaičiaus kitimas 2001–2019 metais</a:t>
            </a:r>
            <a:endParaRPr lang="lt-LT" dirty="0"/>
          </a:p>
        </p:txBody>
      </p:sp>
      <p:pic>
        <p:nvPicPr>
          <p:cNvPr id="4" name="Content Placeholder 3">
            <a:extLst>
              <a:ext uri="{FF2B5EF4-FFF2-40B4-BE49-F238E27FC236}">
                <a16:creationId xmlns:a16="http://schemas.microsoft.com/office/drawing/2014/main" id="{A8E469EE-BB00-442E-B405-D9C68FBA8615}"/>
              </a:ext>
            </a:extLst>
          </p:cNvPr>
          <p:cNvPicPr>
            <a:picLocks noGrp="1" noChangeAspect="1"/>
          </p:cNvPicPr>
          <p:nvPr>
            <p:ph idx="1"/>
          </p:nvPr>
        </p:nvPicPr>
        <p:blipFill>
          <a:blip r:embed="rId2"/>
          <a:stretch>
            <a:fillRect/>
          </a:stretch>
        </p:blipFill>
        <p:spPr>
          <a:xfrm>
            <a:off x="2550881" y="2620051"/>
            <a:ext cx="9641119" cy="4237949"/>
          </a:xfrm>
          <a:prstGeom prst="rect">
            <a:avLst/>
          </a:prstGeom>
        </p:spPr>
      </p:pic>
      <p:pic>
        <p:nvPicPr>
          <p:cNvPr id="5" name="Picture 4">
            <a:extLst>
              <a:ext uri="{FF2B5EF4-FFF2-40B4-BE49-F238E27FC236}">
                <a16:creationId xmlns:a16="http://schemas.microsoft.com/office/drawing/2014/main" id="{8AE55300-390E-40BF-893A-33FA69133932}"/>
              </a:ext>
            </a:extLst>
          </p:cNvPr>
          <p:cNvPicPr>
            <a:picLocks noChangeAspect="1"/>
          </p:cNvPicPr>
          <p:nvPr/>
        </p:nvPicPr>
        <p:blipFill>
          <a:blip r:embed="rId3"/>
          <a:stretch>
            <a:fillRect/>
          </a:stretch>
        </p:blipFill>
        <p:spPr>
          <a:xfrm>
            <a:off x="0" y="0"/>
            <a:ext cx="4596782" cy="3078747"/>
          </a:xfrm>
          <a:prstGeom prst="rect">
            <a:avLst/>
          </a:prstGeom>
        </p:spPr>
      </p:pic>
      <p:sp>
        <p:nvSpPr>
          <p:cNvPr id="6" name="TextBox 5">
            <a:extLst>
              <a:ext uri="{FF2B5EF4-FFF2-40B4-BE49-F238E27FC236}">
                <a16:creationId xmlns:a16="http://schemas.microsoft.com/office/drawing/2014/main" id="{686E7DD7-B0BA-4584-93FD-F5FB656F8E2D}"/>
              </a:ext>
            </a:extLst>
          </p:cNvPr>
          <p:cNvSpPr txBox="1"/>
          <p:nvPr/>
        </p:nvSpPr>
        <p:spPr>
          <a:xfrm>
            <a:off x="5564038" y="1690688"/>
            <a:ext cx="5936410" cy="1015663"/>
          </a:xfrm>
          <a:prstGeom prst="rect">
            <a:avLst/>
          </a:prstGeom>
          <a:noFill/>
        </p:spPr>
        <p:txBody>
          <a:bodyPr wrap="square" rtlCol="0">
            <a:spAutoFit/>
          </a:bodyPr>
          <a:lstStyle/>
          <a:p>
            <a:r>
              <a:rPr lang="lt-LT" sz="2000" b="1" dirty="0">
                <a:solidFill>
                  <a:schemeClr val="accent6">
                    <a:lumMod val="75000"/>
                  </a:schemeClr>
                </a:solidFill>
                <a:effectLst/>
                <a:latin typeface="Times New Roman" panose="02020603050405020304" pitchFamily="18" charset="0"/>
                <a:ea typeface="Times New Roman" panose="02020603050405020304" pitchFamily="18" charset="0"/>
              </a:rPr>
              <a:t>2019 m. buvo fiksuotas 0,2 proc. vartotojų augimas (prisijungė daugiausia buitiniai vartotojai), tuo tarpu atsijungė tik 0,03 proc.</a:t>
            </a:r>
            <a:endParaRPr lang="lt-LT" sz="2000" b="1" dirty="0">
              <a:solidFill>
                <a:schemeClr val="accent6">
                  <a:lumMod val="75000"/>
                </a:schemeClr>
              </a:solidFill>
            </a:endParaRPr>
          </a:p>
        </p:txBody>
      </p:sp>
      <p:sp>
        <p:nvSpPr>
          <p:cNvPr id="8" name="TextBox 7">
            <a:extLst>
              <a:ext uri="{FF2B5EF4-FFF2-40B4-BE49-F238E27FC236}">
                <a16:creationId xmlns:a16="http://schemas.microsoft.com/office/drawing/2014/main" id="{06221DB8-7CA3-4F50-A19B-F635F0DA1A12}"/>
              </a:ext>
            </a:extLst>
          </p:cNvPr>
          <p:cNvSpPr txBox="1"/>
          <p:nvPr/>
        </p:nvSpPr>
        <p:spPr>
          <a:xfrm>
            <a:off x="224288" y="3429000"/>
            <a:ext cx="2734574" cy="1600438"/>
          </a:xfrm>
          <a:prstGeom prst="rect">
            <a:avLst/>
          </a:prstGeom>
          <a:noFill/>
        </p:spPr>
        <p:txBody>
          <a:bodyPr wrap="square">
            <a:spAutoFit/>
          </a:bodyPr>
          <a:lstStyle/>
          <a:p>
            <a:r>
              <a:rPr lang="lt-LT" sz="1400" dirty="0"/>
              <a:t>2019/2020 m. šildymo sezono metu DGN buto savininkas šildymui mokėjo:</a:t>
            </a:r>
            <a:br>
              <a:rPr lang="lt-LT" sz="1400" dirty="0"/>
            </a:br>
            <a:r>
              <a:rPr lang="lt-LT" sz="1400" dirty="0"/>
              <a:t>- tipiniuose senos statybos neapšiltintuose 0,87 Eur/m2</a:t>
            </a:r>
          </a:p>
          <a:p>
            <a:r>
              <a:rPr lang="lt-LT" sz="1400" dirty="0"/>
              <a:t>- kokybiškuose 0,33 </a:t>
            </a:r>
            <a:r>
              <a:rPr lang="lt-LT" sz="1400" dirty="0" err="1"/>
              <a:t>eur</a:t>
            </a:r>
            <a:r>
              <a:rPr lang="lt-LT" sz="1400" dirty="0"/>
              <a:t>/m2</a:t>
            </a:r>
          </a:p>
          <a:p>
            <a:r>
              <a:rPr lang="lt-LT" sz="1400" dirty="0"/>
              <a:t>- labai prastos būklės 1,18 </a:t>
            </a:r>
            <a:r>
              <a:rPr lang="lt-LT" sz="1400" dirty="0" err="1"/>
              <a:t>eur</a:t>
            </a:r>
            <a:r>
              <a:rPr lang="lt-LT" sz="1400" dirty="0"/>
              <a:t>/m2</a:t>
            </a:r>
          </a:p>
        </p:txBody>
      </p:sp>
    </p:spTree>
    <p:extLst>
      <p:ext uri="{BB962C8B-B14F-4D97-AF65-F5344CB8AC3E}">
        <p14:creationId xmlns:p14="http://schemas.microsoft.com/office/powerpoint/2010/main" val="4040204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57DA-AB8B-475E-B5ED-FA8B3C3C8DB3}"/>
              </a:ext>
            </a:extLst>
          </p:cNvPr>
          <p:cNvSpPr>
            <a:spLocks noGrp="1"/>
          </p:cNvSpPr>
          <p:nvPr>
            <p:ph type="title"/>
          </p:nvPr>
        </p:nvSpPr>
        <p:spPr/>
        <p:txBody>
          <a:bodyPr/>
          <a:lstStyle/>
          <a:p>
            <a:r>
              <a:rPr lang="lt-LT" sz="1800" dirty="0">
                <a:effectLst/>
                <a:latin typeface="Times New Roman" panose="02020603050405020304" pitchFamily="18" charset="0"/>
                <a:ea typeface="Calibri" panose="020F0502020204030204" pitchFamily="34" charset="0"/>
              </a:rPr>
              <a:t>2019 metais  apie 14 proc. šilumos vartotojų pavėluotai atsiskaitė už suteiktas paslaugas</a:t>
            </a:r>
            <a:endParaRPr lang="lt-LT" dirty="0"/>
          </a:p>
        </p:txBody>
      </p:sp>
      <p:sp>
        <p:nvSpPr>
          <p:cNvPr id="3" name="Content Placeholder 2">
            <a:extLst>
              <a:ext uri="{FF2B5EF4-FFF2-40B4-BE49-F238E27FC236}">
                <a16:creationId xmlns:a16="http://schemas.microsoft.com/office/drawing/2014/main" id="{83744EC1-8630-4089-A469-E49F6CA57BA5}"/>
              </a:ext>
            </a:extLst>
          </p:cNvPr>
          <p:cNvSpPr>
            <a:spLocks noGrp="1"/>
          </p:cNvSpPr>
          <p:nvPr>
            <p:ph idx="1"/>
          </p:nvPr>
        </p:nvSpPr>
        <p:spPr/>
        <p:txBody>
          <a:bodyPr/>
          <a:lstStyle/>
          <a:p>
            <a:pPr marL="0" indent="0">
              <a:buNone/>
            </a:pPr>
            <a:r>
              <a:rPr lang="lt-LT" dirty="0"/>
              <a:t> </a:t>
            </a:r>
          </a:p>
        </p:txBody>
      </p:sp>
      <p:pic>
        <p:nvPicPr>
          <p:cNvPr id="4" name="Picture 3">
            <a:extLst>
              <a:ext uri="{FF2B5EF4-FFF2-40B4-BE49-F238E27FC236}">
                <a16:creationId xmlns:a16="http://schemas.microsoft.com/office/drawing/2014/main" id="{8677FAC5-81AF-4447-B84B-809D24BC36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7404"/>
            <a:ext cx="12122870" cy="5778631"/>
          </a:xfrm>
          <a:prstGeom prst="rect">
            <a:avLst/>
          </a:prstGeom>
          <a:noFill/>
        </p:spPr>
      </p:pic>
    </p:spTree>
    <p:extLst>
      <p:ext uri="{BB962C8B-B14F-4D97-AF65-F5344CB8AC3E}">
        <p14:creationId xmlns:p14="http://schemas.microsoft.com/office/powerpoint/2010/main" val="370351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AFAA-0A62-48D8-A8DA-086BC560F618}"/>
              </a:ext>
            </a:extLst>
          </p:cNvPr>
          <p:cNvSpPr>
            <a:spLocks noGrp="1"/>
          </p:cNvSpPr>
          <p:nvPr>
            <p:ph type="title"/>
          </p:nvPr>
        </p:nvSpPr>
        <p:spPr/>
        <p:txBody>
          <a:bodyPr>
            <a:normAutofit/>
          </a:bodyPr>
          <a:lstStyle/>
          <a:p>
            <a:r>
              <a:rPr lang="en-US" dirty="0" err="1"/>
              <a:t>Situacija</a:t>
            </a:r>
            <a:r>
              <a:rPr lang="en-US" dirty="0"/>
              <a:t> </a:t>
            </a:r>
            <a:r>
              <a:rPr lang="lt-LT" dirty="0"/>
              <a:t>dažname </a:t>
            </a:r>
            <a:r>
              <a:rPr lang="en-US" dirty="0"/>
              <a:t>Lietuvos </a:t>
            </a:r>
            <a:r>
              <a:rPr lang="en-US" dirty="0" err="1"/>
              <a:t>daugiabu</a:t>
            </a:r>
            <a:r>
              <a:rPr lang="lt-LT" dirty="0"/>
              <a:t>tyje</a:t>
            </a:r>
            <a:endParaRPr lang="en-US" dirty="0"/>
          </a:p>
        </p:txBody>
      </p:sp>
      <p:pic>
        <p:nvPicPr>
          <p:cNvPr id="5" name="Picture 4">
            <a:extLst>
              <a:ext uri="{FF2B5EF4-FFF2-40B4-BE49-F238E27FC236}">
                <a16:creationId xmlns:a16="http://schemas.microsoft.com/office/drawing/2014/main" id="{8BFAB4F6-144C-43BC-966A-4C9E38BFDECE}"/>
              </a:ext>
            </a:extLst>
          </p:cNvPr>
          <p:cNvPicPr>
            <a:picLocks noChangeAspect="1"/>
          </p:cNvPicPr>
          <p:nvPr/>
        </p:nvPicPr>
        <p:blipFill>
          <a:blip r:embed="rId2"/>
          <a:stretch>
            <a:fillRect/>
          </a:stretch>
        </p:blipFill>
        <p:spPr>
          <a:xfrm>
            <a:off x="4900846" y="4337660"/>
            <a:ext cx="2702551" cy="2205669"/>
          </a:xfrm>
          <a:prstGeom prst="rect">
            <a:avLst/>
          </a:prstGeom>
        </p:spPr>
      </p:pic>
      <p:pic>
        <p:nvPicPr>
          <p:cNvPr id="6" name="Picture 5">
            <a:extLst>
              <a:ext uri="{FF2B5EF4-FFF2-40B4-BE49-F238E27FC236}">
                <a16:creationId xmlns:a16="http://schemas.microsoft.com/office/drawing/2014/main" id="{635C4618-3F0C-4BC3-8A4F-A79D3E8FFB65}"/>
              </a:ext>
            </a:extLst>
          </p:cNvPr>
          <p:cNvPicPr>
            <a:picLocks noChangeAspect="1"/>
          </p:cNvPicPr>
          <p:nvPr/>
        </p:nvPicPr>
        <p:blipFill>
          <a:blip r:embed="rId3"/>
          <a:stretch>
            <a:fillRect/>
          </a:stretch>
        </p:blipFill>
        <p:spPr>
          <a:xfrm>
            <a:off x="5308331" y="596460"/>
            <a:ext cx="6372769" cy="3773992"/>
          </a:xfrm>
          <a:prstGeom prst="rect">
            <a:avLst/>
          </a:prstGeom>
        </p:spPr>
      </p:pic>
      <p:sp>
        <p:nvSpPr>
          <p:cNvPr id="10" name="Content Placeholder 9">
            <a:extLst>
              <a:ext uri="{FF2B5EF4-FFF2-40B4-BE49-F238E27FC236}">
                <a16:creationId xmlns:a16="http://schemas.microsoft.com/office/drawing/2014/main" id="{8987B31D-1A3F-4A5E-88F8-93164911F620}"/>
              </a:ext>
            </a:extLst>
          </p:cNvPr>
          <p:cNvSpPr>
            <a:spLocks noGrp="1"/>
          </p:cNvSpPr>
          <p:nvPr>
            <p:ph idx="1"/>
          </p:nvPr>
        </p:nvSpPr>
        <p:spPr/>
        <p:txBody>
          <a:bodyPr>
            <a:normAutofit/>
          </a:bodyPr>
          <a:lstStyle/>
          <a:p>
            <a:pPr marL="0" indent="0">
              <a:buNone/>
            </a:pPr>
            <a:r>
              <a:rPr lang="lt-LT" sz="2800" b="1" dirty="0">
                <a:solidFill>
                  <a:srgbClr val="FF0000"/>
                </a:solidFill>
              </a:rPr>
              <a:t>O moka tai vienodai</a:t>
            </a:r>
            <a:r>
              <a:rPr lang="en-US" sz="2800" b="1" dirty="0">
                <a:solidFill>
                  <a:srgbClr val="FF0000"/>
                </a:solidFill>
              </a:rPr>
              <a:t>!</a:t>
            </a:r>
          </a:p>
        </p:txBody>
      </p:sp>
      <p:sp>
        <p:nvSpPr>
          <p:cNvPr id="11" name="Rectangle 10">
            <a:extLst>
              <a:ext uri="{FF2B5EF4-FFF2-40B4-BE49-F238E27FC236}">
                <a16:creationId xmlns:a16="http://schemas.microsoft.com/office/drawing/2014/main" id="{52C1EDB3-46A5-4059-8144-389AD592A3F3}"/>
              </a:ext>
            </a:extLst>
          </p:cNvPr>
          <p:cNvSpPr/>
          <p:nvPr/>
        </p:nvSpPr>
        <p:spPr>
          <a:xfrm>
            <a:off x="7968132" y="4604337"/>
            <a:ext cx="347979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prstClr val="black"/>
                </a:solidFill>
                <a:effectLst/>
                <a:uLnTx/>
                <a:uFillTx/>
                <a:latin typeface="Calibri" panose="020F0502020204030204"/>
                <a:ea typeface="+mn-ea"/>
                <a:cs typeface="+mn-cs"/>
              </a:rPr>
              <a:t>Gyventojus  labiau nei šilumos kainos nuvilia pastatų priežiūros kokybė ir „neteisybė“, - problemos tik gilėja...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11ED12E-53A0-4655-9C5C-5F780CF8F736}"/>
              </a:ext>
            </a:extLst>
          </p:cNvPr>
          <p:cNvPicPr>
            <a:picLocks noChangeAspect="1"/>
          </p:cNvPicPr>
          <p:nvPr/>
        </p:nvPicPr>
        <p:blipFill>
          <a:blip r:embed="rId4"/>
          <a:stretch>
            <a:fillRect/>
          </a:stretch>
        </p:blipFill>
        <p:spPr>
          <a:xfrm>
            <a:off x="310033" y="2247177"/>
            <a:ext cx="4280783" cy="3929786"/>
          </a:xfrm>
          <a:prstGeom prst="rect">
            <a:avLst/>
          </a:prstGeom>
        </p:spPr>
      </p:pic>
    </p:spTree>
    <p:extLst>
      <p:ext uri="{BB962C8B-B14F-4D97-AF65-F5344CB8AC3E}">
        <p14:creationId xmlns:p14="http://schemas.microsoft.com/office/powerpoint/2010/main" val="178904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36C4-B964-45CC-B5E7-895A523D1AAD}"/>
              </a:ext>
            </a:extLst>
          </p:cNvPr>
          <p:cNvSpPr>
            <a:spLocks noGrp="1"/>
          </p:cNvSpPr>
          <p:nvPr>
            <p:ph type="title"/>
          </p:nvPr>
        </p:nvSpPr>
        <p:spPr/>
        <p:txBody>
          <a:bodyPr/>
          <a:lstStyle/>
          <a:p>
            <a:r>
              <a:rPr lang="lt-LT" dirty="0"/>
              <a:t>Šilumos punktai </a:t>
            </a:r>
          </a:p>
        </p:txBody>
      </p:sp>
      <p:pic>
        <p:nvPicPr>
          <p:cNvPr id="4" name="Content Placeholder 3">
            <a:extLst>
              <a:ext uri="{FF2B5EF4-FFF2-40B4-BE49-F238E27FC236}">
                <a16:creationId xmlns:a16="http://schemas.microsoft.com/office/drawing/2014/main" id="{FA8072ED-30AB-4BDE-AD7E-D3899345D581}"/>
              </a:ext>
            </a:extLst>
          </p:cNvPr>
          <p:cNvPicPr>
            <a:picLocks noGrp="1" noChangeAspect="1"/>
          </p:cNvPicPr>
          <p:nvPr>
            <p:ph idx="1"/>
          </p:nvPr>
        </p:nvPicPr>
        <p:blipFill>
          <a:blip r:embed="rId2"/>
          <a:stretch>
            <a:fillRect/>
          </a:stretch>
        </p:blipFill>
        <p:spPr>
          <a:xfrm>
            <a:off x="838200" y="1830592"/>
            <a:ext cx="6405617" cy="4351338"/>
          </a:xfrm>
          <a:prstGeom prst="rect">
            <a:avLst/>
          </a:prstGeom>
        </p:spPr>
      </p:pic>
      <p:sp>
        <p:nvSpPr>
          <p:cNvPr id="6" name="TextBox 5">
            <a:extLst>
              <a:ext uri="{FF2B5EF4-FFF2-40B4-BE49-F238E27FC236}">
                <a16:creationId xmlns:a16="http://schemas.microsoft.com/office/drawing/2014/main" id="{DB6DE27B-1478-4CB0-91BD-DB61892BAD02}"/>
              </a:ext>
            </a:extLst>
          </p:cNvPr>
          <p:cNvSpPr txBox="1"/>
          <p:nvPr/>
        </p:nvSpPr>
        <p:spPr>
          <a:xfrm>
            <a:off x="7349705" y="3303214"/>
            <a:ext cx="4546121" cy="2985433"/>
          </a:xfrm>
          <a:prstGeom prst="rect">
            <a:avLst/>
          </a:prstGeom>
          <a:noFill/>
        </p:spPr>
        <p:txBody>
          <a:bodyPr wrap="square">
            <a:spAutoFit/>
          </a:bodyPr>
          <a:lstStyle/>
          <a:p>
            <a:r>
              <a:rPr lang="lt-LT" dirty="0"/>
              <a:t>2019 m. patvirtinta KKP priemonė „Parama dalinei daugiabučių renovacijai, kai atnaujinamos vidaus šildymo ir karšto vandens sistemos“. Privaloma veikla -</a:t>
            </a:r>
            <a:r>
              <a:rPr lang="lt-LT" dirty="0" err="1"/>
              <a:t>elevatorinių</a:t>
            </a:r>
            <a:r>
              <a:rPr lang="lt-LT" dirty="0"/>
              <a:t> šilumos punktų atnaujinimas. </a:t>
            </a:r>
          </a:p>
          <a:p>
            <a:endParaRPr lang="lt-LT" dirty="0"/>
          </a:p>
          <a:p>
            <a:r>
              <a:rPr lang="lt-LT" sz="2000" dirty="0">
                <a:solidFill>
                  <a:srgbClr val="FF0000"/>
                </a:solidFill>
              </a:rPr>
              <a:t>Tačiau dėl nepatrauklių finansavimo sąlygų, teisinių neapibrėžtumų kol kas nesulaukta didelio paraiškų teikėjų aktyvumo</a:t>
            </a:r>
            <a:r>
              <a:rPr lang="lt-LT" sz="2000" b="1" dirty="0">
                <a:solidFill>
                  <a:srgbClr val="FF0000"/>
                </a:solidFill>
              </a:rPr>
              <a:t>. Pasiūlė – saulės kolektorius?</a:t>
            </a:r>
          </a:p>
        </p:txBody>
      </p:sp>
      <p:sp>
        <p:nvSpPr>
          <p:cNvPr id="7" name="TextBox 6">
            <a:extLst>
              <a:ext uri="{FF2B5EF4-FFF2-40B4-BE49-F238E27FC236}">
                <a16:creationId xmlns:a16="http://schemas.microsoft.com/office/drawing/2014/main" id="{174E24FB-82C1-4FA1-A089-8770AFA85BAD}"/>
              </a:ext>
            </a:extLst>
          </p:cNvPr>
          <p:cNvSpPr txBox="1"/>
          <p:nvPr/>
        </p:nvSpPr>
        <p:spPr>
          <a:xfrm>
            <a:off x="7435970" y="1345721"/>
            <a:ext cx="3648973" cy="1477328"/>
          </a:xfrm>
          <a:prstGeom prst="rect">
            <a:avLst/>
          </a:prstGeom>
          <a:noFill/>
        </p:spPr>
        <p:txBody>
          <a:bodyPr wrap="square" rtlCol="0">
            <a:spAutoFit/>
          </a:bodyPr>
          <a:lstStyle/>
          <a:p>
            <a:pPr marL="285750" indent="-285750">
              <a:buFont typeface="Wingdings" panose="05000000000000000000" pitchFamily="2" charset="2"/>
              <a:buChar char="ü"/>
            </a:pPr>
            <a:r>
              <a:rPr lang="lt-LT" dirty="0">
                <a:latin typeface="Calibri" panose="020F0502020204030204" pitchFamily="34" charset="0"/>
                <a:ea typeface="Calibri" panose="020F0502020204030204" pitchFamily="34" charset="0"/>
                <a:cs typeface="Times New Roman" panose="02020603050405020304" pitchFamily="18" charset="0"/>
              </a:rPr>
              <a:t>18</a:t>
            </a:r>
            <a:r>
              <a:rPr lang="lt-LT" sz="1800" dirty="0">
                <a:effectLst/>
                <a:latin typeface="Calibri" panose="020F0502020204030204" pitchFamily="34" charset="0"/>
                <a:ea typeface="Calibri" panose="020F0502020204030204" pitchFamily="34" charset="0"/>
                <a:cs typeface="Times New Roman" panose="02020603050405020304" pitchFamily="18" charset="0"/>
              </a:rPr>
              <a:t> proc. šilumos punktų vis dar neautomatizuoti</a:t>
            </a:r>
          </a:p>
          <a:p>
            <a:pPr marL="285750" indent="-285750">
              <a:buFont typeface="Wingdings" panose="05000000000000000000" pitchFamily="2" charset="2"/>
              <a:buChar char="ü"/>
            </a:pPr>
            <a:r>
              <a:rPr lang="lt-LT" sz="1800" dirty="0">
                <a:effectLst/>
                <a:latin typeface="Calibri" panose="020F0502020204030204" pitchFamily="34" charset="0"/>
                <a:ea typeface="Calibri" panose="020F0502020204030204" pitchFamily="34" charset="0"/>
                <a:cs typeface="Times New Roman" panose="02020603050405020304" pitchFamily="18" charset="0"/>
              </a:rPr>
              <a:t>46 proc. punktų vis dar priklauso šilumos tiekėjams, kadangi </a:t>
            </a:r>
            <a:r>
              <a:rPr lang="lt-LT" sz="1800" b="1" dirty="0">
                <a:effectLst/>
                <a:latin typeface="Calibri" panose="020F0502020204030204" pitchFamily="34" charset="0"/>
                <a:ea typeface="Calibri" panose="020F0502020204030204" pitchFamily="34" charset="0"/>
                <a:cs typeface="Times New Roman" panose="02020603050405020304" pitchFamily="18" charset="0"/>
              </a:rPr>
              <a:t>gyventojai jų perimti nesutinka</a:t>
            </a:r>
            <a:r>
              <a:rPr lang="lt-LT" sz="1800" dirty="0">
                <a:effectLst/>
                <a:latin typeface="Calibri" panose="020F0502020204030204" pitchFamily="34" charset="0"/>
                <a:ea typeface="Calibri" panose="020F0502020204030204" pitchFamily="34" charset="0"/>
                <a:cs typeface="Times New Roman" panose="02020603050405020304" pitchFamily="18" charset="0"/>
              </a:rPr>
              <a:t>.</a:t>
            </a:r>
            <a:endParaRPr lang="lt-LT" dirty="0"/>
          </a:p>
        </p:txBody>
      </p:sp>
    </p:spTree>
    <p:extLst>
      <p:ext uri="{BB962C8B-B14F-4D97-AF65-F5344CB8AC3E}">
        <p14:creationId xmlns:p14="http://schemas.microsoft.com/office/powerpoint/2010/main" val="240688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5685-DFE8-46EB-A0B5-CAD78A4D9B10}"/>
              </a:ext>
            </a:extLst>
          </p:cNvPr>
          <p:cNvSpPr>
            <a:spLocks noGrp="1"/>
          </p:cNvSpPr>
          <p:nvPr>
            <p:ph type="title"/>
          </p:nvPr>
        </p:nvSpPr>
        <p:spPr/>
        <p:txBody>
          <a:bodyPr>
            <a:normAutofit/>
          </a:bodyPr>
          <a:lstStyle/>
          <a:p>
            <a:r>
              <a:rPr lang="lt-LT" sz="2400" b="1" dirty="0">
                <a:effectLst/>
                <a:latin typeface="Times New Roman" panose="02020603050405020304" pitchFamily="18" charset="0"/>
                <a:ea typeface="Calibri" panose="020F0502020204030204" pitchFamily="34" charset="0"/>
              </a:rPr>
              <a:t>Daugiabučiai namai pagal įrengtą šilumos apskaitą</a:t>
            </a:r>
            <a:endParaRPr lang="lt-LT" sz="4000" dirty="0"/>
          </a:p>
        </p:txBody>
      </p:sp>
      <p:pic>
        <p:nvPicPr>
          <p:cNvPr id="4" name="Content Placeholder 3">
            <a:extLst>
              <a:ext uri="{FF2B5EF4-FFF2-40B4-BE49-F238E27FC236}">
                <a16:creationId xmlns:a16="http://schemas.microsoft.com/office/drawing/2014/main" id="{E6CB2D26-9AC2-44A8-97CF-9BF32C0FABC4}"/>
              </a:ext>
            </a:extLst>
          </p:cNvPr>
          <p:cNvPicPr>
            <a:picLocks noGrp="1" noChangeAspect="1"/>
          </p:cNvPicPr>
          <p:nvPr>
            <p:ph idx="1"/>
          </p:nvPr>
        </p:nvPicPr>
        <p:blipFill>
          <a:blip r:embed="rId2"/>
          <a:stretch>
            <a:fillRect/>
          </a:stretch>
        </p:blipFill>
        <p:spPr>
          <a:xfrm>
            <a:off x="739648" y="1753256"/>
            <a:ext cx="6645216" cy="3834716"/>
          </a:xfrm>
          <a:prstGeom prst="rect">
            <a:avLst/>
          </a:prstGeom>
        </p:spPr>
      </p:pic>
      <p:sp>
        <p:nvSpPr>
          <p:cNvPr id="6" name="TextBox 5">
            <a:extLst>
              <a:ext uri="{FF2B5EF4-FFF2-40B4-BE49-F238E27FC236}">
                <a16:creationId xmlns:a16="http://schemas.microsoft.com/office/drawing/2014/main" id="{38464467-EF1A-4258-A813-46D2BFD78BEC}"/>
              </a:ext>
            </a:extLst>
          </p:cNvPr>
          <p:cNvSpPr txBox="1"/>
          <p:nvPr/>
        </p:nvSpPr>
        <p:spPr>
          <a:xfrm>
            <a:off x="7729268" y="2413337"/>
            <a:ext cx="4276544" cy="3447098"/>
          </a:xfrm>
          <a:prstGeom prst="rect">
            <a:avLst/>
          </a:prstGeom>
          <a:noFill/>
        </p:spPr>
        <p:txBody>
          <a:bodyPr wrap="square">
            <a:spAutoFit/>
          </a:bodyPr>
          <a:lstStyle/>
          <a:p>
            <a:r>
              <a:rPr lang="lt-LT" dirty="0"/>
              <a:t>14 proc. CŠT vartotojų daugiabučiuose turi galimybę patys reguliuoti šiluminės energijos vartojimą savo bute.</a:t>
            </a:r>
          </a:p>
          <a:p>
            <a:r>
              <a:rPr lang="lt-LT" sz="1800" dirty="0">
                <a:effectLst/>
                <a:latin typeface="Times New Roman" panose="02020603050405020304" pitchFamily="18" charset="0"/>
                <a:ea typeface="Calibri" panose="020F0502020204030204" pitchFamily="34" charset="0"/>
              </a:rPr>
              <a:t>63 proc. įvadinių apskaitos prietaisų  daugiabučiuose yra su nuotolinio nuskaitymo funkcija. </a:t>
            </a:r>
          </a:p>
          <a:p>
            <a:endParaRPr lang="lt-LT" dirty="0">
              <a:latin typeface="Times New Roman" panose="02020603050405020304" pitchFamily="18" charset="0"/>
            </a:endParaRPr>
          </a:p>
          <a:p>
            <a:endParaRPr lang="lt-LT" dirty="0">
              <a:latin typeface="Times New Roman" panose="02020603050405020304" pitchFamily="18" charset="0"/>
            </a:endParaRPr>
          </a:p>
          <a:p>
            <a:r>
              <a:rPr lang="lt-LT" sz="2800" b="1" dirty="0">
                <a:solidFill>
                  <a:srgbClr val="7030A0"/>
                </a:solidFill>
                <a:latin typeface="Times New Roman" panose="02020603050405020304" pitchFamily="18" charset="0"/>
              </a:rPr>
              <a:t>CŠT SEKTORIAUS SKAITMENIZACIJA...</a:t>
            </a:r>
            <a:endParaRPr lang="lt-LT" sz="2800" b="1" dirty="0">
              <a:solidFill>
                <a:srgbClr val="7030A0"/>
              </a:solidFill>
            </a:endParaRPr>
          </a:p>
          <a:p>
            <a:endParaRPr lang="lt-LT" dirty="0"/>
          </a:p>
        </p:txBody>
      </p:sp>
    </p:spTree>
    <p:extLst>
      <p:ext uri="{BB962C8B-B14F-4D97-AF65-F5344CB8AC3E}">
        <p14:creationId xmlns:p14="http://schemas.microsoft.com/office/powerpoint/2010/main" val="310980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B3BC-897E-4435-A5EE-5CB137026FD4}"/>
              </a:ext>
            </a:extLst>
          </p:cNvPr>
          <p:cNvSpPr>
            <a:spLocks noGrp="1"/>
          </p:cNvSpPr>
          <p:nvPr>
            <p:ph type="title"/>
          </p:nvPr>
        </p:nvSpPr>
        <p:spPr>
          <a:xfrm>
            <a:off x="1036163" y="2766218"/>
            <a:ext cx="10515600" cy="1325563"/>
          </a:xfrm>
        </p:spPr>
        <p:txBody>
          <a:bodyPr>
            <a:normAutofit/>
          </a:bodyPr>
          <a:lstStyle/>
          <a:p>
            <a:pPr algn="ctr"/>
            <a:r>
              <a:rPr lang="lt-LT" sz="4800" b="1" dirty="0">
                <a:solidFill>
                  <a:srgbClr val="C00000"/>
                </a:solidFill>
              </a:rPr>
              <a:t>EKONOMIKA ir KAINODARA</a:t>
            </a:r>
          </a:p>
        </p:txBody>
      </p:sp>
    </p:spTree>
    <p:extLst>
      <p:ext uri="{BB962C8B-B14F-4D97-AF65-F5344CB8AC3E}">
        <p14:creationId xmlns:p14="http://schemas.microsoft.com/office/powerpoint/2010/main" val="61298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D7FC-9B5F-4427-BEA6-5DC763A57B97}"/>
              </a:ext>
            </a:extLst>
          </p:cNvPr>
          <p:cNvSpPr>
            <a:spLocks noGrp="1"/>
          </p:cNvSpPr>
          <p:nvPr>
            <p:ph type="title"/>
          </p:nvPr>
        </p:nvSpPr>
        <p:spPr/>
        <p:txBody>
          <a:bodyPr/>
          <a:lstStyle/>
          <a:p>
            <a:r>
              <a:rPr lang="lt-LT" dirty="0"/>
              <a:t>Kainodaros svarbiausios problemos </a:t>
            </a:r>
          </a:p>
        </p:txBody>
      </p:sp>
      <p:sp>
        <p:nvSpPr>
          <p:cNvPr id="3" name="Content Placeholder 2">
            <a:extLst>
              <a:ext uri="{FF2B5EF4-FFF2-40B4-BE49-F238E27FC236}">
                <a16:creationId xmlns:a16="http://schemas.microsoft.com/office/drawing/2014/main" id="{C916A144-C8D6-45A2-B83C-CEF547F6CA48}"/>
              </a:ext>
            </a:extLst>
          </p:cNvPr>
          <p:cNvSpPr>
            <a:spLocks noGrp="1"/>
          </p:cNvSpPr>
          <p:nvPr>
            <p:ph idx="1"/>
          </p:nvPr>
        </p:nvSpPr>
        <p:spPr>
          <a:xfrm>
            <a:off x="112892" y="1024826"/>
            <a:ext cx="12191999" cy="5129559"/>
          </a:xfrm>
        </p:spPr>
        <p:txBody>
          <a:bodyPr>
            <a:normAutofit/>
          </a:bodyPr>
          <a:lstStyle/>
          <a:p>
            <a:r>
              <a:rPr lang="lt-LT" b="1" dirty="0"/>
              <a:t>Sudėtinga</a:t>
            </a:r>
            <a:r>
              <a:rPr lang="lt-LT" dirty="0"/>
              <a:t> ir sunkiai </a:t>
            </a:r>
            <a:r>
              <a:rPr lang="lt-LT" b="1" dirty="0">
                <a:solidFill>
                  <a:srgbClr val="FF0000"/>
                </a:solidFill>
              </a:rPr>
              <a:t>suprantama kainodara</a:t>
            </a:r>
          </a:p>
          <a:p>
            <a:r>
              <a:rPr lang="lt-LT" dirty="0"/>
              <a:t>Bazinių šilumos kainų nustatymo ir perskaičiavimų </a:t>
            </a:r>
            <a:r>
              <a:rPr lang="lt-LT" sz="2800" b="1" dirty="0">
                <a:solidFill>
                  <a:srgbClr val="C00000"/>
                </a:solidFill>
              </a:rPr>
              <a:t>vėlavimai</a:t>
            </a:r>
            <a:r>
              <a:rPr lang="lt-LT" sz="2800" dirty="0">
                <a:solidFill>
                  <a:srgbClr val="C00000"/>
                </a:solidFill>
              </a:rPr>
              <a:t> </a:t>
            </a:r>
            <a:endParaRPr lang="lt-LT" dirty="0">
              <a:solidFill>
                <a:srgbClr val="C00000"/>
              </a:solidFill>
            </a:endParaRPr>
          </a:p>
          <a:p>
            <a:r>
              <a:rPr lang="lt-LT" dirty="0"/>
              <a:t>Mechaninis atskirų sąnaudų „nukarpymas‘, </a:t>
            </a:r>
            <a:r>
              <a:rPr lang="lt-LT" b="1" dirty="0">
                <a:solidFill>
                  <a:srgbClr val="C00000"/>
                </a:solidFill>
              </a:rPr>
              <a:t>neatsižvelgiant ar tam yra ekonominės prielaidos</a:t>
            </a:r>
            <a:r>
              <a:rPr lang="lt-LT" dirty="0"/>
              <a:t>, ar atskirų rodiklių „gerinimas“ nepadidina bendrųjų sąnaudų – ne korektiškas reguliavimas</a:t>
            </a:r>
          </a:p>
          <a:p>
            <a:r>
              <a:rPr lang="lt-LT" b="1" dirty="0"/>
              <a:t>Pelningumas</a:t>
            </a:r>
            <a:r>
              <a:rPr lang="lt-LT" dirty="0"/>
              <a:t> didele dalimi </a:t>
            </a:r>
            <a:r>
              <a:rPr lang="lt-LT" b="1" dirty="0">
                <a:solidFill>
                  <a:srgbClr val="FF0000"/>
                </a:solidFill>
              </a:rPr>
              <a:t>priklauso nuo kainodaros ir reguliacinių</a:t>
            </a:r>
            <a:r>
              <a:rPr lang="lt-LT" dirty="0">
                <a:solidFill>
                  <a:srgbClr val="FF0000"/>
                </a:solidFill>
              </a:rPr>
              <a:t> </a:t>
            </a:r>
            <a:r>
              <a:rPr lang="lt-LT" dirty="0"/>
              <a:t>sprendimų </a:t>
            </a:r>
          </a:p>
          <a:p>
            <a:r>
              <a:rPr lang="lt-LT" dirty="0"/>
              <a:t>Turto </a:t>
            </a:r>
            <a:r>
              <a:rPr lang="lt-LT" b="1" dirty="0"/>
              <a:t>nusidėvėjimo apskaitos </a:t>
            </a:r>
            <a:r>
              <a:rPr lang="lt-LT" b="1" dirty="0">
                <a:solidFill>
                  <a:srgbClr val="FF0000"/>
                </a:solidFill>
              </a:rPr>
              <a:t>skirtumai </a:t>
            </a:r>
            <a:r>
              <a:rPr lang="lt-LT" dirty="0"/>
              <a:t>daro reikšmingą įtaka</a:t>
            </a:r>
          </a:p>
          <a:p>
            <a:r>
              <a:rPr lang="lt-LT" dirty="0"/>
              <a:t>Neatskiriama </a:t>
            </a:r>
            <a:r>
              <a:rPr lang="lt-LT" b="1" dirty="0"/>
              <a:t>investicijų grąža nuo </a:t>
            </a:r>
            <a:r>
              <a:rPr lang="lt-LT" b="1" dirty="0">
                <a:solidFill>
                  <a:srgbClr val="FF0000"/>
                </a:solidFill>
              </a:rPr>
              <a:t>ekonominio efekto</a:t>
            </a:r>
            <a:r>
              <a:rPr lang="lt-LT" dirty="0"/>
              <a:t>, pasiektą dėl įmonės veikos</a:t>
            </a:r>
          </a:p>
          <a:p>
            <a:r>
              <a:rPr lang="lt-LT" dirty="0"/>
              <a:t>Įmonės </a:t>
            </a:r>
            <a:r>
              <a:rPr lang="lt-LT" b="1" dirty="0">
                <a:solidFill>
                  <a:srgbClr val="FF0000"/>
                </a:solidFill>
              </a:rPr>
              <a:t>nėra skatinamos</a:t>
            </a:r>
          </a:p>
          <a:p>
            <a:r>
              <a:rPr lang="lt-LT" b="1" dirty="0">
                <a:solidFill>
                  <a:srgbClr val="FF0000"/>
                </a:solidFill>
              </a:rPr>
              <a:t>I</a:t>
            </a:r>
            <a:r>
              <a:rPr lang="lt-LT" dirty="0"/>
              <a:t>nvesticijų </a:t>
            </a:r>
            <a:r>
              <a:rPr lang="lt-LT" b="1" dirty="0">
                <a:solidFill>
                  <a:srgbClr val="FF0000"/>
                </a:solidFill>
              </a:rPr>
              <a:t>grąža menka </a:t>
            </a:r>
            <a:r>
              <a:rPr lang="lt-LT" dirty="0"/>
              <a:t>ir panaudojama </a:t>
            </a:r>
            <a:r>
              <a:rPr lang="lt-LT" b="1" dirty="0">
                <a:solidFill>
                  <a:srgbClr val="C00000"/>
                </a:solidFill>
              </a:rPr>
              <a:t>ne pagal paskirtį</a:t>
            </a:r>
          </a:p>
          <a:p>
            <a:r>
              <a:rPr lang="lt-LT" b="1" dirty="0">
                <a:solidFill>
                  <a:srgbClr val="C00000"/>
                </a:solidFill>
              </a:rPr>
              <a:t>Nuvertėjantis turtas</a:t>
            </a:r>
            <a:r>
              <a:rPr lang="lt-LT" b="1" dirty="0"/>
              <a:t>, </a:t>
            </a:r>
            <a:r>
              <a:rPr lang="lt-LT" dirty="0"/>
              <a:t>perduotas</a:t>
            </a:r>
            <a:r>
              <a:rPr lang="lt-LT" b="1" dirty="0"/>
              <a:t> </a:t>
            </a:r>
            <a:r>
              <a:rPr lang="lt-LT" dirty="0"/>
              <a:t>naudojimui</a:t>
            </a:r>
            <a:r>
              <a:rPr lang="lt-LT" b="1" dirty="0"/>
              <a:t> </a:t>
            </a:r>
            <a:r>
              <a:rPr lang="lt-LT" b="1" dirty="0">
                <a:solidFill>
                  <a:srgbClr val="C00000"/>
                </a:solidFill>
              </a:rPr>
              <a:t>bevertis turtas</a:t>
            </a:r>
            <a:r>
              <a:rPr lang="lt-LT" b="1" dirty="0"/>
              <a:t>, </a:t>
            </a:r>
            <a:r>
              <a:rPr lang="lt-LT" dirty="0"/>
              <a:t>kurio eksploatacijai nenumatomos pajamos...</a:t>
            </a:r>
          </a:p>
        </p:txBody>
      </p:sp>
    </p:spTree>
    <p:extLst>
      <p:ext uri="{BB962C8B-B14F-4D97-AF65-F5344CB8AC3E}">
        <p14:creationId xmlns:p14="http://schemas.microsoft.com/office/powerpoint/2010/main" val="73491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4A39-5584-478C-B06A-66311AC9764B}"/>
              </a:ext>
            </a:extLst>
          </p:cNvPr>
          <p:cNvSpPr>
            <a:spLocks noGrp="1"/>
          </p:cNvSpPr>
          <p:nvPr>
            <p:ph type="title"/>
          </p:nvPr>
        </p:nvSpPr>
        <p:spPr>
          <a:xfrm>
            <a:off x="7765739" y="1358905"/>
            <a:ext cx="4054765" cy="1325563"/>
          </a:xfrm>
        </p:spPr>
        <p:txBody>
          <a:bodyPr>
            <a:normAutofit fontScale="90000"/>
          </a:bodyPr>
          <a:lstStyle/>
          <a:p>
            <a:r>
              <a:rPr lang="lt-LT" dirty="0"/>
              <a:t>ŠT įmonių pelnas/nuostolis</a:t>
            </a:r>
            <a:br>
              <a:rPr lang="lt-LT" dirty="0"/>
            </a:br>
            <a:r>
              <a:rPr lang="lt-LT" dirty="0"/>
              <a:t>ir CŠT kaina</a:t>
            </a:r>
          </a:p>
        </p:txBody>
      </p:sp>
      <p:pic>
        <p:nvPicPr>
          <p:cNvPr id="5" name="Content Placeholder 4">
            <a:extLst>
              <a:ext uri="{FF2B5EF4-FFF2-40B4-BE49-F238E27FC236}">
                <a16:creationId xmlns:a16="http://schemas.microsoft.com/office/drawing/2014/main" id="{9603E351-8114-4AD2-B2D3-1F9772ED57D4}"/>
              </a:ext>
            </a:extLst>
          </p:cNvPr>
          <p:cNvPicPr>
            <a:picLocks noGrp="1" noChangeAspect="1"/>
          </p:cNvPicPr>
          <p:nvPr>
            <p:ph idx="1"/>
          </p:nvPr>
        </p:nvPicPr>
        <p:blipFill>
          <a:blip r:embed="rId2"/>
          <a:stretch>
            <a:fillRect/>
          </a:stretch>
        </p:blipFill>
        <p:spPr>
          <a:xfrm>
            <a:off x="2517952" y="3338719"/>
            <a:ext cx="9302552" cy="3333115"/>
          </a:xfrm>
          <a:prstGeom prst="rect">
            <a:avLst/>
          </a:prstGeom>
        </p:spPr>
      </p:pic>
      <p:pic>
        <p:nvPicPr>
          <p:cNvPr id="4" name="Picture 3">
            <a:extLst>
              <a:ext uri="{FF2B5EF4-FFF2-40B4-BE49-F238E27FC236}">
                <a16:creationId xmlns:a16="http://schemas.microsoft.com/office/drawing/2014/main" id="{AD86A22B-0B87-4B39-A4D8-66480B02BB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9309" y="186167"/>
            <a:ext cx="7572235" cy="3872338"/>
          </a:xfrm>
          <a:prstGeom prst="rect">
            <a:avLst/>
          </a:prstGeom>
          <a:noFill/>
        </p:spPr>
      </p:pic>
    </p:spTree>
    <p:extLst>
      <p:ext uri="{BB962C8B-B14F-4D97-AF65-F5344CB8AC3E}">
        <p14:creationId xmlns:p14="http://schemas.microsoft.com/office/powerpoint/2010/main" val="5061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14A8F6-9D09-4CE8-8A04-3A89EA21F587}"/>
              </a:ext>
            </a:extLst>
          </p:cNvPr>
          <p:cNvPicPr>
            <a:picLocks noGrp="1" noChangeAspect="1"/>
          </p:cNvPicPr>
          <p:nvPr>
            <p:ph idx="1"/>
          </p:nvPr>
        </p:nvPicPr>
        <p:blipFill>
          <a:blip r:embed="rId2"/>
          <a:stretch>
            <a:fillRect/>
          </a:stretch>
        </p:blipFill>
        <p:spPr>
          <a:xfrm>
            <a:off x="4278703" y="1000092"/>
            <a:ext cx="7510812" cy="5306180"/>
          </a:xfrm>
          <a:prstGeom prst="rect">
            <a:avLst/>
          </a:prstGeom>
        </p:spPr>
      </p:pic>
      <p:graphicFrame>
        <p:nvGraphicFramePr>
          <p:cNvPr id="4" name="Chart 3">
            <a:extLst>
              <a:ext uri="{FF2B5EF4-FFF2-40B4-BE49-F238E27FC236}">
                <a16:creationId xmlns:a16="http://schemas.microsoft.com/office/drawing/2014/main" id="{FDE56DE0-29BC-434E-AF5C-174CBAC8D16B}"/>
              </a:ext>
            </a:extLst>
          </p:cNvPr>
          <p:cNvGraphicFramePr>
            <a:graphicFrameLocks/>
          </p:cNvGraphicFramePr>
          <p:nvPr/>
        </p:nvGraphicFramePr>
        <p:xfrm>
          <a:off x="402486" y="1027906"/>
          <a:ext cx="4503625" cy="501021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AF4BC95-7100-4A27-919D-8946925C7792}"/>
              </a:ext>
            </a:extLst>
          </p:cNvPr>
          <p:cNvSpPr txBox="1"/>
          <p:nvPr/>
        </p:nvSpPr>
        <p:spPr>
          <a:xfrm>
            <a:off x="885883" y="1270899"/>
            <a:ext cx="3536830" cy="646331"/>
          </a:xfrm>
          <a:prstGeom prst="rect">
            <a:avLst/>
          </a:prstGeom>
          <a:noFill/>
        </p:spPr>
        <p:txBody>
          <a:bodyPr wrap="square" rtlCol="0">
            <a:spAutoFit/>
          </a:bodyPr>
          <a:lstStyle/>
          <a:p>
            <a:r>
              <a:rPr lang="lt-LT" dirty="0"/>
              <a:t>Reguliuojamo turto vertė mln. Eur</a:t>
            </a:r>
          </a:p>
          <a:p>
            <a:endParaRPr lang="lt-LT" dirty="0"/>
          </a:p>
        </p:txBody>
      </p:sp>
      <p:sp>
        <p:nvSpPr>
          <p:cNvPr id="2" name="Title 1">
            <a:extLst>
              <a:ext uri="{FF2B5EF4-FFF2-40B4-BE49-F238E27FC236}">
                <a16:creationId xmlns:a16="http://schemas.microsoft.com/office/drawing/2014/main" id="{B246C19B-49A8-4D04-B2AC-E00405AC719A}"/>
              </a:ext>
            </a:extLst>
          </p:cNvPr>
          <p:cNvSpPr>
            <a:spLocks noGrp="1"/>
          </p:cNvSpPr>
          <p:nvPr>
            <p:ph type="title"/>
          </p:nvPr>
        </p:nvSpPr>
        <p:spPr>
          <a:xfrm>
            <a:off x="4727275" y="365124"/>
            <a:ext cx="7272068" cy="1127245"/>
          </a:xfrm>
        </p:spPr>
        <p:txBody>
          <a:bodyPr>
            <a:normAutofit/>
          </a:bodyPr>
          <a:lstStyle/>
          <a:p>
            <a:r>
              <a:rPr lang="lt-LT" sz="2400" dirty="0"/>
              <a:t>Grynasis pelnas ir faktinė investicijų grąža skirtinguose reguliuojamuose sektoriuose  </a:t>
            </a:r>
          </a:p>
        </p:txBody>
      </p:sp>
    </p:spTree>
    <p:extLst>
      <p:ext uri="{BB962C8B-B14F-4D97-AF65-F5344CB8AC3E}">
        <p14:creationId xmlns:p14="http://schemas.microsoft.com/office/powerpoint/2010/main" val="1906639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46324-829B-40EA-B89A-87D8B9902402}"/>
              </a:ext>
            </a:extLst>
          </p:cNvPr>
          <p:cNvPicPr>
            <a:picLocks noChangeAspect="1"/>
          </p:cNvPicPr>
          <p:nvPr/>
        </p:nvPicPr>
        <p:blipFill>
          <a:blip r:embed="rId2"/>
          <a:stretch>
            <a:fillRect/>
          </a:stretch>
        </p:blipFill>
        <p:spPr>
          <a:xfrm>
            <a:off x="350982" y="1836170"/>
            <a:ext cx="8132769" cy="4700423"/>
          </a:xfrm>
          <a:prstGeom prst="rect">
            <a:avLst/>
          </a:prstGeom>
        </p:spPr>
      </p:pic>
      <p:sp>
        <p:nvSpPr>
          <p:cNvPr id="2" name="Title 1">
            <a:extLst>
              <a:ext uri="{FF2B5EF4-FFF2-40B4-BE49-F238E27FC236}">
                <a16:creationId xmlns:a16="http://schemas.microsoft.com/office/drawing/2014/main" id="{09332090-7F93-48C9-AAD5-9F7856BECAD8}"/>
              </a:ext>
            </a:extLst>
          </p:cNvPr>
          <p:cNvSpPr>
            <a:spLocks noGrp="1"/>
          </p:cNvSpPr>
          <p:nvPr>
            <p:ph type="title"/>
          </p:nvPr>
        </p:nvSpPr>
        <p:spPr>
          <a:xfrm>
            <a:off x="350982" y="642215"/>
            <a:ext cx="5238935" cy="946439"/>
          </a:xfrm>
        </p:spPr>
        <p:txBody>
          <a:bodyPr/>
          <a:lstStyle/>
          <a:p>
            <a:r>
              <a:rPr lang="lt-LT" sz="1800" b="1" dirty="0">
                <a:effectLst/>
                <a:latin typeface="Times New Roman" panose="02020603050405020304" pitchFamily="18" charset="0"/>
                <a:ea typeface="Calibri" panose="020F0502020204030204" pitchFamily="34" charset="0"/>
              </a:rPr>
              <a:t>Centralizuotos šilumos gamyba ir tiekimas 1996–2019 metais</a:t>
            </a:r>
            <a:endParaRPr lang="lt-LT" dirty="0"/>
          </a:p>
        </p:txBody>
      </p:sp>
      <p:pic>
        <p:nvPicPr>
          <p:cNvPr id="6" name="Picture 5">
            <a:extLst>
              <a:ext uri="{FF2B5EF4-FFF2-40B4-BE49-F238E27FC236}">
                <a16:creationId xmlns:a16="http://schemas.microsoft.com/office/drawing/2014/main" id="{565A7F9F-8622-4BDA-8D55-24A3ED3D4BD4}"/>
              </a:ext>
            </a:extLst>
          </p:cNvPr>
          <p:cNvPicPr>
            <a:picLocks noChangeAspect="1"/>
          </p:cNvPicPr>
          <p:nvPr/>
        </p:nvPicPr>
        <p:blipFill>
          <a:blip r:embed="rId3"/>
          <a:stretch>
            <a:fillRect/>
          </a:stretch>
        </p:blipFill>
        <p:spPr>
          <a:xfrm>
            <a:off x="5589917" y="642215"/>
            <a:ext cx="6332851" cy="3695460"/>
          </a:xfrm>
          <a:prstGeom prst="rect">
            <a:avLst/>
          </a:prstGeom>
        </p:spPr>
      </p:pic>
      <p:sp>
        <p:nvSpPr>
          <p:cNvPr id="8" name="Title 1">
            <a:extLst>
              <a:ext uri="{FF2B5EF4-FFF2-40B4-BE49-F238E27FC236}">
                <a16:creationId xmlns:a16="http://schemas.microsoft.com/office/drawing/2014/main" id="{B121D5A8-CBD9-4204-86FE-1D22EBC19B21}"/>
              </a:ext>
            </a:extLst>
          </p:cNvPr>
          <p:cNvSpPr txBox="1">
            <a:spLocks/>
          </p:cNvSpPr>
          <p:nvPr/>
        </p:nvSpPr>
        <p:spPr>
          <a:xfrm>
            <a:off x="7132405" y="3448789"/>
            <a:ext cx="4435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1800" b="1" dirty="0">
                <a:latin typeface="Times New Roman" panose="02020603050405020304" pitchFamily="18" charset="0"/>
                <a:ea typeface="Calibri" panose="020F0502020204030204" pitchFamily="34" charset="0"/>
              </a:rPr>
              <a:t>Lyginamosios pirminio kuro sąnaudos</a:t>
            </a:r>
            <a:endParaRPr lang="lt-LT" dirty="0"/>
          </a:p>
        </p:txBody>
      </p:sp>
    </p:spTree>
    <p:extLst>
      <p:ext uri="{BB962C8B-B14F-4D97-AF65-F5344CB8AC3E}">
        <p14:creationId xmlns:p14="http://schemas.microsoft.com/office/powerpoint/2010/main" val="3555895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453E-57F9-4EB4-9106-ABE042358280}"/>
              </a:ext>
            </a:extLst>
          </p:cNvPr>
          <p:cNvSpPr>
            <a:spLocks noGrp="1"/>
          </p:cNvSpPr>
          <p:nvPr>
            <p:ph type="ctrTitle"/>
          </p:nvPr>
        </p:nvSpPr>
        <p:spPr>
          <a:xfrm>
            <a:off x="5829906" y="494290"/>
            <a:ext cx="5911273" cy="932688"/>
          </a:xfrm>
        </p:spPr>
        <p:txBody>
          <a:bodyPr>
            <a:noAutofit/>
          </a:bodyPr>
          <a:lstStyle/>
          <a:p>
            <a:pPr algn="l"/>
            <a:r>
              <a:rPr lang="lt-LT" sz="2400" b="1" dirty="0"/>
              <a:t>Į savivaldybių biudžetus paskirta dividendų ir pelno įmokų </a:t>
            </a:r>
          </a:p>
        </p:txBody>
      </p:sp>
      <p:pic>
        <p:nvPicPr>
          <p:cNvPr id="6" name="Picture 5">
            <a:extLst>
              <a:ext uri="{FF2B5EF4-FFF2-40B4-BE49-F238E27FC236}">
                <a16:creationId xmlns:a16="http://schemas.microsoft.com/office/drawing/2014/main" id="{9FC9E7E0-F443-4CB4-AE26-626CD1BFE079}"/>
              </a:ext>
            </a:extLst>
          </p:cNvPr>
          <p:cNvPicPr>
            <a:picLocks noChangeAspect="1"/>
          </p:cNvPicPr>
          <p:nvPr/>
        </p:nvPicPr>
        <p:blipFill>
          <a:blip r:embed="rId2"/>
          <a:stretch>
            <a:fillRect/>
          </a:stretch>
        </p:blipFill>
        <p:spPr>
          <a:xfrm>
            <a:off x="5631873" y="1570181"/>
            <a:ext cx="6307340" cy="4441789"/>
          </a:xfrm>
          <a:prstGeom prst="rect">
            <a:avLst/>
          </a:prstGeom>
        </p:spPr>
      </p:pic>
      <p:pic>
        <p:nvPicPr>
          <p:cNvPr id="7" name="Picture 6">
            <a:extLst>
              <a:ext uri="{FF2B5EF4-FFF2-40B4-BE49-F238E27FC236}">
                <a16:creationId xmlns:a16="http://schemas.microsoft.com/office/drawing/2014/main" id="{48C548F4-8FC4-4DAF-8DFB-9C6C0EAA4E5D}"/>
              </a:ext>
            </a:extLst>
          </p:cNvPr>
          <p:cNvPicPr>
            <a:picLocks noChangeAspect="1"/>
          </p:cNvPicPr>
          <p:nvPr/>
        </p:nvPicPr>
        <p:blipFill>
          <a:blip r:embed="rId3"/>
          <a:stretch>
            <a:fillRect/>
          </a:stretch>
        </p:blipFill>
        <p:spPr>
          <a:xfrm>
            <a:off x="450821" y="202591"/>
            <a:ext cx="4628506" cy="3718629"/>
          </a:xfrm>
          <a:prstGeom prst="rect">
            <a:avLst/>
          </a:prstGeom>
        </p:spPr>
      </p:pic>
      <p:pic>
        <p:nvPicPr>
          <p:cNvPr id="8" name="Picture 7">
            <a:extLst>
              <a:ext uri="{FF2B5EF4-FFF2-40B4-BE49-F238E27FC236}">
                <a16:creationId xmlns:a16="http://schemas.microsoft.com/office/drawing/2014/main" id="{C2949E0E-0801-4A52-B282-FEC0CE91FE3A}"/>
              </a:ext>
            </a:extLst>
          </p:cNvPr>
          <p:cNvPicPr>
            <a:picLocks noChangeAspect="1"/>
          </p:cNvPicPr>
          <p:nvPr/>
        </p:nvPicPr>
        <p:blipFill>
          <a:blip r:embed="rId4"/>
          <a:stretch>
            <a:fillRect/>
          </a:stretch>
        </p:blipFill>
        <p:spPr>
          <a:xfrm>
            <a:off x="252787" y="4064543"/>
            <a:ext cx="5235388" cy="2169459"/>
          </a:xfrm>
          <a:prstGeom prst="rect">
            <a:avLst/>
          </a:prstGeom>
        </p:spPr>
      </p:pic>
      <p:sp>
        <p:nvSpPr>
          <p:cNvPr id="9" name="TextBox 8">
            <a:extLst>
              <a:ext uri="{FF2B5EF4-FFF2-40B4-BE49-F238E27FC236}">
                <a16:creationId xmlns:a16="http://schemas.microsoft.com/office/drawing/2014/main" id="{C5A2F244-0F72-43C5-A440-2095E9E27EDC}"/>
              </a:ext>
            </a:extLst>
          </p:cNvPr>
          <p:cNvSpPr txBox="1"/>
          <p:nvPr/>
        </p:nvSpPr>
        <p:spPr>
          <a:xfrm>
            <a:off x="5829906" y="6132945"/>
            <a:ext cx="6195839" cy="646331"/>
          </a:xfrm>
          <a:prstGeom prst="rect">
            <a:avLst/>
          </a:prstGeom>
          <a:noFill/>
        </p:spPr>
        <p:txBody>
          <a:bodyPr wrap="square" rtlCol="0">
            <a:spAutoFit/>
          </a:bodyPr>
          <a:lstStyle/>
          <a:p>
            <a:r>
              <a:rPr lang="en-GB" dirty="0"/>
              <a:t>2019 m. </a:t>
            </a:r>
            <a:r>
              <a:rPr lang="lt-LT" dirty="0"/>
              <a:t>CŠT sektorius </a:t>
            </a:r>
            <a:r>
              <a:rPr lang="en-GB" dirty="0"/>
              <a:t>18</a:t>
            </a:r>
            <a:r>
              <a:rPr lang="lt-LT" dirty="0"/>
              <a:t> </a:t>
            </a:r>
            <a:r>
              <a:rPr lang="en-GB" dirty="0"/>
              <a:t>proc. </a:t>
            </a:r>
            <a:r>
              <a:rPr lang="en-GB" dirty="0" err="1"/>
              <a:t>grynojo</a:t>
            </a:r>
            <a:r>
              <a:rPr lang="en-GB" dirty="0"/>
              <a:t> </a:t>
            </a:r>
            <a:r>
              <a:rPr lang="en-GB" dirty="0" err="1"/>
              <a:t>pelno</a:t>
            </a:r>
            <a:r>
              <a:rPr lang="en-GB" dirty="0"/>
              <a:t> </a:t>
            </a:r>
            <a:r>
              <a:rPr lang="en-GB" dirty="0" err="1"/>
              <a:t>atidav</a:t>
            </a:r>
            <a:r>
              <a:rPr lang="lt-LT" dirty="0"/>
              <a:t>ė į savivaldybių biudžetą, geriamojo vandens sektorius tik 6,7 proc.</a:t>
            </a:r>
          </a:p>
        </p:txBody>
      </p:sp>
      <p:sp>
        <p:nvSpPr>
          <p:cNvPr id="10" name="Oval 9">
            <a:extLst>
              <a:ext uri="{FF2B5EF4-FFF2-40B4-BE49-F238E27FC236}">
                <a16:creationId xmlns:a16="http://schemas.microsoft.com/office/drawing/2014/main" id="{9C874A56-D6AB-4BBB-8F78-56B98FD88F43}"/>
              </a:ext>
            </a:extLst>
          </p:cNvPr>
          <p:cNvSpPr/>
          <p:nvPr/>
        </p:nvSpPr>
        <p:spPr>
          <a:xfrm>
            <a:off x="4252823" y="5322498"/>
            <a:ext cx="241539" cy="26741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Oval 11">
            <a:extLst>
              <a:ext uri="{FF2B5EF4-FFF2-40B4-BE49-F238E27FC236}">
                <a16:creationId xmlns:a16="http://schemas.microsoft.com/office/drawing/2014/main" id="{745711BC-75F6-4D3F-BD32-E0344A9C50FF}"/>
              </a:ext>
            </a:extLst>
          </p:cNvPr>
          <p:cNvSpPr/>
          <p:nvPr/>
        </p:nvSpPr>
        <p:spPr>
          <a:xfrm>
            <a:off x="11093570" y="4525993"/>
            <a:ext cx="465826" cy="26741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Oval 13">
            <a:extLst>
              <a:ext uri="{FF2B5EF4-FFF2-40B4-BE49-F238E27FC236}">
                <a16:creationId xmlns:a16="http://schemas.microsoft.com/office/drawing/2014/main" id="{4AA5A013-90BD-4E72-A44C-F4E7A00702D1}"/>
              </a:ext>
            </a:extLst>
          </p:cNvPr>
          <p:cNvSpPr/>
          <p:nvPr/>
        </p:nvSpPr>
        <p:spPr>
          <a:xfrm>
            <a:off x="1311216" y="3295290"/>
            <a:ext cx="402566" cy="26741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771723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D1F8-13F4-416E-8ACE-66E08A9802E8}"/>
              </a:ext>
            </a:extLst>
          </p:cNvPr>
          <p:cNvSpPr>
            <a:spLocks noGrp="1"/>
          </p:cNvSpPr>
          <p:nvPr>
            <p:ph type="title"/>
          </p:nvPr>
        </p:nvSpPr>
        <p:spPr>
          <a:xfrm>
            <a:off x="1711571" y="152767"/>
            <a:ext cx="9906001" cy="657224"/>
          </a:xfrm>
        </p:spPr>
        <p:txBody>
          <a:bodyPr/>
          <a:lstStyle/>
          <a:p>
            <a:r>
              <a:rPr lang="lt-LT" dirty="0"/>
              <a:t> </a:t>
            </a:r>
          </a:p>
        </p:txBody>
      </p:sp>
      <p:pic>
        <p:nvPicPr>
          <p:cNvPr id="4" name="Content Placeholder 3">
            <a:extLst>
              <a:ext uri="{FF2B5EF4-FFF2-40B4-BE49-F238E27FC236}">
                <a16:creationId xmlns:a16="http://schemas.microsoft.com/office/drawing/2014/main" id="{A8BFB5C8-6847-4095-AD28-E49DE22DF9B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767"/>
            <a:ext cx="12192000" cy="7010767"/>
          </a:xfrm>
          <a:prstGeom prst="rect">
            <a:avLst/>
          </a:prstGeom>
          <a:noFill/>
          <a:ln>
            <a:noFill/>
          </a:ln>
        </p:spPr>
      </p:pic>
      <p:sp>
        <p:nvSpPr>
          <p:cNvPr id="5" name="TextBox 4">
            <a:extLst>
              <a:ext uri="{FF2B5EF4-FFF2-40B4-BE49-F238E27FC236}">
                <a16:creationId xmlns:a16="http://schemas.microsoft.com/office/drawing/2014/main" id="{FB69BD9E-849A-4AE6-9043-C270C7E34F0C}"/>
              </a:ext>
            </a:extLst>
          </p:cNvPr>
          <p:cNvSpPr txBox="1"/>
          <p:nvPr/>
        </p:nvSpPr>
        <p:spPr>
          <a:xfrm>
            <a:off x="8322067" y="698643"/>
            <a:ext cx="3295506" cy="1261884"/>
          </a:xfrm>
          <a:prstGeom prst="rect">
            <a:avLst/>
          </a:prstGeom>
          <a:noFill/>
        </p:spPr>
        <p:txBody>
          <a:bodyPr wrap="square" rtlCol="0">
            <a:spAutoFit/>
          </a:bodyPr>
          <a:lstStyle/>
          <a:p>
            <a:r>
              <a:rPr lang="lt-LT" sz="2400" b="1" dirty="0"/>
              <a:t>Nusidėvėjimo sąnaudos</a:t>
            </a:r>
          </a:p>
          <a:p>
            <a:r>
              <a:rPr lang="lt-LT" sz="2400" b="1" dirty="0"/>
              <a:t>dažnai tik</a:t>
            </a:r>
          </a:p>
          <a:p>
            <a:r>
              <a:rPr lang="lt-LT" sz="2400" b="1" dirty="0"/>
              <a:t> </a:t>
            </a:r>
            <a:r>
              <a:rPr lang="lt-LT" sz="2800" b="1" dirty="0">
                <a:solidFill>
                  <a:srgbClr val="C00000"/>
                </a:solidFill>
              </a:rPr>
              <a:t>0,3-0,5 ct/kWh</a:t>
            </a:r>
            <a:endParaRPr lang="lt-LT" sz="2400" b="1" dirty="0">
              <a:solidFill>
                <a:srgbClr val="C00000"/>
              </a:solidFill>
            </a:endParaRPr>
          </a:p>
        </p:txBody>
      </p:sp>
    </p:spTree>
    <p:extLst>
      <p:ext uri="{BB962C8B-B14F-4D97-AF65-F5344CB8AC3E}">
        <p14:creationId xmlns:p14="http://schemas.microsoft.com/office/powerpoint/2010/main" val="3253061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200D-4268-413C-A7C3-5254C8C8ECBD}"/>
              </a:ext>
            </a:extLst>
          </p:cNvPr>
          <p:cNvSpPr>
            <a:spLocks noGrp="1"/>
          </p:cNvSpPr>
          <p:nvPr>
            <p:ph type="title"/>
          </p:nvPr>
        </p:nvSpPr>
        <p:spPr/>
        <p:txBody>
          <a:bodyPr/>
          <a:lstStyle/>
          <a:p>
            <a:r>
              <a:rPr lang="lt-LT" sz="1800" dirty="0">
                <a:effectLst/>
                <a:latin typeface="Times New Roman" panose="02020603050405020304" pitchFamily="18" charset="0"/>
                <a:ea typeface="Calibri" panose="020F0502020204030204" pitchFamily="34" charset="0"/>
              </a:rPr>
              <a:t>CŠT sektoriuje per paskutinius 5 metus darbuotojų skaičius ženkliai mažėja</a:t>
            </a:r>
            <a:endParaRPr lang="lt-LT" dirty="0"/>
          </a:p>
        </p:txBody>
      </p:sp>
      <p:sp>
        <p:nvSpPr>
          <p:cNvPr id="3" name="Content Placeholder 2">
            <a:extLst>
              <a:ext uri="{FF2B5EF4-FFF2-40B4-BE49-F238E27FC236}">
                <a16:creationId xmlns:a16="http://schemas.microsoft.com/office/drawing/2014/main" id="{8919B47C-49EF-45F3-B36A-7048E6DB3C2A}"/>
              </a:ext>
            </a:extLst>
          </p:cNvPr>
          <p:cNvSpPr>
            <a:spLocks noGrp="1"/>
          </p:cNvSpPr>
          <p:nvPr>
            <p:ph idx="1"/>
          </p:nvPr>
        </p:nvSpPr>
        <p:spPr/>
        <p:txBody>
          <a:bodyPr/>
          <a:lstStyle/>
          <a:p>
            <a:pPr marL="0" indent="0">
              <a:buNone/>
            </a:pPr>
            <a:r>
              <a:rPr lang="lt-LT" dirty="0"/>
              <a:t> </a:t>
            </a:r>
          </a:p>
        </p:txBody>
      </p:sp>
      <p:pic>
        <p:nvPicPr>
          <p:cNvPr id="4" name="Picture 3">
            <a:extLst>
              <a:ext uri="{FF2B5EF4-FFF2-40B4-BE49-F238E27FC236}">
                <a16:creationId xmlns:a16="http://schemas.microsoft.com/office/drawing/2014/main" id="{6DFD334D-B87A-41F7-BD41-0D49C809A55C}"/>
              </a:ext>
            </a:extLst>
          </p:cNvPr>
          <p:cNvPicPr>
            <a:picLocks noChangeAspect="1"/>
          </p:cNvPicPr>
          <p:nvPr/>
        </p:nvPicPr>
        <p:blipFill>
          <a:blip r:embed="rId2"/>
          <a:stretch>
            <a:fillRect/>
          </a:stretch>
        </p:blipFill>
        <p:spPr>
          <a:xfrm>
            <a:off x="111361" y="1234912"/>
            <a:ext cx="11969278" cy="5520668"/>
          </a:xfrm>
          <a:prstGeom prst="rect">
            <a:avLst/>
          </a:prstGeom>
        </p:spPr>
      </p:pic>
    </p:spTree>
    <p:extLst>
      <p:ext uri="{BB962C8B-B14F-4D97-AF65-F5344CB8AC3E}">
        <p14:creationId xmlns:p14="http://schemas.microsoft.com/office/powerpoint/2010/main" val="1464305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CA8E-4732-4E93-A63D-282F6DCE0878}"/>
              </a:ext>
            </a:extLst>
          </p:cNvPr>
          <p:cNvSpPr>
            <a:spLocks noGrp="1"/>
          </p:cNvSpPr>
          <p:nvPr>
            <p:ph type="title"/>
          </p:nvPr>
        </p:nvSpPr>
        <p:spPr/>
        <p:txBody>
          <a:bodyPr/>
          <a:lstStyle/>
          <a:p>
            <a:r>
              <a:rPr kumimoji="0" lang="lt-LT" sz="2900" b="1" i="0" u="none" strike="noStrike" kern="1200" cap="none" spc="0" normalizeH="0" baseline="0" noProof="0" dirty="0">
                <a:ln>
                  <a:noFill/>
                </a:ln>
                <a:solidFill>
                  <a:prstClr val="black"/>
                </a:solidFill>
                <a:effectLst/>
                <a:uLnTx/>
                <a:uFillTx/>
                <a:latin typeface="Calibri" panose="020F0502020204030204"/>
                <a:ea typeface="+mj-ea"/>
                <a:cs typeface="+mj-cs"/>
              </a:rPr>
              <a:t>Atnaujintas Šilumos kainų metodikos projektas 2020-09-23</a:t>
            </a:r>
            <a:endParaRPr lang="lt-LT" dirty="0"/>
          </a:p>
        </p:txBody>
      </p:sp>
      <p:sp>
        <p:nvSpPr>
          <p:cNvPr id="3" name="Content Placeholder 2">
            <a:extLst>
              <a:ext uri="{FF2B5EF4-FFF2-40B4-BE49-F238E27FC236}">
                <a16:creationId xmlns:a16="http://schemas.microsoft.com/office/drawing/2014/main" id="{9DD53D74-4BA9-4E3C-BF84-F13B86487017}"/>
              </a:ext>
            </a:extLst>
          </p:cNvPr>
          <p:cNvSpPr>
            <a:spLocks noGrp="1"/>
          </p:cNvSpPr>
          <p:nvPr>
            <p:ph idx="1"/>
          </p:nvPr>
        </p:nvSpPr>
        <p:spPr/>
        <p:txBody>
          <a:bodyPr>
            <a:normAutofit fontScale="92500" lnSpcReduction="20000"/>
          </a:bodyPr>
          <a:lstStyle/>
          <a:p>
            <a:pPr marL="0" marR="0" indent="457200" algn="just">
              <a:spcBef>
                <a:spcPts val="0"/>
              </a:spcBef>
              <a:spcAft>
                <a:spcPts val="0"/>
              </a:spcAft>
            </a:pPr>
            <a:r>
              <a:rPr lang="lt-LT" b="1" i="1" dirty="0">
                <a:solidFill>
                  <a:srgbClr val="000000"/>
                </a:solidFill>
                <a:effectLst/>
                <a:latin typeface="Times New Roman" panose="02020603050405020304" pitchFamily="18" charset="0"/>
              </a:rPr>
              <a:t>Bazinės kainos (kainos dedamųjų) nustatymo atveju:</a:t>
            </a:r>
            <a:endParaRPr lang="lt-LT" b="1" i="0" dirty="0">
              <a:solidFill>
                <a:srgbClr val="FF0000"/>
              </a:solidFill>
              <a:effectLst/>
              <a:latin typeface="Times New Roman" panose="02020603050405020304" pitchFamily="18" charset="0"/>
            </a:endParaRPr>
          </a:p>
          <a:p>
            <a:pPr marL="0" marR="0" indent="457200" algn="just">
              <a:spcBef>
                <a:spcPts val="0"/>
              </a:spcBef>
              <a:spcAft>
                <a:spcPts val="0"/>
              </a:spcAft>
            </a:pPr>
            <a:r>
              <a:rPr lang="lt-LT" b="0" i="0" dirty="0">
                <a:solidFill>
                  <a:srgbClr val="000000"/>
                </a:solidFill>
                <a:effectLst/>
                <a:latin typeface="Times New Roman" panose="02020603050405020304" pitchFamily="18" charset="0"/>
              </a:rPr>
              <a:t>1.1. numatyta, kad jeigu ūkio subjekto planuojamų einamojo remonto ir aptarnavimo, darbo užmokesčio, finansinių, administracinių, rinkodaros ir pardavimų, kitų personalo ir kitų pastoviųjų sąnaudų, priskirtinų paslaugai (produktui) </a:t>
            </a:r>
            <a:r>
              <a:rPr lang="lt-LT" b="0" i="0" dirty="0">
                <a:solidFill>
                  <a:srgbClr val="000000"/>
                </a:solidFill>
                <a:effectLst/>
                <a:highlight>
                  <a:srgbClr val="FFFF00"/>
                </a:highlight>
                <a:latin typeface="Times New Roman" panose="02020603050405020304" pitchFamily="18" charset="0"/>
              </a:rPr>
              <a:t>suma neviršija suminio šių sąnaudų dydžio</a:t>
            </a:r>
            <a:r>
              <a:rPr lang="lt-LT" b="0" i="0" dirty="0">
                <a:solidFill>
                  <a:srgbClr val="000000"/>
                </a:solidFill>
                <a:effectLst/>
                <a:latin typeface="Times New Roman" panose="02020603050405020304" pitchFamily="18" charset="0"/>
              </a:rPr>
              <a:t>, apskaičiuoto taikant lyginamuosius rodiklius, </a:t>
            </a:r>
            <a:r>
              <a:rPr lang="lt-LT" b="0" i="0" u="sng" dirty="0">
                <a:solidFill>
                  <a:srgbClr val="000000"/>
                </a:solidFill>
                <a:effectLst/>
                <a:latin typeface="Times New Roman" panose="02020603050405020304" pitchFamily="18" charset="0"/>
              </a:rPr>
              <a:t>atskiros šių sąnaudų grupės nėra ribojamos</a:t>
            </a:r>
            <a:r>
              <a:rPr lang="lt-LT" b="0" i="0" dirty="0">
                <a:solidFill>
                  <a:srgbClr val="000000"/>
                </a:solidFill>
                <a:effectLst/>
                <a:latin typeface="Times New Roman" panose="02020603050405020304" pitchFamily="18" charset="0"/>
              </a:rPr>
              <a:t>, t. y. ūkio subjektas pagrįstas sąnaudas tarp minėtų sąnaudų grupių paskirsto savo nuožiūra. Jeigu ūkio subjekto bendra sąnaudų suma viršija sąnaudų sumą, apskaičiuotą pagal lyginamuosius rodiklius, darbo užmokesčio sąnaudų ir (arba) einamojo remonto ir aptarnavimo sąnaudų ir (arba) kitų pastoviųjų sąnaudų </a:t>
            </a:r>
            <a:r>
              <a:rPr lang="lt-LT" b="0" i="0" dirty="0">
                <a:solidFill>
                  <a:srgbClr val="000000"/>
                </a:solidFill>
                <a:effectLst/>
                <a:highlight>
                  <a:srgbClr val="FFFF00"/>
                </a:highlight>
                <a:latin typeface="Times New Roman" panose="02020603050405020304" pitchFamily="18" charset="0"/>
              </a:rPr>
              <a:t>suma negali viršyti atitinkamos sąnaudų grupės sumos, apskaičiuotos pagal lyginamuosius rodiklius</a:t>
            </a:r>
            <a:r>
              <a:rPr lang="lt-LT" b="0" i="0" dirty="0">
                <a:solidFill>
                  <a:srgbClr val="000000"/>
                </a:solidFill>
                <a:effectLst/>
                <a:latin typeface="Times New Roman" panose="02020603050405020304" pitchFamily="18" charset="0"/>
              </a:rPr>
              <a:t>. Tokiu atveju minėtų sąnaudų grupių sumos koreguojamos taip, kad neviršytų bendros sąnaudų sumos.</a:t>
            </a:r>
          </a:p>
          <a:p>
            <a:pPr marL="0" marR="0" indent="0" algn="just">
              <a:spcBef>
                <a:spcPts val="0"/>
              </a:spcBef>
              <a:spcAft>
                <a:spcPts val="0"/>
              </a:spcAft>
              <a:buNone/>
            </a:pPr>
            <a:endParaRPr lang="lt-LT" b="1" i="0" dirty="0">
              <a:solidFill>
                <a:srgbClr val="FF0000"/>
              </a:solidFill>
              <a:effectLst/>
              <a:latin typeface="Times New Roman" panose="02020603050405020304" pitchFamily="18" charset="0"/>
            </a:endParaRPr>
          </a:p>
          <a:p>
            <a:pPr marL="0" marR="0" indent="457200" algn="just">
              <a:spcBef>
                <a:spcPts val="0"/>
              </a:spcBef>
              <a:spcAft>
                <a:spcPts val="0"/>
              </a:spcAft>
            </a:pPr>
            <a:r>
              <a:rPr lang="lt-LT" b="0" i="0" dirty="0">
                <a:solidFill>
                  <a:srgbClr val="000000"/>
                </a:solidFill>
                <a:effectLst/>
                <a:latin typeface="Times New Roman" panose="02020603050405020304" pitchFamily="18" charset="0"/>
              </a:rPr>
              <a:t>1.2. numatyta, kad </a:t>
            </a:r>
            <a:r>
              <a:rPr lang="lt-LT" b="0" i="0" dirty="0">
                <a:solidFill>
                  <a:srgbClr val="000000"/>
                </a:solidFill>
                <a:effectLst/>
                <a:highlight>
                  <a:srgbClr val="FFFF00"/>
                </a:highlight>
                <a:latin typeface="Times New Roman" panose="02020603050405020304" pitchFamily="18" charset="0"/>
              </a:rPr>
              <a:t>elektros energijos technologinėms reikmėms sąnaudų apimtis (kWh) ir vandens technologinėms reikmėms sąnaudų apimtis (m</a:t>
            </a:r>
            <a:r>
              <a:rPr lang="lt-LT" b="0" i="0" baseline="30000" dirty="0">
                <a:solidFill>
                  <a:srgbClr val="000000"/>
                </a:solidFill>
                <a:effectLst/>
                <a:highlight>
                  <a:srgbClr val="FFFF00"/>
                </a:highlight>
                <a:latin typeface="Times New Roman" panose="02020603050405020304" pitchFamily="18" charset="0"/>
              </a:rPr>
              <a:t>3</a:t>
            </a:r>
            <a:r>
              <a:rPr lang="lt-LT" b="0" i="0" dirty="0">
                <a:solidFill>
                  <a:srgbClr val="000000"/>
                </a:solidFill>
                <a:effectLst/>
                <a:highlight>
                  <a:srgbClr val="FFFF00"/>
                </a:highlight>
                <a:latin typeface="Times New Roman" panose="02020603050405020304" pitchFamily="18" charset="0"/>
              </a:rPr>
              <a:t>)</a:t>
            </a:r>
            <a:r>
              <a:rPr lang="lt-LT" b="0" i="0" dirty="0">
                <a:solidFill>
                  <a:srgbClr val="000000"/>
                </a:solidFill>
                <a:effectLst/>
                <a:latin typeface="Times New Roman" panose="02020603050405020304" pitchFamily="18" charset="0"/>
              </a:rPr>
              <a:t> vertinama atsižvelgiant į </a:t>
            </a:r>
            <a:r>
              <a:rPr lang="lt-LT" b="0" i="0" dirty="0">
                <a:solidFill>
                  <a:srgbClr val="000000"/>
                </a:solidFill>
                <a:effectLst/>
                <a:highlight>
                  <a:srgbClr val="FFFF00"/>
                </a:highlight>
                <a:latin typeface="Times New Roman" panose="02020603050405020304" pitchFamily="18" charset="0"/>
              </a:rPr>
              <a:t>suminę šilumos gamybos ir šilumos perdavimo verslo vienetų elektros energijos technologinėms reikmėms sąnaudų apimtį </a:t>
            </a:r>
            <a:r>
              <a:rPr lang="lt-LT" b="0" i="0" dirty="0">
                <a:solidFill>
                  <a:srgbClr val="000000"/>
                </a:solidFill>
                <a:effectLst/>
                <a:latin typeface="Times New Roman" panose="02020603050405020304" pitchFamily="18" charset="0"/>
              </a:rPr>
              <a:t>(kWh) ir vandens technologinėms reikmėms sąnaudų apimtį (m</a:t>
            </a:r>
            <a:r>
              <a:rPr lang="lt-LT" b="0" i="0" baseline="30000" dirty="0">
                <a:solidFill>
                  <a:srgbClr val="000000"/>
                </a:solidFill>
                <a:effectLst/>
                <a:latin typeface="Times New Roman" panose="02020603050405020304" pitchFamily="18" charset="0"/>
              </a:rPr>
              <a:t>3</a:t>
            </a:r>
            <a:r>
              <a:rPr lang="lt-LT" b="0" i="0" dirty="0">
                <a:solidFill>
                  <a:srgbClr val="000000"/>
                </a:solidFill>
                <a:effectLst/>
                <a:latin typeface="Times New Roman" panose="02020603050405020304" pitchFamily="18" charset="0"/>
              </a:rPr>
              <a:t>) apskaičiuotą įvertinant atitinkamus elektros energijos technologinėms reikmėms ir vandens technologinėms reikmėms lyginamuosius rodiklius;</a:t>
            </a:r>
          </a:p>
          <a:p>
            <a:pPr marL="0" marR="0" indent="0" algn="just">
              <a:spcBef>
                <a:spcPts val="0"/>
              </a:spcBef>
              <a:spcAft>
                <a:spcPts val="0"/>
              </a:spcAft>
              <a:buNone/>
            </a:pPr>
            <a:endParaRPr lang="lt-LT" b="1" i="0" dirty="0">
              <a:solidFill>
                <a:srgbClr val="FF0000"/>
              </a:solidFill>
              <a:effectLst/>
              <a:latin typeface="Times New Roman" panose="02020603050405020304" pitchFamily="18" charset="0"/>
            </a:endParaRPr>
          </a:p>
          <a:p>
            <a:pPr marL="0" marR="0" indent="457200" algn="just">
              <a:spcBef>
                <a:spcPts val="0"/>
              </a:spcBef>
              <a:spcAft>
                <a:spcPts val="0"/>
              </a:spcAft>
            </a:pPr>
            <a:r>
              <a:rPr lang="lt-LT" b="0" i="0" dirty="0">
                <a:solidFill>
                  <a:srgbClr val="000000"/>
                </a:solidFill>
                <a:effectLst/>
                <a:latin typeface="Times New Roman" panose="02020603050405020304" pitchFamily="18" charset="0"/>
              </a:rPr>
              <a:t>1.3. aiškiau struktūruotas šilumos (produkto) gamybos bazinės kainos (kainos dedamųjų) nustatymas, kai šilumos tiekėjo aptarnaujamoje teritorijoje neveikia nepriklausomi šilumos gamintojai ir kai nepriklausomi šilumos gamintojai veikia.</a:t>
            </a:r>
            <a:endParaRPr lang="lt-LT" b="1" i="0" dirty="0">
              <a:solidFill>
                <a:srgbClr val="FF0000"/>
              </a:solidFill>
              <a:effectLst/>
              <a:latin typeface="Times New Roman" panose="02020603050405020304" pitchFamily="18" charset="0"/>
            </a:endParaRPr>
          </a:p>
          <a:p>
            <a:endParaRPr lang="lt-LT" dirty="0"/>
          </a:p>
        </p:txBody>
      </p:sp>
    </p:spTree>
    <p:extLst>
      <p:ext uri="{BB962C8B-B14F-4D97-AF65-F5344CB8AC3E}">
        <p14:creationId xmlns:p14="http://schemas.microsoft.com/office/powerpoint/2010/main" val="4191543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EC82-56A4-4029-991F-A1F1E05546D3}"/>
              </a:ext>
            </a:extLst>
          </p:cNvPr>
          <p:cNvSpPr>
            <a:spLocks noGrp="1"/>
          </p:cNvSpPr>
          <p:nvPr>
            <p:ph type="title"/>
          </p:nvPr>
        </p:nvSpPr>
        <p:spPr/>
        <p:txBody>
          <a:bodyPr>
            <a:normAutofit fontScale="90000"/>
          </a:bodyPr>
          <a:lstStyle/>
          <a:p>
            <a:r>
              <a:rPr kumimoji="0" lang="lt-LT" sz="3200" b="1" i="0" u="none" strike="noStrike" kern="1200" cap="none" spc="0" normalizeH="0" baseline="0" noProof="0" dirty="0">
                <a:ln>
                  <a:noFill/>
                </a:ln>
                <a:solidFill>
                  <a:prstClr val="black"/>
                </a:solidFill>
                <a:effectLst/>
                <a:uLnTx/>
                <a:uFillTx/>
                <a:latin typeface="Calibri" panose="020F0502020204030204"/>
                <a:ea typeface="+mj-ea"/>
                <a:cs typeface="+mj-cs"/>
              </a:rPr>
              <a:t>Atnaujintas Šilumos kainų metodikos projektas 2020-09-23</a:t>
            </a:r>
            <a:endParaRPr lang="lt-LT" dirty="0"/>
          </a:p>
        </p:txBody>
      </p:sp>
      <p:sp>
        <p:nvSpPr>
          <p:cNvPr id="3" name="Content Placeholder 2">
            <a:extLst>
              <a:ext uri="{FF2B5EF4-FFF2-40B4-BE49-F238E27FC236}">
                <a16:creationId xmlns:a16="http://schemas.microsoft.com/office/drawing/2014/main" id="{C0A3BD3D-ECF3-4F86-A2E6-74E0E57F068D}"/>
              </a:ext>
            </a:extLst>
          </p:cNvPr>
          <p:cNvSpPr>
            <a:spLocks noGrp="1"/>
          </p:cNvSpPr>
          <p:nvPr>
            <p:ph idx="1"/>
          </p:nvPr>
        </p:nvSpPr>
        <p:spPr/>
        <p:txBody>
          <a:bodyPr>
            <a:normAutofit fontScale="85000" lnSpcReduction="10000"/>
          </a:bodyPr>
          <a:lstStyle/>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b="1" i="1"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2. Bazinės kainos (kainos dedamųjų) </a:t>
            </a:r>
            <a:r>
              <a:rPr kumimoji="0" lang="lt-LT" sz="4200" b="1" i="1"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perskaičiavimas</a:t>
            </a:r>
            <a:r>
              <a:rPr kumimoji="0" lang="lt-LT" b="1" i="1"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a:t>
            </a:r>
            <a:endParaRPr kumimoji="0" lang="lt-LT"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2.1. pakeistas darbo užmokesčio sąnaudų, įvertintų šilumos bazinėje kainoje (kainos dedamosiose), perskaičiavimo principas, numatant, kad ne didesnis, nei Lietuvos Respublikos finansų ministerijos prognozuojamas darbo užmokesčio sąnaudų pokytis vertinamas nuo galiojančiose šilumos kainose (kainos dedamosiose) įvertinto darbo užmokesčio sąnaudų;</a:t>
            </a:r>
          </a:p>
          <a:p>
            <a:pPr marL="0" marR="0" lvl="0" indent="0" algn="just" defTabSz="914377" rtl="0" eaLnBrk="1" fontAlgn="auto" latinLnBrk="0" hangingPunct="1">
              <a:lnSpc>
                <a:spcPct val="90000"/>
              </a:lnSpc>
              <a:spcBef>
                <a:spcPts val="0"/>
              </a:spcBef>
              <a:spcAft>
                <a:spcPts val="0"/>
              </a:spcAft>
              <a:buClrTx/>
              <a:buSzTx/>
              <a:buNone/>
              <a:tabLst/>
              <a:defRPr/>
            </a:pPr>
            <a:endParaRPr kumimoji="0" lang="lt-LT"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2.2. numatyta, kad kai bazinės kainos galiojimo laikotarpiu yra prijungiamos </a:t>
            </a:r>
            <a:r>
              <a:rPr kumimoji="0" lang="lt-LT" b="0" i="0" u="sng"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naujos šilumos tiekimo sistemos</a:t>
            </a: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 kintamosios sąnaudos yra perskaičiuojamos atsižvelgiant į pakitusią kuro struktūrą, lyginamąsias kuro, elektros ir vandens energijos sąnaudas šilumos vienetui gaminti, kitas kintamąsias sąnaudas;</a:t>
            </a:r>
          </a:p>
          <a:p>
            <a:pPr marL="0" marR="0" lvl="0" indent="0" algn="just" defTabSz="914377" rtl="0" eaLnBrk="1" fontAlgn="auto" latinLnBrk="0" hangingPunct="1">
              <a:lnSpc>
                <a:spcPct val="90000"/>
              </a:lnSpc>
              <a:spcBef>
                <a:spcPts val="0"/>
              </a:spcBef>
              <a:spcAft>
                <a:spcPts val="0"/>
              </a:spcAft>
              <a:buClrTx/>
              <a:buSzTx/>
              <a:buNone/>
              <a:tabLst/>
              <a:defRPr/>
            </a:pPr>
            <a:endParaRPr kumimoji="0" lang="lt-LT"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2.3. aiškiau reglamentuotas kitų kintamųjų sąnaudų perskaičiavimas, numatant, kokios sąnaudos ir dėl kokių priežasčių gali būti perskaičiuojamos.</a:t>
            </a:r>
            <a:endParaRPr kumimoji="0" lang="lt-LT"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lt-LT" b="1" i="1"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b="1" i="1"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3. Kiti pakeitimai:</a:t>
            </a:r>
            <a:endParaRPr kumimoji="0" lang="lt-LT"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3.1. lyginant su šiuo metu galiojančia Metodika, nustatyta </a:t>
            </a:r>
            <a:r>
              <a:rPr kumimoji="0" lang="lt-LT" sz="33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ahoma" panose="020B0604030504040204" pitchFamily="34" charset="0"/>
                <a:cs typeface="Tahoma" panose="020B0604030504040204" pitchFamily="34" charset="0"/>
              </a:rPr>
              <a:t>didesnė leistinos gauti investicijų grąžos (viršpelnio) riba</a:t>
            </a: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 Projekte numatyta, kad tuo atveju, kai ūkio subjekto investicijų grąža yra iki 2 proc. didesnė, nei ūkio subjektui nustatyta, ši investicijų grąža yra paliekama ūkio subjektui. Tuo atveju, jei ūkio subjekto faktinė investicijų grąža yra nuo 2 iki 6 proc. didesnė, nei ūkio subjektui nustatyta, ūkio subjektui paliekama visa investicijų grąža iki 2 proc. ir 50 proc</a:t>
            </a:r>
            <a:r>
              <a:rPr kumimoji="0" lang="lt-LT" sz="15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lt-LT"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nustatytos investicijų grąžos viršijimo nuo 2 iki 6 proc.;</a:t>
            </a:r>
            <a:endParaRPr kumimoji="0" lang="lt-LT" sz="15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7901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892F-AE92-46F3-9A78-287F02EDC605}"/>
              </a:ext>
            </a:extLst>
          </p:cNvPr>
          <p:cNvSpPr>
            <a:spLocks noGrp="1"/>
          </p:cNvSpPr>
          <p:nvPr>
            <p:ph type="title"/>
          </p:nvPr>
        </p:nvSpPr>
        <p:spPr/>
        <p:txBody>
          <a:bodyPr/>
          <a:lstStyle/>
          <a:p>
            <a:r>
              <a:rPr kumimoji="0" lang="lt-LT" sz="2900" b="1" i="0" u="none" strike="noStrike" kern="1200" cap="none" spc="0" normalizeH="0" baseline="0" noProof="0" dirty="0">
                <a:ln>
                  <a:noFill/>
                </a:ln>
                <a:solidFill>
                  <a:prstClr val="black"/>
                </a:solidFill>
                <a:effectLst/>
                <a:uLnTx/>
                <a:uFillTx/>
                <a:latin typeface="Calibri" panose="020F0502020204030204"/>
                <a:ea typeface="+mj-ea"/>
                <a:cs typeface="+mj-cs"/>
              </a:rPr>
              <a:t>Atnaujintas Šilumos kainų metodikos projektas 2020-09-23</a:t>
            </a:r>
            <a:endParaRPr lang="lt-LT" dirty="0"/>
          </a:p>
        </p:txBody>
      </p:sp>
      <p:sp>
        <p:nvSpPr>
          <p:cNvPr id="3" name="Content Placeholder 2">
            <a:extLst>
              <a:ext uri="{FF2B5EF4-FFF2-40B4-BE49-F238E27FC236}">
                <a16:creationId xmlns:a16="http://schemas.microsoft.com/office/drawing/2014/main" id="{1B0EEB63-796C-4533-A2E6-C1F2409E5CFE}"/>
              </a:ext>
            </a:extLst>
          </p:cNvPr>
          <p:cNvSpPr>
            <a:spLocks noGrp="1"/>
          </p:cNvSpPr>
          <p:nvPr>
            <p:ph idx="1"/>
          </p:nvPr>
        </p:nvSpPr>
        <p:spPr/>
        <p:txBody>
          <a:bodyPr>
            <a:normAutofit fontScale="92500"/>
          </a:bodyPr>
          <a:lstStyle/>
          <a:p>
            <a:pPr indent="457200" algn="l"/>
            <a:r>
              <a:rPr lang="lt-LT" sz="2400" b="1" i="1" dirty="0">
                <a:solidFill>
                  <a:srgbClr val="000000"/>
                </a:solidFill>
                <a:effectLst/>
                <a:latin typeface="Times New Roman" panose="02020603050405020304" pitchFamily="18" charset="0"/>
              </a:rPr>
              <a:t>Po pirmosios viešosios konsultacijos Projekte atlikti šie esminiai pakeitimai:</a:t>
            </a:r>
            <a:endParaRPr lang="lt-LT" b="0" i="0" dirty="0">
              <a:solidFill>
                <a:srgbClr val="000000"/>
              </a:solidFill>
              <a:effectLst/>
              <a:latin typeface="Times New Roman" panose="02020603050405020304" pitchFamily="18" charset="0"/>
            </a:endParaRPr>
          </a:p>
          <a:p>
            <a:pPr marL="0" indent="457200" algn="l"/>
            <a:r>
              <a:rPr lang="lt-LT" sz="2400" b="0" i="0" dirty="0">
                <a:solidFill>
                  <a:srgbClr val="000000"/>
                </a:solidFill>
                <a:effectLst/>
                <a:latin typeface="Times New Roman" panose="02020603050405020304" pitchFamily="18" charset="0"/>
              </a:rPr>
              <a:t>1. Detalizuotas </a:t>
            </a:r>
            <a:r>
              <a:rPr lang="lt-LT" sz="2800" b="0" i="0" dirty="0">
                <a:solidFill>
                  <a:srgbClr val="000000"/>
                </a:solidFill>
                <a:effectLst/>
                <a:highlight>
                  <a:srgbClr val="FFFF00"/>
                </a:highlight>
                <a:latin typeface="Times New Roman" panose="02020603050405020304" pitchFamily="18" charset="0"/>
              </a:rPr>
              <a:t>suminis pastoviųjų sąnaudų vertinimas </a:t>
            </a:r>
            <a:r>
              <a:rPr lang="lt-LT" sz="2400" b="0" i="0" dirty="0">
                <a:solidFill>
                  <a:srgbClr val="000000"/>
                </a:solidFill>
                <a:effectLst/>
                <a:latin typeface="Times New Roman" panose="02020603050405020304" pitchFamily="18" charset="0"/>
              </a:rPr>
              <a:t>bazinės kainos nustatymo metu (Metodikos projekto 52 punktas). Projekte aiškiai aprašyti suminio pastoviųjų sąnaudų vertinimo žingsniai, nurodyta kaip vertinimas atliekamas planuojamoms sąnaudoms neviršijant pagal lyginamuosius rodiklius apskaičiuoto dydžio ir kaip – šį dydį viršijant. Paaiškintas atskirų sąnaudų grupių vertinimas kai bendra planuojamų sąnaudų suma viršija pastoviųjų sąnaudų sumą, apskaičiuotą pagal lyginamuosius rodiklius. Taip pat reglamentuota, kad bendra pastoviųjų sąnaudų apimtis </a:t>
            </a:r>
            <a:r>
              <a:rPr lang="lt-LT" sz="3300" b="0" i="0" dirty="0">
                <a:solidFill>
                  <a:srgbClr val="000000"/>
                </a:solidFill>
                <a:effectLst/>
                <a:highlight>
                  <a:srgbClr val="FFFF00"/>
                </a:highlight>
                <a:latin typeface="Times New Roman" panose="02020603050405020304" pitchFamily="18" charset="0"/>
              </a:rPr>
              <a:t>gali viršyti pagal lyginamuosius rodiklius apskaičiuotą sąnaudų apimtį, kai ūkio subjektas pateikia tokį viršijimą </a:t>
            </a:r>
            <a:r>
              <a:rPr lang="lt-LT" sz="3300" b="0" i="0" u="sng" dirty="0">
                <a:solidFill>
                  <a:srgbClr val="000000"/>
                </a:solidFill>
                <a:effectLst/>
                <a:highlight>
                  <a:srgbClr val="FFFF00"/>
                </a:highlight>
                <a:latin typeface="Times New Roman" panose="02020603050405020304" pitchFamily="18" charset="0"/>
              </a:rPr>
              <a:t>pagrindžiančią informaciją</a:t>
            </a:r>
            <a:r>
              <a:rPr lang="lt-LT" sz="3300" b="0" i="0" dirty="0">
                <a:solidFill>
                  <a:srgbClr val="000000"/>
                </a:solidFill>
                <a:effectLst/>
                <a:highlight>
                  <a:srgbClr val="FFFF00"/>
                </a:highlight>
                <a:latin typeface="Times New Roman" panose="02020603050405020304" pitchFamily="18" charset="0"/>
              </a:rPr>
              <a:t>.</a:t>
            </a:r>
          </a:p>
          <a:p>
            <a:pPr marL="0" indent="457200" algn="l"/>
            <a:r>
              <a:rPr lang="lt-LT" sz="2400" b="0" i="0" dirty="0">
                <a:solidFill>
                  <a:srgbClr val="000000"/>
                </a:solidFill>
                <a:effectLst/>
                <a:latin typeface="Times New Roman" panose="02020603050405020304" pitchFamily="18" charset="0"/>
              </a:rPr>
              <a:t>3. Projekto III skyrius papildytas antruoju skirsniu, kuriame pateikta šilumos bazinės kainos nustatymo procedūra. Analogiškai, Projekto IV skyrius papildytas pirmuoju skirsniu, kuriame išdėstyta perskaičiuotų šilumos kainų dedamųjų nustatymo procedūra.</a:t>
            </a:r>
            <a:endParaRPr lang="lt-LT" b="0" i="0" dirty="0">
              <a:solidFill>
                <a:srgbClr val="000000"/>
              </a:solidFill>
              <a:effectLst/>
              <a:latin typeface="Times New Roman" panose="02020603050405020304" pitchFamily="18" charset="0"/>
            </a:endParaRPr>
          </a:p>
          <a:p>
            <a:pPr marL="0" indent="457200" algn="l"/>
            <a:r>
              <a:rPr lang="lt-LT" sz="2400" b="0" i="0" dirty="0">
                <a:solidFill>
                  <a:srgbClr val="000000"/>
                </a:solidFill>
                <a:effectLst/>
                <a:latin typeface="Times New Roman" panose="02020603050405020304" pitchFamily="18" charset="0"/>
              </a:rPr>
              <a:t>4. Projektas papildytas 14 ir 15 priedais, siekiant palengvinti ūkio subjektams duomenų teikimą reguliuojančioms institucijoms.</a:t>
            </a:r>
            <a:endParaRPr lang="lt-LT"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871143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81D-08AC-4FA0-9EAF-13EEB72C2BF5}"/>
              </a:ext>
            </a:extLst>
          </p:cNvPr>
          <p:cNvSpPr>
            <a:spLocks noGrp="1"/>
          </p:cNvSpPr>
          <p:nvPr>
            <p:ph type="title"/>
          </p:nvPr>
        </p:nvSpPr>
        <p:spPr/>
        <p:txBody>
          <a:bodyPr/>
          <a:lstStyle/>
          <a:p>
            <a:r>
              <a:rPr kumimoji="0" lang="lt-LT" sz="2900" b="1" i="0" u="none" strike="noStrike" kern="1200" cap="none" spc="0" normalizeH="0" baseline="0" noProof="0" dirty="0">
                <a:ln>
                  <a:noFill/>
                </a:ln>
                <a:solidFill>
                  <a:prstClr val="black"/>
                </a:solidFill>
                <a:effectLst/>
                <a:uLnTx/>
                <a:uFillTx/>
                <a:latin typeface="Calibri" panose="020F0502020204030204"/>
                <a:ea typeface="+mj-ea"/>
                <a:cs typeface="+mj-cs"/>
              </a:rPr>
              <a:t>Atnaujintas Šilumos kainų metodikos projektas 2020-09-23</a:t>
            </a:r>
            <a:endParaRPr lang="lt-LT" dirty="0"/>
          </a:p>
        </p:txBody>
      </p:sp>
      <p:sp>
        <p:nvSpPr>
          <p:cNvPr id="3" name="Content Placeholder 2">
            <a:extLst>
              <a:ext uri="{FF2B5EF4-FFF2-40B4-BE49-F238E27FC236}">
                <a16:creationId xmlns:a16="http://schemas.microsoft.com/office/drawing/2014/main" id="{C4DBADC0-8404-46E5-9646-0795D53B0729}"/>
              </a:ext>
            </a:extLst>
          </p:cNvPr>
          <p:cNvSpPr>
            <a:spLocks noGrp="1"/>
          </p:cNvSpPr>
          <p:nvPr>
            <p:ph idx="1"/>
          </p:nvPr>
        </p:nvSpPr>
        <p:spPr/>
        <p:txBody>
          <a:bodyPr>
            <a:normAutofit/>
          </a:bodyPr>
          <a:lstStyle/>
          <a:p>
            <a:pPr marL="228594"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t-LT" sz="1300" b="1" i="1"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Po pirmosios viešosios konsultacijos Projekte atlikti kiti pakeitimai</a:t>
            </a:r>
            <a: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a:t>
            </a:r>
          </a:p>
          <a:p>
            <a:pPr marL="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t-LT" sz="13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1. </a:t>
            </a:r>
            <a:r>
              <a:rPr kumimoji="0" lang="lt-LT" sz="20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Atsižvelgus į Lietuvos Respublikos šilumos ūkio įstatymo 2 straipsnio 37 dalį, Projekte atsisakyta dvinarės kainos pastoviosios dedamosios, išreiškiamos eurais per mėnesį.</a:t>
            </a:r>
          </a:p>
          <a:p>
            <a:pPr marL="0" marR="0" lvl="0" indent="457200" algn="just"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rPr>
              <a:t>2. Numatytas rezervinės šiluminės galios užtikrinimo paslaugos dvinarės kainos kintamosios dedamosios apskaičiavimas reguliuojamiems nepriklausomiems šilumos gamintojams, kurie teikia tokią paslaugą.</a:t>
            </a:r>
            <a:endParaRPr kumimoji="0" lang="lt-LT" sz="2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ahoma" panose="020B0604030504040204" pitchFamily="34" charset="0"/>
            </a:endParaRPr>
          </a:p>
          <a:p>
            <a:pPr marL="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3. patikslinta šilumos kainos apskaičiavimo ir nustatymo procedūra konkurenciniams šilumos vartotojams.</a:t>
            </a:r>
          </a:p>
          <a:p>
            <a:pPr marL="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ahoma" panose="020B0604030504040204" pitchFamily="34" charset="0"/>
              </a:rPr>
              <a:t>4. Siekiant aiškumo, atsisakyta perteklinių formulių bei atlikti kiti techniniai ir redakciniai pakeitimai.</a:t>
            </a:r>
          </a:p>
          <a:p>
            <a:pPr marL="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lt-LT" sz="2000" dirty="0">
              <a:solidFill>
                <a:srgbClr val="000000"/>
              </a:solidFill>
              <a:latin typeface="Times New Roman" panose="02020603050405020304" pitchFamily="18" charset="0"/>
            </a:endParaRPr>
          </a:p>
          <a:p>
            <a:pPr marL="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ahoma" panose="020B0604030504040204" pitchFamily="34" charset="0"/>
                <a:cs typeface="Tahoma" panose="020B0604030504040204" pitchFamily="34" charset="0"/>
              </a:rPr>
              <a:t>Taryba prašo savo pastabas bei pasiūlymus Projektui pateikti iki lapkričio 2 d. Informuojame, kad Taryba planuoja iki lapkričio 2 d. sektoriaus dalyviams pristatyti Projektą, apie pristatymo datą ir laiką sektoriaus dalyviai bus informuoti atskiru raštu.</a:t>
            </a:r>
          </a:p>
          <a:p>
            <a:endParaRPr lang="lt-LT" dirty="0"/>
          </a:p>
        </p:txBody>
      </p:sp>
    </p:spTree>
    <p:extLst>
      <p:ext uri="{BB962C8B-B14F-4D97-AF65-F5344CB8AC3E}">
        <p14:creationId xmlns:p14="http://schemas.microsoft.com/office/powerpoint/2010/main" val="324410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00A0F-D52E-40F1-8179-D280469B3D02}"/>
              </a:ext>
            </a:extLst>
          </p:cNvPr>
          <p:cNvSpPr>
            <a:spLocks noGrp="1"/>
          </p:cNvSpPr>
          <p:nvPr>
            <p:ph type="title"/>
          </p:nvPr>
        </p:nvSpPr>
        <p:spPr/>
        <p:txBody>
          <a:bodyPr/>
          <a:lstStyle/>
          <a:p>
            <a:r>
              <a:rPr lang="lt-LT" dirty="0"/>
              <a:t>Šilumos perdavimas</a:t>
            </a:r>
          </a:p>
        </p:txBody>
      </p:sp>
      <p:graphicFrame>
        <p:nvGraphicFramePr>
          <p:cNvPr id="4" name="Content Placeholder 3">
            <a:extLst>
              <a:ext uri="{FF2B5EF4-FFF2-40B4-BE49-F238E27FC236}">
                <a16:creationId xmlns:a16="http://schemas.microsoft.com/office/drawing/2014/main" id="{43CA187E-B837-42BB-9517-770BC066B35E}"/>
              </a:ext>
            </a:extLst>
          </p:cNvPr>
          <p:cNvGraphicFramePr>
            <a:graphicFrameLocks noGrp="1"/>
          </p:cNvGraphicFramePr>
          <p:nvPr>
            <p:ph idx="1"/>
          </p:nvPr>
        </p:nvGraphicFramePr>
        <p:xfrm>
          <a:off x="0" y="1047750"/>
          <a:ext cx="12192000" cy="5129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7281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D144-4B9A-4BF8-9102-869D8E13F8F0}"/>
              </a:ext>
            </a:extLst>
          </p:cNvPr>
          <p:cNvSpPr>
            <a:spLocks noGrp="1"/>
          </p:cNvSpPr>
          <p:nvPr>
            <p:ph type="title"/>
          </p:nvPr>
        </p:nvSpPr>
        <p:spPr/>
        <p:txBody>
          <a:bodyPr/>
          <a:lstStyle/>
          <a:p>
            <a:r>
              <a:rPr lang="lt-LT" dirty="0"/>
              <a:t>Elektra šilumos perdavimui</a:t>
            </a:r>
          </a:p>
        </p:txBody>
      </p:sp>
      <p:graphicFrame>
        <p:nvGraphicFramePr>
          <p:cNvPr id="4" name="Content Placeholder 3">
            <a:extLst>
              <a:ext uri="{FF2B5EF4-FFF2-40B4-BE49-F238E27FC236}">
                <a16:creationId xmlns:a16="http://schemas.microsoft.com/office/drawing/2014/main" id="{9E43B20F-824E-47B7-ABA0-F76F723F9240}"/>
              </a:ext>
            </a:extLst>
          </p:cNvPr>
          <p:cNvGraphicFramePr>
            <a:graphicFrameLocks noGrp="1"/>
          </p:cNvGraphicFramePr>
          <p:nvPr>
            <p:ph idx="1"/>
          </p:nvPr>
        </p:nvGraphicFramePr>
        <p:xfrm>
          <a:off x="0" y="1047750"/>
          <a:ext cx="12192000" cy="5129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1948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95E9-B2F4-4364-A4C3-1320840D83E9}"/>
              </a:ext>
            </a:extLst>
          </p:cNvPr>
          <p:cNvSpPr>
            <a:spLocks noGrp="1"/>
          </p:cNvSpPr>
          <p:nvPr>
            <p:ph type="title"/>
          </p:nvPr>
        </p:nvSpPr>
        <p:spPr/>
        <p:txBody>
          <a:bodyPr/>
          <a:lstStyle/>
          <a:p>
            <a:r>
              <a:rPr lang="lt-LT" dirty="0"/>
              <a:t>CŠT sektoriaus KAINODAROS tobulinimo kryptys</a:t>
            </a:r>
          </a:p>
        </p:txBody>
      </p:sp>
      <p:sp>
        <p:nvSpPr>
          <p:cNvPr id="3" name="Content Placeholder 2">
            <a:extLst>
              <a:ext uri="{FF2B5EF4-FFF2-40B4-BE49-F238E27FC236}">
                <a16:creationId xmlns:a16="http://schemas.microsoft.com/office/drawing/2014/main" id="{08E5AF9E-2A0D-45EA-98E8-8248E172B671}"/>
              </a:ext>
            </a:extLst>
          </p:cNvPr>
          <p:cNvSpPr>
            <a:spLocks noGrp="1"/>
          </p:cNvSpPr>
          <p:nvPr>
            <p:ph idx="1"/>
          </p:nvPr>
        </p:nvSpPr>
        <p:spPr>
          <a:xfrm>
            <a:off x="205103" y="765393"/>
            <a:ext cx="11986898" cy="5895051"/>
          </a:xfrm>
        </p:spPr>
        <p:txBody>
          <a:bodyPr>
            <a:normAutofit/>
          </a:bodyPr>
          <a:lstStyle/>
          <a:p>
            <a:r>
              <a:rPr lang="lt-LT" sz="2800" dirty="0">
                <a:latin typeface="Times New Roman" panose="02020603050405020304" pitchFamily="18" charset="0"/>
                <a:ea typeface="Calibri" panose="020F0502020204030204" pitchFamily="34" charset="0"/>
                <a:cs typeface="Arial" panose="020B0604020202020204" pitchFamily="34" charset="0"/>
              </a:rPr>
              <a:t>Šilumos </a:t>
            </a:r>
            <a:r>
              <a:rPr lang="lt-LT" sz="2800" b="1" dirty="0">
                <a:latin typeface="Times New Roman" panose="02020603050405020304" pitchFamily="18" charset="0"/>
                <a:ea typeface="Calibri" panose="020F0502020204030204" pitchFamily="34" charset="0"/>
                <a:cs typeface="Arial" panose="020B0604020202020204" pitchFamily="34" charset="0"/>
              </a:rPr>
              <a:t>kainas</a:t>
            </a:r>
            <a:r>
              <a:rPr lang="lt-LT" sz="2800" dirty="0">
                <a:latin typeface="Times New Roman" panose="02020603050405020304" pitchFamily="18" charset="0"/>
                <a:ea typeface="Calibri" panose="020F0502020204030204" pitchFamily="34" charset="0"/>
                <a:cs typeface="Arial" panose="020B0604020202020204" pitchFamily="34" charset="0"/>
              </a:rPr>
              <a:t> siūloma </a:t>
            </a:r>
            <a:r>
              <a:rPr lang="lt-LT" sz="2800" b="1" dirty="0">
                <a:latin typeface="Times New Roman" panose="02020603050405020304" pitchFamily="18" charset="0"/>
                <a:ea typeface="Calibri" panose="020F0502020204030204" pitchFamily="34" charset="0"/>
                <a:cs typeface="Arial" panose="020B0604020202020204" pitchFamily="34" charset="0"/>
              </a:rPr>
              <a:t>nustatyti naudojant faktinius snaudų duomenis</a:t>
            </a:r>
            <a:r>
              <a:rPr lang="lt-LT" sz="2800" dirty="0">
                <a:latin typeface="Times New Roman" panose="02020603050405020304" pitchFamily="18" charset="0"/>
                <a:ea typeface="Calibri" panose="020F0502020204030204" pitchFamily="34" charset="0"/>
                <a:cs typeface="Arial" panose="020B0604020202020204" pitchFamily="34" charset="0"/>
              </a:rPr>
              <a:t>, esant reikalui, formuoti ekonomiškai </a:t>
            </a:r>
            <a:r>
              <a:rPr lang="lt-LT" sz="2800" b="1" dirty="0">
                <a:latin typeface="Times New Roman" panose="02020603050405020304" pitchFamily="18" charset="0"/>
                <a:ea typeface="Calibri" panose="020F0502020204030204" pitchFamily="34" charset="0"/>
                <a:cs typeface="Arial" panose="020B0604020202020204" pitchFamily="34" charset="0"/>
              </a:rPr>
              <a:t>pagrįstas</a:t>
            </a:r>
            <a:r>
              <a:rPr lang="lt-LT" sz="2800" dirty="0">
                <a:latin typeface="Times New Roman" panose="02020603050405020304" pitchFamily="18" charset="0"/>
                <a:ea typeface="Calibri" panose="020F0502020204030204" pitchFamily="34" charset="0"/>
                <a:cs typeface="Arial" panose="020B0604020202020204" pitchFamily="34" charset="0"/>
              </a:rPr>
              <a:t> (bet ne mechanines)  </a:t>
            </a:r>
            <a:r>
              <a:rPr lang="lt-LT" sz="2800" b="1" dirty="0">
                <a:latin typeface="Times New Roman" panose="02020603050405020304" pitchFamily="18" charset="0"/>
                <a:ea typeface="Calibri" panose="020F0502020204030204" pitchFamily="34" charset="0"/>
                <a:cs typeface="Arial" panose="020B0604020202020204" pitchFamily="34" charset="0"/>
              </a:rPr>
              <a:t>efektyvinimo užduotis. </a:t>
            </a:r>
            <a:r>
              <a:rPr lang="lt-LT" sz="2800" dirty="0">
                <a:latin typeface="Times New Roman" panose="02020603050405020304" pitchFamily="18" charset="0"/>
                <a:ea typeface="Calibri" panose="020F0502020204030204" pitchFamily="34" charset="0"/>
                <a:cs typeface="Arial" panose="020B0604020202020204" pitchFamily="34" charset="0"/>
              </a:rPr>
              <a:t>Dauguma „nepripažintų“ sąnaudų niekur nedingsta</a:t>
            </a:r>
          </a:p>
          <a:p>
            <a:r>
              <a:rPr lang="lt-LT" sz="2800" b="1" dirty="0">
                <a:latin typeface="Times New Roman" panose="02020603050405020304" pitchFamily="18" charset="0"/>
                <a:ea typeface="Calibri" panose="020F0502020204030204" pitchFamily="34" charset="0"/>
                <a:cs typeface="Arial" panose="020B0604020202020204" pitchFamily="34" charset="0"/>
              </a:rPr>
              <a:t>Šilumos kainų nustatymą </a:t>
            </a:r>
            <a:r>
              <a:rPr lang="lt-LT" sz="2800" dirty="0">
                <a:latin typeface="Times New Roman" panose="02020603050405020304" pitchFamily="18" charset="0"/>
                <a:ea typeface="Calibri" panose="020F0502020204030204" pitchFamily="34" charset="0"/>
                <a:cs typeface="Arial" panose="020B0604020202020204" pitchFamily="34" charset="0"/>
              </a:rPr>
              <a:t>ir jų perskaičiavimą</a:t>
            </a:r>
            <a:r>
              <a:rPr lang="lt-LT" sz="2800" b="1" dirty="0">
                <a:latin typeface="Times New Roman" panose="02020603050405020304" pitchFamily="18" charset="0"/>
                <a:ea typeface="Calibri" panose="020F0502020204030204" pitchFamily="34" charset="0"/>
                <a:cs typeface="Arial" panose="020B0604020202020204" pitchFamily="34" charset="0"/>
              </a:rPr>
              <a:t> atlikti vienu metu, </a:t>
            </a:r>
            <a:r>
              <a:rPr lang="lt-LT" sz="2800" dirty="0">
                <a:latin typeface="Times New Roman" panose="02020603050405020304" pitchFamily="18" charset="0"/>
                <a:ea typeface="Calibri" panose="020F0502020204030204" pitchFamily="34" charset="0"/>
                <a:cs typeface="Arial" panose="020B0604020202020204" pitchFamily="34" charset="0"/>
              </a:rPr>
              <a:t>pasibaigus </a:t>
            </a:r>
            <a:r>
              <a:rPr lang="lt-LT" sz="2800" u="sng" dirty="0">
                <a:latin typeface="Times New Roman" panose="02020603050405020304" pitchFamily="18" charset="0"/>
                <a:ea typeface="Calibri" panose="020F0502020204030204" pitchFamily="34" charset="0"/>
                <a:cs typeface="Arial" panose="020B0604020202020204" pitchFamily="34" charset="0"/>
              </a:rPr>
              <a:t>kalendoriniams finansiniams metams </a:t>
            </a:r>
            <a:endParaRPr lang="lt-LT" sz="2800" b="1" dirty="0">
              <a:solidFill>
                <a:srgbClr val="C00000"/>
              </a:solidFill>
              <a:latin typeface="Times New Roman" panose="02020603050405020304" pitchFamily="18" charset="0"/>
              <a:ea typeface="Calibri" panose="020F0502020204030204" pitchFamily="34" charset="0"/>
              <a:cs typeface="Arial" panose="020B0604020202020204" pitchFamily="34" charset="0"/>
            </a:endParaRPr>
          </a:p>
          <a:p>
            <a:r>
              <a:rPr lang="lt-LT" sz="2800" dirty="0">
                <a:latin typeface="Times New Roman" panose="02020603050405020304" pitchFamily="18" charset="0"/>
                <a:ea typeface="Calibri" panose="020F0502020204030204" pitchFamily="34" charset="0"/>
                <a:cs typeface="Arial" panose="020B0604020202020204" pitchFamily="34" charset="0"/>
              </a:rPr>
              <a:t>Įmonėms turi būti </a:t>
            </a:r>
            <a:r>
              <a:rPr lang="lt-LT" sz="2800" b="1" dirty="0">
                <a:latin typeface="Times New Roman" panose="02020603050405020304" pitchFamily="18" charset="0"/>
                <a:ea typeface="Calibri" panose="020F0502020204030204" pitchFamily="34" charset="0"/>
                <a:cs typeface="Arial" panose="020B0604020202020204" pitchFamily="34" charset="0"/>
              </a:rPr>
              <a:t>mažinama reguliavimo našta, o pelno dydis skatina </a:t>
            </a:r>
            <a:r>
              <a:rPr lang="lt-LT" sz="2800" dirty="0">
                <a:latin typeface="Times New Roman" panose="02020603050405020304" pitchFamily="18" charset="0"/>
                <a:ea typeface="Calibri" panose="020F0502020204030204" pitchFamily="34" charset="0"/>
                <a:cs typeface="Arial" panose="020B0604020202020204" pitchFamily="34" charset="0"/>
              </a:rPr>
              <a:t>siekti geresnių techninių ir ekonominių rezultatų</a:t>
            </a:r>
            <a:r>
              <a:rPr lang="lt-LT" sz="2800" b="1" dirty="0">
                <a:latin typeface="Times New Roman" panose="02020603050405020304" pitchFamily="18" charset="0"/>
                <a:ea typeface="Calibri" panose="020F0502020204030204" pitchFamily="34" charset="0"/>
                <a:cs typeface="Arial" panose="020B0604020202020204" pitchFamily="34" charset="0"/>
              </a:rPr>
              <a:t> </a:t>
            </a:r>
            <a:r>
              <a:rPr lang="lt-LT" sz="2800" dirty="0">
                <a:latin typeface="Times New Roman" panose="02020603050405020304" pitchFamily="18" charset="0"/>
                <a:ea typeface="Calibri" panose="020F0502020204030204" pitchFamily="34" charset="0"/>
                <a:cs typeface="Arial" panose="020B0604020202020204" pitchFamily="34" charset="0"/>
              </a:rPr>
              <a:t> </a:t>
            </a:r>
          </a:p>
          <a:p>
            <a:r>
              <a:rPr lang="lt-LT" sz="2800" dirty="0">
                <a:latin typeface="Times New Roman" panose="02020603050405020304" pitchFamily="18" charset="0"/>
                <a:ea typeface="Calibri" panose="020F0502020204030204" pitchFamily="34" charset="0"/>
                <a:cs typeface="Arial" panose="020B0604020202020204" pitchFamily="34" charset="0"/>
              </a:rPr>
              <a:t>Kainodara turi skatinti siekti geresnio </a:t>
            </a:r>
            <a:r>
              <a:rPr lang="lt-LT" sz="2800" b="1" dirty="0">
                <a:latin typeface="Times New Roman" panose="02020603050405020304" pitchFamily="18" charset="0"/>
                <a:ea typeface="Calibri" panose="020F0502020204030204" pitchFamily="34" charset="0"/>
                <a:cs typeface="Arial" panose="020B0604020202020204" pitchFamily="34" charset="0"/>
              </a:rPr>
              <a:t>galutinio rezultato, bet ne grąžinti atskiras </a:t>
            </a:r>
            <a:r>
              <a:rPr lang="lt-LT" sz="2800" dirty="0">
                <a:latin typeface="Times New Roman" panose="02020603050405020304" pitchFamily="18" charset="0"/>
                <a:ea typeface="Calibri" panose="020F0502020204030204" pitchFamily="34" charset="0"/>
                <a:cs typeface="Arial" panose="020B0604020202020204" pitchFamily="34" charset="0"/>
              </a:rPr>
              <a:t>detales...</a:t>
            </a:r>
          </a:p>
          <a:p>
            <a:pPr marL="0" marR="0" algn="just">
              <a:spcBef>
                <a:spcPts val="0"/>
              </a:spcBef>
              <a:spcAft>
                <a:spcPts val="0"/>
              </a:spcAft>
            </a:pPr>
            <a:endParaRPr lang="lt-LT" sz="2800" dirty="0">
              <a:latin typeface="Times New Roman" panose="02020603050405020304" pitchFamily="18" charset="0"/>
              <a:ea typeface="Calibri" panose="020F0502020204030204" pitchFamily="34" charset="0"/>
              <a:cs typeface="Arial" panose="020B0604020202020204" pitchFamily="34" charset="0"/>
            </a:endParaRPr>
          </a:p>
          <a:p>
            <a:pPr marL="0" lvl="0" indent="0">
              <a:buNone/>
            </a:pPr>
            <a:r>
              <a:rPr lang="lt-LT" sz="2800" b="1" i="1" dirty="0">
                <a:solidFill>
                  <a:srgbClr val="ED7D31">
                    <a:lumMod val="75000"/>
                  </a:srgbClr>
                </a:solidFill>
              </a:rPr>
              <a:t>Ar šilumos tiekimo veikla nepagrįstai pelninga?</a:t>
            </a:r>
          </a:p>
          <a:p>
            <a:pPr marL="0" lvl="0" indent="0">
              <a:buNone/>
            </a:pPr>
            <a:r>
              <a:rPr lang="lt-LT" sz="2800" b="1" i="1" dirty="0">
                <a:solidFill>
                  <a:srgbClr val="ED7D31">
                    <a:lumMod val="75000"/>
                  </a:srgbClr>
                </a:solidFill>
              </a:rPr>
              <a:t>Ar yra didelis potencialas ekonominiam efektyvumui didinti? </a:t>
            </a:r>
          </a:p>
          <a:p>
            <a:endParaRPr lang="lt-LT" dirty="0"/>
          </a:p>
        </p:txBody>
      </p:sp>
    </p:spTree>
    <p:extLst>
      <p:ext uri="{BB962C8B-B14F-4D97-AF65-F5344CB8AC3E}">
        <p14:creationId xmlns:p14="http://schemas.microsoft.com/office/powerpoint/2010/main" val="397756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E0CF-06FC-43F5-BE0B-30278FDAF9FE}"/>
              </a:ext>
            </a:extLst>
          </p:cNvPr>
          <p:cNvSpPr>
            <a:spLocks noGrp="1"/>
          </p:cNvSpPr>
          <p:nvPr>
            <p:ph type="title"/>
          </p:nvPr>
        </p:nvSpPr>
        <p:spPr/>
        <p:txBody>
          <a:bodyPr/>
          <a:lstStyle/>
          <a:p>
            <a:r>
              <a:rPr lang="lt-LT" dirty="0"/>
              <a:t>Elektros sunaudojimas šilumos gamybai</a:t>
            </a:r>
          </a:p>
        </p:txBody>
      </p:sp>
      <p:graphicFrame>
        <p:nvGraphicFramePr>
          <p:cNvPr id="4" name="Content Placeholder 3">
            <a:extLst>
              <a:ext uri="{FF2B5EF4-FFF2-40B4-BE49-F238E27FC236}">
                <a16:creationId xmlns:a16="http://schemas.microsoft.com/office/drawing/2014/main" id="{46472E70-7559-4A97-97F0-49EDCAA69B99}"/>
              </a:ext>
            </a:extLst>
          </p:cNvPr>
          <p:cNvGraphicFramePr>
            <a:graphicFrameLocks noGrp="1"/>
          </p:cNvGraphicFramePr>
          <p:nvPr>
            <p:ph idx="1"/>
          </p:nvPr>
        </p:nvGraphicFramePr>
        <p:xfrm>
          <a:off x="0" y="1047750"/>
          <a:ext cx="12192000" cy="5129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0103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9568-C2B6-460B-B8FF-E382292DA7B7}"/>
              </a:ext>
            </a:extLst>
          </p:cNvPr>
          <p:cNvSpPr>
            <a:spLocks noGrp="1"/>
          </p:cNvSpPr>
          <p:nvPr>
            <p:ph type="ctrTitle"/>
          </p:nvPr>
        </p:nvSpPr>
        <p:spPr/>
        <p:txBody>
          <a:bodyPr/>
          <a:lstStyle/>
          <a:p>
            <a:r>
              <a:rPr lang="lt-LT" dirty="0">
                <a:solidFill>
                  <a:srgbClr val="FF0000"/>
                </a:solidFill>
              </a:rPr>
              <a:t>LT CŠT sektoriaus PROBLEMOS ir RIZIKOS</a:t>
            </a:r>
          </a:p>
        </p:txBody>
      </p:sp>
      <p:sp>
        <p:nvSpPr>
          <p:cNvPr id="3" name="Subtitle 2">
            <a:extLst>
              <a:ext uri="{FF2B5EF4-FFF2-40B4-BE49-F238E27FC236}">
                <a16:creationId xmlns:a16="http://schemas.microsoft.com/office/drawing/2014/main" id="{6D55347B-CCB9-40A1-A29C-FBDAD6B41F10}"/>
              </a:ext>
            </a:extLst>
          </p:cNvPr>
          <p:cNvSpPr>
            <a:spLocks noGrp="1"/>
          </p:cNvSpPr>
          <p:nvPr>
            <p:ph type="subTitle" idx="1"/>
          </p:nvPr>
        </p:nvSpPr>
        <p:spPr>
          <a:xfrm>
            <a:off x="66503" y="997531"/>
            <a:ext cx="12207559" cy="5752255"/>
          </a:xfrm>
        </p:spPr>
        <p:txBody>
          <a:bodyPr>
            <a:normAutofit fontScale="92500" lnSpcReduction="20000"/>
          </a:bodyPr>
          <a:lstStyle/>
          <a:p>
            <a:r>
              <a:rPr lang="lt-LT" sz="3200" b="1" dirty="0">
                <a:solidFill>
                  <a:srgbClr val="FF0000"/>
                </a:solidFill>
              </a:rPr>
              <a:t>Ekonominės aplinkybės</a:t>
            </a:r>
            <a:r>
              <a:rPr lang="lt-LT" sz="3200" b="1" dirty="0"/>
              <a:t>: nekorektiška kainodara, nepadengtos sąnaudos, investicijų susigrąžinimo rizika, finansinių srautų išbalansavimas, šilta žiema, renovacija, paskolų neprieinamumas, ES paramos mažėjimas</a:t>
            </a:r>
            <a:r>
              <a:rPr lang="en-US" sz="3200" b="1" dirty="0"/>
              <a:t>…</a:t>
            </a:r>
          </a:p>
          <a:p>
            <a:endParaRPr lang="en-US" sz="3200" b="1" dirty="0"/>
          </a:p>
          <a:p>
            <a:r>
              <a:rPr lang="en-US" sz="3200" b="1" dirty="0" err="1">
                <a:solidFill>
                  <a:srgbClr val="FF0000"/>
                </a:solidFill>
              </a:rPr>
              <a:t>Teisin</a:t>
            </a:r>
            <a:r>
              <a:rPr lang="lt-LT" sz="3200" b="1" dirty="0">
                <a:solidFill>
                  <a:srgbClr val="FF0000"/>
                </a:solidFill>
              </a:rPr>
              <a:t>ė</a:t>
            </a:r>
            <a:r>
              <a:rPr lang="en-US" sz="3200" b="1" dirty="0">
                <a:solidFill>
                  <a:srgbClr val="FF0000"/>
                </a:solidFill>
              </a:rPr>
              <a:t>s </a:t>
            </a:r>
            <a:r>
              <a:rPr lang="en-US" sz="3200" b="1" dirty="0" err="1">
                <a:solidFill>
                  <a:srgbClr val="FF0000"/>
                </a:solidFill>
              </a:rPr>
              <a:t>kli</a:t>
            </a:r>
            <a:r>
              <a:rPr lang="lt-LT" sz="3200" b="1" dirty="0">
                <a:solidFill>
                  <a:srgbClr val="FF0000"/>
                </a:solidFill>
              </a:rPr>
              <a:t>ū</a:t>
            </a:r>
            <a:r>
              <a:rPr lang="en-US" sz="3200" b="1" dirty="0" err="1">
                <a:solidFill>
                  <a:srgbClr val="FF0000"/>
                </a:solidFill>
              </a:rPr>
              <a:t>tys</a:t>
            </a:r>
            <a:r>
              <a:rPr lang="lt-LT" sz="3200" b="1" dirty="0">
                <a:solidFill>
                  <a:srgbClr val="FF0000"/>
                </a:solidFill>
              </a:rPr>
              <a:t> ir barjerai</a:t>
            </a:r>
            <a:r>
              <a:rPr lang="lt-LT" sz="3200" b="1" dirty="0"/>
              <a:t>: pernelyg detalus, sudėtingas ir nekokybiškas teisinis reglamentavimas, inovacijų rizika, suvaržytos iniciatyvos, neapibrėžtumai ir neaiškumai...   </a:t>
            </a:r>
            <a:r>
              <a:rPr lang="en-US" sz="3200" b="1" dirty="0"/>
              <a:t> </a:t>
            </a:r>
            <a:r>
              <a:rPr lang="lt-LT" sz="3200" b="1" dirty="0"/>
              <a:t> </a:t>
            </a:r>
          </a:p>
          <a:p>
            <a:endParaRPr lang="lt-LT" sz="3200" b="1" dirty="0"/>
          </a:p>
          <a:p>
            <a:r>
              <a:rPr lang="lt-LT" sz="3200" b="1" dirty="0">
                <a:solidFill>
                  <a:srgbClr val="FF0000"/>
                </a:solidFill>
              </a:rPr>
              <a:t>Konkurencija: </a:t>
            </a:r>
            <a:r>
              <a:rPr lang="lt-LT" sz="3200" b="1" dirty="0"/>
              <a:t>NŠG, dujinis šildymas, šilumos siurbliai, saulės kolektoriai...</a:t>
            </a:r>
          </a:p>
          <a:p>
            <a:endParaRPr lang="lt-LT" sz="3200" b="1" dirty="0"/>
          </a:p>
          <a:p>
            <a:r>
              <a:rPr lang="lt-LT" sz="3900" b="1" i="1" dirty="0">
                <a:solidFill>
                  <a:schemeClr val="accent6">
                    <a:lumMod val="75000"/>
                  </a:schemeClr>
                </a:solidFill>
              </a:rPr>
              <a:t>Sprendimų paieška</a:t>
            </a:r>
            <a:r>
              <a:rPr lang="lt-LT" sz="3200" b="1" i="1" dirty="0"/>
              <a:t>: reguliavimo ir </a:t>
            </a:r>
            <a:r>
              <a:rPr lang="lt-LT" sz="3200" b="1" i="1" dirty="0">
                <a:solidFill>
                  <a:prstClr val="black"/>
                </a:solidFill>
              </a:rPr>
              <a:t>kainodaros tobulinimas, </a:t>
            </a:r>
            <a:r>
              <a:rPr lang="lt-LT" sz="3200" b="1" i="1" u="sng" dirty="0">
                <a:solidFill>
                  <a:prstClr val="black"/>
                </a:solidFill>
              </a:rPr>
              <a:t>grįžtantys ir </a:t>
            </a:r>
            <a:r>
              <a:rPr lang="lt-LT" sz="3200" b="1" i="1" u="sng" dirty="0"/>
              <a:t>nauji </a:t>
            </a:r>
            <a:r>
              <a:rPr lang="lt-LT" sz="3200" b="1" i="1" dirty="0"/>
              <a:t>šilumos vartotojai, paslaugų spektro plėtra, specialieji ŠŪ planai, technologiniai sprendimai ir inovacijos</a:t>
            </a:r>
          </a:p>
          <a:p>
            <a:endParaRPr lang="lt-LT" dirty="0"/>
          </a:p>
          <a:p>
            <a:endParaRPr lang="lt-LT" dirty="0"/>
          </a:p>
          <a:p>
            <a:endParaRPr lang="lt-LT" dirty="0"/>
          </a:p>
        </p:txBody>
      </p:sp>
    </p:spTree>
    <p:extLst>
      <p:ext uri="{BB962C8B-B14F-4D97-AF65-F5344CB8AC3E}">
        <p14:creationId xmlns:p14="http://schemas.microsoft.com/office/powerpoint/2010/main" val="203806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1227-7393-42F4-A4ED-FC8BB03E02E3}"/>
              </a:ext>
            </a:extLst>
          </p:cNvPr>
          <p:cNvSpPr>
            <a:spLocks noGrp="1"/>
          </p:cNvSpPr>
          <p:nvPr>
            <p:ph type="ctrTitle"/>
          </p:nvPr>
        </p:nvSpPr>
        <p:spPr/>
        <p:txBody>
          <a:bodyPr/>
          <a:lstStyle/>
          <a:p>
            <a:r>
              <a:rPr lang="lt-LT" dirty="0">
                <a:solidFill>
                  <a:srgbClr val="FF0000"/>
                </a:solidFill>
                <a:latin typeface="Arial" panose="020B0604020202020204" pitchFamily="34" charset="0"/>
                <a:ea typeface="+mn-ea"/>
                <a:cs typeface="Arial" panose="020B0604020202020204" pitchFamily="34" charset="0"/>
              </a:rPr>
              <a:t>Ekonominės rizikos faktoriai</a:t>
            </a:r>
            <a:endParaRPr lang="lt-LT" dirty="0"/>
          </a:p>
        </p:txBody>
      </p:sp>
      <p:sp>
        <p:nvSpPr>
          <p:cNvPr id="3" name="Subtitle 2">
            <a:extLst>
              <a:ext uri="{FF2B5EF4-FFF2-40B4-BE49-F238E27FC236}">
                <a16:creationId xmlns:a16="http://schemas.microsoft.com/office/drawing/2014/main" id="{242315C4-B008-40CD-B680-58DACB01C10F}"/>
              </a:ext>
            </a:extLst>
          </p:cNvPr>
          <p:cNvSpPr>
            <a:spLocks noGrp="1"/>
          </p:cNvSpPr>
          <p:nvPr>
            <p:ph type="subTitle" idx="1"/>
          </p:nvPr>
        </p:nvSpPr>
        <p:spPr>
          <a:xfrm>
            <a:off x="66503" y="997530"/>
            <a:ext cx="12125497" cy="5860469"/>
          </a:xfrm>
        </p:spPr>
        <p:txBody>
          <a:bodyPr>
            <a:normAutofit/>
          </a:bodyPr>
          <a:lstStyle/>
          <a:p>
            <a:pPr marL="514350" lvl="0" indent="-514350">
              <a:buAutoNum type="arabicPeriod"/>
            </a:pPr>
            <a:r>
              <a:rPr lang="lt-LT" b="1" dirty="0">
                <a:solidFill>
                  <a:srgbClr val="C00000"/>
                </a:solidFill>
              </a:rPr>
              <a:t>Nepadengtos sąnaudos </a:t>
            </a:r>
            <a:r>
              <a:rPr lang="lt-LT" b="1" dirty="0">
                <a:solidFill>
                  <a:prstClr val="black"/>
                </a:solidFill>
              </a:rPr>
              <a:t>(vėluojantys šilumos kainų nustatymai ir pasenę rodikliai, viršnorminiai dydžiai, neįskaičiuotos apyvartinių lėšų palūkanos, pelno - investicinės grąžos nekorektiškas panaudojimas arba išėmimas iš įmonių...)</a:t>
            </a:r>
          </a:p>
          <a:p>
            <a:pPr marL="514350" lvl="0" indent="-514350">
              <a:buAutoNum type="arabicPeriod"/>
            </a:pPr>
            <a:r>
              <a:rPr lang="lt-LT" b="1" dirty="0">
                <a:solidFill>
                  <a:srgbClr val="C00000"/>
                </a:solidFill>
              </a:rPr>
              <a:t>Išbalansuoti finansiniai srautai </a:t>
            </a:r>
            <a:r>
              <a:rPr lang="lt-LT" b="1" dirty="0">
                <a:solidFill>
                  <a:prstClr val="black"/>
                </a:solidFill>
              </a:rPr>
              <a:t>(kainų nustatymo vėlavimai, šilta žiema, nesurinktų/permokėtų lėšų grąžinimai, skirtingos nusidėvėjimo normos...) </a:t>
            </a:r>
          </a:p>
          <a:p>
            <a:pPr marL="514350" lvl="0" indent="-514350">
              <a:buAutoNum type="arabicPeriod"/>
            </a:pPr>
            <a:r>
              <a:rPr lang="lt-LT" b="1" dirty="0">
                <a:solidFill>
                  <a:srgbClr val="C00000"/>
                </a:solidFill>
              </a:rPr>
              <a:t>Paramos lėšų mažėjimas </a:t>
            </a:r>
            <a:r>
              <a:rPr lang="lt-LT" b="1" dirty="0">
                <a:solidFill>
                  <a:prstClr val="black"/>
                </a:solidFill>
              </a:rPr>
              <a:t>(nebus skiriama vamzdynų keitimui ir biokuro katilams, ATL lėšų mažėjimas?)   </a:t>
            </a:r>
          </a:p>
          <a:p>
            <a:pPr marL="514350" lvl="0" indent="-514350">
              <a:buAutoNum type="arabicPeriod"/>
            </a:pPr>
            <a:r>
              <a:rPr lang="lt-LT" b="1" dirty="0">
                <a:solidFill>
                  <a:srgbClr val="C00000"/>
                </a:solidFill>
              </a:rPr>
              <a:t>Reguliuojamos veiklos turto vertės buhalterinis nusidėvėjimas </a:t>
            </a:r>
            <a:r>
              <a:rPr lang="lt-LT" b="1" dirty="0">
                <a:solidFill>
                  <a:prstClr val="black"/>
                </a:solidFill>
              </a:rPr>
              <a:t>(mažėja RAB bazė, mažiau amortizacinių atskaitymų, mažesnė pelno masė, mažesnė vertė bankiniam įkeitimui...) </a:t>
            </a:r>
          </a:p>
          <a:p>
            <a:pPr marL="514350" lvl="0" indent="-514350">
              <a:buAutoNum type="arabicPeriod"/>
            </a:pPr>
            <a:r>
              <a:rPr lang="lt-LT" b="1" dirty="0">
                <a:solidFill>
                  <a:srgbClr val="C00000"/>
                </a:solidFill>
              </a:rPr>
              <a:t>Mažėjančios pajamos iš šilumos tiekimo </a:t>
            </a:r>
            <a:r>
              <a:rPr lang="lt-LT" b="1" dirty="0">
                <a:solidFill>
                  <a:prstClr val="black"/>
                </a:solidFill>
              </a:rPr>
              <a:t>(renovacija, NŠG, šiltėjančios žiemos...)</a:t>
            </a:r>
          </a:p>
          <a:p>
            <a:endParaRPr lang="lt-LT" dirty="0"/>
          </a:p>
        </p:txBody>
      </p:sp>
    </p:spTree>
    <p:extLst>
      <p:ext uri="{BB962C8B-B14F-4D97-AF65-F5344CB8AC3E}">
        <p14:creationId xmlns:p14="http://schemas.microsoft.com/office/powerpoint/2010/main" val="734502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DBBF9-77F8-B94C-BC41-F219095B96A0}"/>
              </a:ext>
            </a:extLst>
          </p:cNvPr>
          <p:cNvSpPr>
            <a:spLocks noGrp="1"/>
          </p:cNvSpPr>
          <p:nvPr>
            <p:ph type="title"/>
          </p:nvPr>
        </p:nvSpPr>
        <p:spPr>
          <a:xfrm>
            <a:off x="839788" y="1640758"/>
            <a:ext cx="10543829" cy="3010952"/>
          </a:xfrm>
        </p:spPr>
        <p:txBody>
          <a:bodyPr/>
          <a:lstStyle/>
          <a:p>
            <a:r>
              <a:rPr lang="lt-LT" b="1" dirty="0">
                <a:latin typeface="+mj-lt"/>
              </a:rPr>
              <a:t>KONKURENCIJA su DUJINIU  </a:t>
            </a:r>
            <a:r>
              <a:rPr lang="lt-LT" b="1" dirty="0"/>
              <a:t>ŠILDYMU</a:t>
            </a:r>
            <a:br>
              <a:rPr lang="lt-LT" dirty="0">
                <a:latin typeface="+mj-lt"/>
              </a:rPr>
            </a:br>
            <a:endParaRPr lang="lt-LT" dirty="0">
              <a:latin typeface="+mj-lt"/>
            </a:endParaRPr>
          </a:p>
        </p:txBody>
      </p:sp>
    </p:spTree>
    <p:extLst>
      <p:ext uri="{BB962C8B-B14F-4D97-AF65-F5344CB8AC3E}">
        <p14:creationId xmlns:p14="http://schemas.microsoft.com/office/powerpoint/2010/main" val="3401647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34C0-D244-453E-9B2B-EE7CBFA69BA2}"/>
              </a:ext>
            </a:extLst>
          </p:cNvPr>
          <p:cNvSpPr>
            <a:spLocks noGrp="1"/>
          </p:cNvSpPr>
          <p:nvPr>
            <p:ph type="title"/>
          </p:nvPr>
        </p:nvSpPr>
        <p:spPr/>
        <p:txBody>
          <a:bodyPr/>
          <a:lstStyle/>
          <a:p>
            <a:r>
              <a:rPr lang="lt-LT" dirty="0"/>
              <a:t>Dujų ir biokuro kainos</a:t>
            </a:r>
          </a:p>
        </p:txBody>
      </p:sp>
      <p:pic>
        <p:nvPicPr>
          <p:cNvPr id="4" name="Content Placeholder 3">
            <a:extLst>
              <a:ext uri="{FF2B5EF4-FFF2-40B4-BE49-F238E27FC236}">
                <a16:creationId xmlns:a16="http://schemas.microsoft.com/office/drawing/2014/main" id="{DA7DD8B5-5B04-4A2D-880C-F29A9ECA437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071" y="1005840"/>
            <a:ext cx="11338560" cy="5143500"/>
          </a:xfrm>
          <a:prstGeom prst="rect">
            <a:avLst/>
          </a:prstGeom>
          <a:noFill/>
          <a:ln>
            <a:noFill/>
          </a:ln>
        </p:spPr>
      </p:pic>
    </p:spTree>
    <p:extLst>
      <p:ext uri="{BB962C8B-B14F-4D97-AF65-F5344CB8AC3E}">
        <p14:creationId xmlns:p14="http://schemas.microsoft.com/office/powerpoint/2010/main" val="2722135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5" name="Title 4">
            <a:extLst>
              <a:ext uri="{FF2B5EF4-FFF2-40B4-BE49-F238E27FC236}">
                <a16:creationId xmlns:a16="http://schemas.microsoft.com/office/drawing/2014/main" id="{D7ABCC40-8EEC-4853-9248-C2E41D6D74F9}"/>
              </a:ext>
            </a:extLst>
          </p:cNvPr>
          <p:cNvSpPr>
            <a:spLocks noGrp="1"/>
          </p:cNvSpPr>
          <p:nvPr>
            <p:ph type="title"/>
          </p:nvPr>
        </p:nvSpPr>
        <p:spPr>
          <a:xfrm>
            <a:off x="200798" y="5554181"/>
            <a:ext cx="6945008" cy="1096331"/>
          </a:xfrm>
        </p:spPr>
        <p:txBody>
          <a:bodyPr vert="horz" lIns="91440" tIns="45720" rIns="91440" bIns="45720" rtlCol="0" anchor="ctr">
            <a:normAutofit fontScale="90000"/>
          </a:bodyPr>
          <a:lstStyle/>
          <a:p>
            <a:r>
              <a:rPr lang="en-US" sz="4000" b="1" kern="1200" dirty="0" err="1">
                <a:solidFill>
                  <a:schemeClr val="accent5"/>
                </a:solidFill>
                <a:latin typeface="+mj-lt"/>
                <a:ea typeface="+mj-ea"/>
                <a:cs typeface="+mj-cs"/>
              </a:rPr>
              <a:t>Dujinio</a:t>
            </a:r>
            <a:r>
              <a:rPr lang="en-US" sz="4000" b="1" kern="1200" dirty="0">
                <a:solidFill>
                  <a:schemeClr val="accent5"/>
                </a:solidFill>
                <a:latin typeface="+mj-lt"/>
                <a:ea typeface="+mj-ea"/>
                <a:cs typeface="+mj-cs"/>
              </a:rPr>
              <a:t> </a:t>
            </a:r>
            <a:r>
              <a:rPr lang="en-US" sz="4900" b="1" kern="1200" dirty="0" err="1">
                <a:solidFill>
                  <a:srgbClr val="C00000"/>
                </a:solidFill>
                <a:latin typeface="+mj-lt"/>
                <a:ea typeface="+mj-ea"/>
                <a:cs typeface="+mj-cs"/>
              </a:rPr>
              <a:t>šildymo</a:t>
            </a:r>
            <a:r>
              <a:rPr lang="en-US" sz="4900" b="1" kern="1200" dirty="0">
                <a:solidFill>
                  <a:srgbClr val="C00000"/>
                </a:solidFill>
                <a:latin typeface="+mj-lt"/>
                <a:ea typeface="+mj-ea"/>
                <a:cs typeface="+mj-cs"/>
              </a:rPr>
              <a:t> </a:t>
            </a:r>
            <a:r>
              <a:rPr lang="en-US" sz="4900" b="1" kern="1200" dirty="0" err="1">
                <a:solidFill>
                  <a:srgbClr val="C00000"/>
                </a:solidFill>
                <a:latin typeface="+mj-lt"/>
                <a:ea typeface="+mj-ea"/>
                <a:cs typeface="+mj-cs"/>
              </a:rPr>
              <a:t>kainos</a:t>
            </a:r>
            <a:r>
              <a:rPr lang="en-US" sz="4900" b="1" kern="1200" dirty="0">
                <a:solidFill>
                  <a:srgbClr val="C00000"/>
                </a:solidFill>
                <a:latin typeface="+mj-lt"/>
                <a:ea typeface="+mj-ea"/>
                <a:cs typeface="+mj-cs"/>
              </a:rPr>
              <a:t> </a:t>
            </a:r>
            <a:r>
              <a:rPr lang="en-US" sz="4000" b="1" kern="1200" dirty="0" err="1">
                <a:solidFill>
                  <a:schemeClr val="accent5"/>
                </a:solidFill>
                <a:latin typeface="+mj-lt"/>
                <a:ea typeface="+mj-ea"/>
                <a:cs typeface="+mj-cs"/>
              </a:rPr>
              <a:t>priklausomybė</a:t>
            </a:r>
            <a:r>
              <a:rPr lang="lt-LT" sz="4000" b="1" kern="1200" dirty="0">
                <a:solidFill>
                  <a:schemeClr val="accent5"/>
                </a:solidFill>
                <a:latin typeface="+mj-lt"/>
                <a:ea typeface="+mj-ea"/>
                <a:cs typeface="+mj-cs"/>
              </a:rPr>
              <a:t> nuo DUJŲ KAINOS</a:t>
            </a:r>
            <a:endParaRPr lang="en-US" sz="4000" b="1" kern="1200" dirty="0">
              <a:solidFill>
                <a:schemeClr val="accent5"/>
              </a:solidFill>
              <a:latin typeface="+mj-lt"/>
              <a:ea typeface="+mj-ea"/>
              <a:cs typeface="+mj-cs"/>
            </a:endParaRPr>
          </a:p>
        </p:txBody>
      </p:sp>
      <p:sp>
        <p:nvSpPr>
          <p:cNvPr id="12" name="Title 4">
            <a:extLst>
              <a:ext uri="{FF2B5EF4-FFF2-40B4-BE49-F238E27FC236}">
                <a16:creationId xmlns:a16="http://schemas.microsoft.com/office/drawing/2014/main" id="{D35D27F9-1082-4146-BCEC-F383C5409C99}"/>
              </a:ext>
            </a:extLst>
          </p:cNvPr>
          <p:cNvSpPr txBox="1">
            <a:spLocks/>
          </p:cNvSpPr>
          <p:nvPr/>
        </p:nvSpPr>
        <p:spPr>
          <a:xfrm>
            <a:off x="9086850" y="626775"/>
            <a:ext cx="3019986" cy="4020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nSpc>
                <a:spcPct val="150000"/>
              </a:lnSpc>
              <a:spcAft>
                <a:spcPts val="600"/>
              </a:spcAft>
              <a:buFont typeface="Arial" panose="020B0604020202020204" pitchFamily="34" charset="0"/>
              <a:buChar char="•"/>
            </a:pPr>
            <a:r>
              <a:rPr lang="en-US" sz="2400" dirty="0" err="1">
                <a:latin typeface="+mn-lt"/>
                <a:ea typeface="+mn-ea"/>
                <a:cs typeface="+mn-cs"/>
              </a:rPr>
              <a:t>Nuo</a:t>
            </a:r>
            <a:r>
              <a:rPr lang="en-US" sz="2400" dirty="0">
                <a:latin typeface="+mn-lt"/>
                <a:ea typeface="+mn-ea"/>
                <a:cs typeface="+mn-cs"/>
              </a:rPr>
              <a:t> </a:t>
            </a:r>
            <a:r>
              <a:rPr lang="en-US" sz="2400" dirty="0" err="1">
                <a:latin typeface="+mn-lt"/>
                <a:ea typeface="+mn-ea"/>
                <a:cs typeface="+mn-cs"/>
              </a:rPr>
              <a:t>šių</a:t>
            </a:r>
            <a:r>
              <a:rPr lang="en-US" sz="2400" dirty="0">
                <a:latin typeface="+mn-lt"/>
                <a:ea typeface="+mn-ea"/>
                <a:cs typeface="+mn-cs"/>
              </a:rPr>
              <a:t> </a:t>
            </a:r>
            <a:r>
              <a:rPr lang="en-US" sz="2400" dirty="0" err="1">
                <a:latin typeface="+mn-lt"/>
                <a:ea typeface="+mn-ea"/>
                <a:cs typeface="+mn-cs"/>
              </a:rPr>
              <a:t>metų</a:t>
            </a:r>
            <a:r>
              <a:rPr lang="en-US" sz="2400" dirty="0">
                <a:latin typeface="+mn-lt"/>
                <a:ea typeface="+mn-ea"/>
                <a:cs typeface="+mn-cs"/>
              </a:rPr>
              <a:t> </a:t>
            </a:r>
            <a:r>
              <a:rPr lang="en-US" sz="2400" dirty="0" err="1">
                <a:latin typeface="+mn-lt"/>
                <a:ea typeface="+mn-ea"/>
                <a:cs typeface="+mn-cs"/>
              </a:rPr>
              <a:t>dujos</a:t>
            </a:r>
            <a:r>
              <a:rPr lang="en-US" sz="2400" dirty="0">
                <a:latin typeface="+mn-lt"/>
                <a:ea typeface="+mn-ea"/>
                <a:cs typeface="+mn-cs"/>
              </a:rPr>
              <a:t> </a:t>
            </a:r>
            <a:r>
              <a:rPr lang="en-US" sz="2400" dirty="0" err="1">
                <a:latin typeface="+mn-lt"/>
                <a:ea typeface="+mn-ea"/>
                <a:cs typeface="+mn-cs"/>
              </a:rPr>
              <a:t>atpigo</a:t>
            </a:r>
            <a:r>
              <a:rPr lang="en-US" sz="2400" dirty="0">
                <a:latin typeface="+mn-lt"/>
                <a:ea typeface="+mn-ea"/>
                <a:cs typeface="+mn-cs"/>
              </a:rPr>
              <a:t> 22%, </a:t>
            </a:r>
            <a:r>
              <a:rPr lang="lt-LT" sz="2400" dirty="0">
                <a:latin typeface="+mn-lt"/>
                <a:ea typeface="+mn-ea"/>
                <a:cs typeface="+mn-cs"/>
              </a:rPr>
              <a:t>tai II grupės vartotojams atitinka</a:t>
            </a:r>
            <a:br>
              <a:rPr lang="lt-LT" sz="2400" dirty="0">
                <a:latin typeface="+mn-lt"/>
                <a:ea typeface="+mn-ea"/>
                <a:cs typeface="+mn-cs"/>
              </a:rPr>
            </a:br>
            <a:r>
              <a:rPr lang="en-US" sz="2400" dirty="0" err="1">
                <a:latin typeface="+mn-lt"/>
                <a:ea typeface="+mn-ea"/>
                <a:cs typeface="+mn-cs"/>
              </a:rPr>
              <a:t>nuo</a:t>
            </a:r>
            <a:r>
              <a:rPr lang="en-US" sz="2400" dirty="0">
                <a:latin typeface="+mn-lt"/>
                <a:ea typeface="+mn-ea"/>
                <a:cs typeface="+mn-cs"/>
              </a:rPr>
              <a:t> 0.46 Eur/m3</a:t>
            </a:r>
            <a:br>
              <a:rPr lang="lt-LT" sz="2400" dirty="0">
                <a:latin typeface="+mn-lt"/>
                <a:ea typeface="+mn-ea"/>
                <a:cs typeface="+mn-cs"/>
              </a:rPr>
            </a:br>
            <a:r>
              <a:rPr lang="en-US" sz="3600" b="1" dirty="0" err="1">
                <a:solidFill>
                  <a:srgbClr val="C00000"/>
                </a:solidFill>
                <a:latin typeface="+mn-lt"/>
                <a:ea typeface="+mn-ea"/>
                <a:cs typeface="+mn-cs"/>
              </a:rPr>
              <a:t>iki</a:t>
            </a:r>
            <a:r>
              <a:rPr lang="lt-LT" sz="3600" b="1" dirty="0">
                <a:solidFill>
                  <a:srgbClr val="C00000"/>
                </a:solidFill>
                <a:latin typeface="+mn-lt"/>
                <a:ea typeface="+mn-ea"/>
                <a:cs typeface="+mn-cs"/>
              </a:rPr>
              <a:t> </a:t>
            </a:r>
            <a:r>
              <a:rPr lang="en-US" sz="3600" b="1" dirty="0">
                <a:solidFill>
                  <a:srgbClr val="C00000"/>
                </a:solidFill>
                <a:latin typeface="+mn-lt"/>
                <a:ea typeface="+mn-ea"/>
                <a:cs typeface="+mn-cs"/>
              </a:rPr>
              <a:t>0.36 Eur/m</a:t>
            </a:r>
            <a:r>
              <a:rPr lang="en-US" sz="3600" b="1" baseline="30000" dirty="0">
                <a:solidFill>
                  <a:srgbClr val="C00000"/>
                </a:solidFill>
                <a:latin typeface="+mn-lt"/>
                <a:ea typeface="+mn-ea"/>
                <a:cs typeface="+mn-cs"/>
              </a:rPr>
              <a:t>3</a:t>
            </a:r>
            <a:endParaRPr lang="lt-LT" sz="2400" b="1" baseline="30000" dirty="0">
              <a:solidFill>
                <a:srgbClr val="C00000"/>
              </a:solidFill>
              <a:latin typeface="+mn-lt"/>
              <a:ea typeface="+mn-ea"/>
              <a:cs typeface="+mn-cs"/>
            </a:endParaRPr>
          </a:p>
        </p:txBody>
      </p:sp>
      <p:pic>
        <p:nvPicPr>
          <p:cNvPr id="6" name="Picture 5">
            <a:extLst>
              <a:ext uri="{FF2B5EF4-FFF2-40B4-BE49-F238E27FC236}">
                <a16:creationId xmlns:a16="http://schemas.microsoft.com/office/drawing/2014/main" id="{DB125787-86D2-4013-81D6-5D8A53C2A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436" y="60384"/>
            <a:ext cx="2011547" cy="566391"/>
          </a:xfrm>
          <a:prstGeom prst="rect">
            <a:avLst/>
          </a:prstGeom>
        </p:spPr>
      </p:pic>
      <p:graphicFrame>
        <p:nvGraphicFramePr>
          <p:cNvPr id="8" name="Chart 7">
            <a:extLst>
              <a:ext uri="{FF2B5EF4-FFF2-40B4-BE49-F238E27FC236}">
                <a16:creationId xmlns:a16="http://schemas.microsoft.com/office/drawing/2014/main" id="{D997EF34-D99A-4DF8-9179-A50F89580164}"/>
              </a:ext>
            </a:extLst>
          </p:cNvPr>
          <p:cNvGraphicFramePr>
            <a:graphicFrameLocks/>
          </p:cNvGraphicFramePr>
          <p:nvPr>
            <p:extLst>
              <p:ext uri="{D42A27DB-BD31-4B8C-83A1-F6EECF244321}">
                <p14:modId xmlns:p14="http://schemas.microsoft.com/office/powerpoint/2010/main" val="882216046"/>
              </p:ext>
            </p:extLst>
          </p:nvPr>
        </p:nvGraphicFramePr>
        <p:xfrm>
          <a:off x="962" y="60384"/>
          <a:ext cx="9257337" cy="52377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684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B8B9-0F6B-4EAB-901D-8A9F753C532B}"/>
              </a:ext>
            </a:extLst>
          </p:cNvPr>
          <p:cNvSpPr>
            <a:spLocks noGrp="1"/>
          </p:cNvSpPr>
          <p:nvPr>
            <p:ph type="title"/>
          </p:nvPr>
        </p:nvSpPr>
        <p:spPr/>
        <p:txBody>
          <a:bodyPr/>
          <a:lstStyle/>
          <a:p>
            <a:r>
              <a:rPr lang="lt-LT" dirty="0" err="1"/>
              <a:t>Paiūlymai</a:t>
            </a:r>
            <a:r>
              <a:rPr lang="lt-LT" dirty="0"/>
              <a:t> Energetikos ministerijai</a:t>
            </a:r>
          </a:p>
        </p:txBody>
      </p:sp>
      <p:sp>
        <p:nvSpPr>
          <p:cNvPr id="3" name="Content Placeholder 2">
            <a:extLst>
              <a:ext uri="{FF2B5EF4-FFF2-40B4-BE49-F238E27FC236}">
                <a16:creationId xmlns:a16="http://schemas.microsoft.com/office/drawing/2014/main" id="{D96392F7-C1EB-4869-B6F9-B6F2083C208F}"/>
              </a:ext>
            </a:extLst>
          </p:cNvPr>
          <p:cNvSpPr>
            <a:spLocks noGrp="1"/>
          </p:cNvSpPr>
          <p:nvPr>
            <p:ph idx="1"/>
          </p:nvPr>
        </p:nvSpPr>
        <p:spPr/>
        <p:txBody>
          <a:bodyPr>
            <a:normAutofit fontScale="92500" lnSpcReduction="10000"/>
          </a:bodyPr>
          <a:lstStyle/>
          <a:p>
            <a:pPr marL="342900" marR="0" lvl="0" indent="-342900" algn="just">
              <a:spcBef>
                <a:spcPts val="0"/>
              </a:spcBef>
              <a:spcAft>
                <a:spcPts val="0"/>
              </a:spcAft>
              <a:buFont typeface="+mj-lt"/>
              <a:buAutoNum type="alphaLcPeriod"/>
            </a:pPr>
            <a:r>
              <a:rPr lang="lt-LT" sz="1800" u="sng" dirty="0">
                <a:effectLst/>
                <a:latin typeface="Times New Roman" panose="02020603050405020304" pitchFamily="18" charset="0"/>
                <a:ea typeface="Calibri" panose="020F0502020204030204" pitchFamily="34" charset="0"/>
                <a:cs typeface="Arial" panose="020B0604020202020204" pitchFamily="34" charset="0"/>
              </a:rPr>
              <a:t>Atnaujinti Šilumos ūkio specialiųjų planų rengimo taisykles</a:t>
            </a:r>
            <a:r>
              <a:rPr lang="lt-LT" sz="1800" dirty="0">
                <a:effectLst/>
                <a:latin typeface="Times New Roman" panose="02020603050405020304" pitchFamily="18" charset="0"/>
                <a:ea typeface="Calibri" panose="020F0502020204030204" pitchFamily="34" charset="0"/>
                <a:cs typeface="Arial" panose="020B0604020202020204" pitchFamily="34" charset="0"/>
              </a:rPr>
              <a:t>, įvertinant jų taikymo patirtį ir naujus iššūkius. Lietuvos energetinės strategijos (NEKV planas ir t.t.) tikslai (uždaviniai) turėtų būti konkrečiai atsispindėti ir atskirų miestų šilumos ūkio specialiuose planuose.</a:t>
            </a:r>
          </a:p>
          <a:p>
            <a:pPr marL="342900" marR="0" lvl="0" indent="-342900" algn="just">
              <a:spcBef>
                <a:spcPts val="0"/>
              </a:spcBef>
              <a:spcAft>
                <a:spcPts val="0"/>
              </a:spcAft>
              <a:buFont typeface="+mj-lt"/>
              <a:buAutoNum type="alphaLcPeriod"/>
            </a:pPr>
            <a:endParaRPr lang="lt-LT" sz="18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lphaLcPeriod"/>
            </a:pPr>
            <a:r>
              <a:rPr lang="lt-LT" sz="1800" dirty="0">
                <a:effectLst/>
                <a:latin typeface="Times New Roman" panose="02020603050405020304" pitchFamily="18" charset="0"/>
                <a:ea typeface="Calibri" panose="020F0502020204030204" pitchFamily="34" charset="0"/>
                <a:cs typeface="Arial" panose="020B0604020202020204" pitchFamily="34" charset="0"/>
              </a:rPr>
              <a:t>Turėtų būti įstatymo lygmeniu aiškiai </a:t>
            </a:r>
            <a:r>
              <a:rPr lang="lt-LT" sz="1800" u="sng" dirty="0">
                <a:effectLst/>
                <a:latin typeface="Times New Roman" panose="02020603050405020304" pitchFamily="18" charset="0"/>
                <a:ea typeface="Calibri" panose="020F0502020204030204" pitchFamily="34" charset="0"/>
                <a:cs typeface="Arial" panose="020B0604020202020204" pitchFamily="34" charset="0"/>
              </a:rPr>
              <a:t>suformuota teisinė nuostata, kad CŠT infrastruktūra, kaip būtina suteikti valstybės reguliuojamą viešąją paslaugą, užtikrinant daugumos miestų gyventojų gyvybinius poreikius, turi būti vystoma planingai</a:t>
            </a:r>
            <a:r>
              <a:rPr lang="lt-LT" sz="1800" dirty="0">
                <a:effectLst/>
                <a:latin typeface="Times New Roman" panose="02020603050405020304" pitchFamily="18" charset="0"/>
                <a:ea typeface="Calibri" panose="020F0502020204030204" pitchFamily="34" charset="0"/>
                <a:cs typeface="Arial" panose="020B0604020202020204" pitchFamily="34" charset="0"/>
              </a:rPr>
              <a:t>. </a:t>
            </a:r>
          </a:p>
          <a:p>
            <a:pPr marL="342900" marR="0" lvl="0" indent="-342900" algn="just">
              <a:spcBef>
                <a:spcPts val="0"/>
              </a:spcBef>
              <a:spcAft>
                <a:spcPts val="0"/>
              </a:spcAft>
              <a:buFont typeface="+mj-lt"/>
              <a:buAutoNum type="alphaLcPeriod"/>
            </a:pPr>
            <a:endParaRPr lang="lt-LT" sz="18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lphaLcPeriod"/>
            </a:pPr>
            <a:r>
              <a:rPr lang="lt-LT" sz="1800" dirty="0">
                <a:effectLst/>
                <a:latin typeface="Times New Roman" panose="02020603050405020304" pitchFamily="18" charset="0"/>
                <a:ea typeface="Calibri" panose="020F0502020204030204" pitchFamily="34" charset="0"/>
                <a:cs typeface="Arial" panose="020B0604020202020204" pitchFamily="34" charset="0"/>
              </a:rPr>
              <a:t>Siūloma </a:t>
            </a:r>
            <a:r>
              <a:rPr lang="lt-LT" sz="1800" u="sng" dirty="0">
                <a:effectLst/>
                <a:latin typeface="Times New Roman" panose="02020603050405020304" pitchFamily="18" charset="0"/>
                <a:ea typeface="Calibri" panose="020F0502020204030204" pitchFamily="34" charset="0"/>
                <a:cs typeface="Arial" panose="020B0604020202020204" pitchFamily="34" charset="0"/>
              </a:rPr>
              <a:t>atsisakyti planų valstybiniu reglamentavimu kištis į biokuro rinkos santykius</a:t>
            </a:r>
            <a:r>
              <a:rPr lang="lt-LT" sz="1800" dirty="0">
                <a:effectLst/>
                <a:latin typeface="Times New Roman" panose="02020603050405020304" pitchFamily="18" charset="0"/>
                <a:ea typeface="Calibri" panose="020F0502020204030204" pitchFamily="34" charset="0"/>
                <a:cs typeface="Arial" panose="020B0604020202020204" pitchFamily="34" charset="0"/>
              </a:rPr>
              <a:t>, o Lietuvos biokuro tiekėjams pagalbą, esant reikalui, teikti tiesioginės paramos priemonėmis.</a:t>
            </a:r>
          </a:p>
          <a:p>
            <a:pPr marL="342900" marR="0" lvl="0" indent="-342900" algn="just">
              <a:spcBef>
                <a:spcPts val="0"/>
              </a:spcBef>
              <a:spcAft>
                <a:spcPts val="0"/>
              </a:spcAft>
              <a:buFont typeface="+mj-lt"/>
              <a:buAutoNum type="alphaLcPeriod"/>
            </a:pPr>
            <a:endParaRPr lang="lt-LT" sz="18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lphaLcPeriod"/>
            </a:pPr>
            <a:r>
              <a:rPr lang="lt-LT" sz="1800" u="sng" dirty="0">
                <a:effectLst/>
                <a:latin typeface="Times New Roman" panose="02020603050405020304" pitchFamily="18" charset="0"/>
                <a:ea typeface="Calibri" panose="020F0502020204030204" pitchFamily="34" charset="0"/>
                <a:cs typeface="Arial" panose="020B0604020202020204" pitchFamily="34" charset="0"/>
              </a:rPr>
              <a:t>Atšaukti valstybės paramos priemones, skirtas dubliuoti skirtingų atsinaujinančių išteklių naudojimą</a:t>
            </a:r>
            <a:r>
              <a:rPr lang="lt-LT" sz="1800" dirty="0">
                <a:effectLst/>
                <a:latin typeface="Times New Roman" panose="02020603050405020304" pitchFamily="18" charset="0"/>
                <a:ea typeface="Calibri" panose="020F0502020204030204" pitchFamily="34" charset="0"/>
                <a:cs typeface="Arial" panose="020B0604020202020204" pitchFamily="34" charset="0"/>
              </a:rPr>
              <a:t> tam pačiam objektui, vieną iš jų pakeičiant kitu. Parama turi būti skirta tik vieną kartą.</a:t>
            </a:r>
          </a:p>
          <a:p>
            <a:pPr marL="342900" marR="0" lvl="0" indent="-342900" algn="just">
              <a:spcBef>
                <a:spcPts val="0"/>
              </a:spcBef>
              <a:spcAft>
                <a:spcPts val="0"/>
              </a:spcAft>
              <a:buFont typeface="+mj-lt"/>
              <a:buAutoNum type="alphaLcPeriod"/>
            </a:pPr>
            <a:endParaRPr lang="lt-LT" sz="18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lphaLcPeriod"/>
            </a:pPr>
            <a:r>
              <a:rPr lang="lt-LT" sz="1800" dirty="0">
                <a:effectLst/>
                <a:latin typeface="Times New Roman" panose="02020603050405020304" pitchFamily="18" charset="0"/>
                <a:ea typeface="Calibri" panose="020F0502020204030204" pitchFamily="34" charset="0"/>
                <a:cs typeface="Arial" panose="020B0604020202020204" pitchFamily="34" charset="0"/>
              </a:rPr>
              <a:t>Siekiant didesnės ekonominės motyvacijos keisti iškastinį kurą atsinaujinančiais ištekliais,</a:t>
            </a:r>
            <a:r>
              <a:rPr lang="lt-LT" sz="1800" u="sng" dirty="0">
                <a:effectLst/>
                <a:latin typeface="Times New Roman" panose="02020603050405020304" pitchFamily="18" charset="0"/>
                <a:ea typeface="Calibri" panose="020F0502020204030204" pitchFamily="34" charset="0"/>
                <a:cs typeface="Arial" panose="020B0604020202020204" pitchFamily="34" charset="0"/>
              </a:rPr>
              <a:t> svarstytinas didesnio akcizo taikymas ar anglies mokesčio įvedimas importuojamoms gamtinėms dujoms. </a:t>
            </a:r>
          </a:p>
          <a:p>
            <a:pPr marL="342900" marR="0" lvl="0" indent="-342900" algn="just">
              <a:spcBef>
                <a:spcPts val="0"/>
              </a:spcBef>
              <a:spcAft>
                <a:spcPts val="0"/>
              </a:spcAft>
              <a:buFont typeface="+mj-lt"/>
              <a:buAutoNum type="alphaLcPeriod"/>
            </a:pPr>
            <a:endParaRPr lang="lt-LT" sz="18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mj-lt"/>
              <a:buAutoNum type="alphaLcPeriod"/>
            </a:pPr>
            <a:r>
              <a:rPr lang="lt-LT" sz="1800" u="sng" dirty="0">
                <a:effectLst/>
                <a:latin typeface="Times New Roman" panose="02020603050405020304" pitchFamily="18" charset="0"/>
                <a:ea typeface="Calibri" panose="020F0502020204030204" pitchFamily="34" charset="0"/>
                <a:cs typeface="Arial" panose="020B0604020202020204" pitchFamily="34" charset="0"/>
              </a:rPr>
              <a:t>Inicijuoti</a:t>
            </a:r>
            <a:r>
              <a:rPr lang="lt-LT" sz="1800" dirty="0">
                <a:effectLst/>
                <a:latin typeface="Times New Roman" panose="02020603050405020304" pitchFamily="18" charset="0"/>
                <a:ea typeface="Calibri" panose="020F0502020204030204" pitchFamily="34" charset="0"/>
                <a:cs typeface="Arial" panose="020B0604020202020204" pitchFamily="34" charset="0"/>
              </a:rPr>
              <a:t> Šilumos ūkio įstatymo </a:t>
            </a:r>
            <a:r>
              <a:rPr lang="lt-LT" sz="1800" u="sng" dirty="0">
                <a:effectLst/>
                <a:latin typeface="Times New Roman" panose="02020603050405020304" pitchFamily="18" charset="0"/>
                <a:ea typeface="Calibri" panose="020F0502020204030204" pitchFamily="34" charset="0"/>
                <a:cs typeface="Arial" panose="020B0604020202020204" pitchFamily="34" charset="0"/>
              </a:rPr>
              <a:t>pataisas, supaprastinant ir padarant lankstesnę šilumos sektoriaus kainodarą</a:t>
            </a:r>
            <a:r>
              <a:rPr lang="lt-LT" sz="1800" dirty="0">
                <a:effectLst/>
                <a:latin typeface="Times New Roman" panose="02020603050405020304" pitchFamily="18" charset="0"/>
                <a:ea typeface="Calibri" panose="020F0502020204030204" pitchFamily="34" charset="0"/>
                <a:cs typeface="Arial" panose="020B0604020202020204" pitchFamily="34" charset="0"/>
              </a:rPr>
              <a:t>, padengiant būtinąsias sąnaudas ir suteikiant daugiau galimybių, išlaikant esamus ir pritraukiant naujus šilumos vartotojus. Reguliavimas turi būti nukreiptas į paslaugos technologinį ir ekonominį prieinamumą vartotojams, bet ne į atskiras šio proceso detales. Ypatingai svarbu lanksčiai reaguoti į pastatų renovacijos poveikį ir suteikti galimybes konkuruoti ir vystyti naujas veiklas.</a:t>
            </a:r>
          </a:p>
          <a:p>
            <a:pPr marL="0" marR="0" lvl="0" indent="0" algn="just">
              <a:spcBef>
                <a:spcPts val="0"/>
              </a:spcBef>
              <a:spcAft>
                <a:spcPts val="0"/>
              </a:spcAft>
              <a:buNone/>
            </a:pPr>
            <a:r>
              <a:rPr lang="lt-LT" sz="1800" dirty="0">
                <a:effectLst/>
                <a:latin typeface="Times New Roman" panose="02020603050405020304" pitchFamily="18" charset="0"/>
                <a:ea typeface="Calibri" panose="020F0502020204030204" pitchFamily="34" charset="0"/>
                <a:cs typeface="Arial" panose="020B0604020202020204" pitchFamily="34" charset="0"/>
              </a:rPr>
              <a:t>  </a:t>
            </a:r>
          </a:p>
          <a:p>
            <a:pPr marL="342900" marR="0" lvl="0" indent="-342900" algn="just">
              <a:spcBef>
                <a:spcPts val="0"/>
              </a:spcBef>
              <a:spcAft>
                <a:spcPts val="0"/>
              </a:spcAft>
              <a:buFont typeface="+mj-lt"/>
              <a:buAutoNum type="alphaLcPeriod"/>
            </a:pPr>
            <a:r>
              <a:rPr lang="lt-LT" sz="1800" u="sng" dirty="0">
                <a:effectLst/>
                <a:latin typeface="Times New Roman" panose="02020603050405020304" pitchFamily="18" charset="0"/>
                <a:ea typeface="Calibri" panose="020F0502020204030204" pitchFamily="34" charset="0"/>
                <a:cs typeface="Arial" panose="020B0604020202020204" pitchFamily="34" charset="0"/>
              </a:rPr>
              <a:t>Pakoreguoti pasenusius ir nebeatitinkančius realijų bei poreikių Energetikos ministerijos kuruojamus teisės aktus</a:t>
            </a:r>
            <a:r>
              <a:rPr lang="lt-LT" sz="1800" dirty="0">
                <a:effectLst/>
                <a:latin typeface="Times New Roman" panose="02020603050405020304" pitchFamily="18" charset="0"/>
                <a:ea typeface="Calibri" panose="020F0502020204030204" pitchFamily="34" charset="0"/>
                <a:cs typeface="Arial" panose="020B0604020202020204" pitchFamily="34" charset="0"/>
              </a:rPr>
              <a:t>, pavyzdžiui, sumažinant šilumos tiekimo kaštus dėl rezervinio kuro ir rezervinių šilumos generavimo įrenginių reglamentavimo, įvertinant, kad pagrindinis kuras CŠT sistemose jau biokuras, o šilumą gali gaminti įvairaus statuso šilumos gamintojai,</a:t>
            </a:r>
          </a:p>
        </p:txBody>
      </p:sp>
    </p:spTree>
    <p:extLst>
      <p:ext uri="{BB962C8B-B14F-4D97-AF65-F5344CB8AC3E}">
        <p14:creationId xmlns:p14="http://schemas.microsoft.com/office/powerpoint/2010/main" val="766192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7E3A-703C-43DB-AB46-1475A327C518}"/>
              </a:ext>
            </a:extLst>
          </p:cNvPr>
          <p:cNvSpPr>
            <a:spLocks noGrp="1"/>
          </p:cNvSpPr>
          <p:nvPr>
            <p:ph type="title"/>
          </p:nvPr>
        </p:nvSpPr>
        <p:spPr/>
        <p:txBody>
          <a:bodyPr/>
          <a:lstStyle/>
          <a:p>
            <a:r>
              <a:rPr lang="lt-LT" dirty="0">
                <a:solidFill>
                  <a:srgbClr val="C00000"/>
                </a:solidFill>
              </a:rPr>
              <a:t>Konkurencija su DUJINIU ŠILDYMU</a:t>
            </a:r>
          </a:p>
        </p:txBody>
      </p:sp>
      <p:sp>
        <p:nvSpPr>
          <p:cNvPr id="3" name="Content Placeholder 2">
            <a:extLst>
              <a:ext uri="{FF2B5EF4-FFF2-40B4-BE49-F238E27FC236}">
                <a16:creationId xmlns:a16="http://schemas.microsoft.com/office/drawing/2014/main" id="{26945144-9644-45CB-BCD4-CD847DE24029}"/>
              </a:ext>
            </a:extLst>
          </p:cNvPr>
          <p:cNvSpPr>
            <a:spLocks noGrp="1"/>
          </p:cNvSpPr>
          <p:nvPr>
            <p:ph idx="1"/>
          </p:nvPr>
        </p:nvSpPr>
        <p:spPr>
          <a:xfrm>
            <a:off x="79022" y="1047404"/>
            <a:ext cx="12112980" cy="5810596"/>
          </a:xfrm>
        </p:spPr>
        <p:txBody>
          <a:bodyPr>
            <a:normAutofit fontScale="92500" lnSpcReduction="10000"/>
          </a:bodyPr>
          <a:lstStyle/>
          <a:p>
            <a:r>
              <a:rPr lang="lt-LT" sz="2800" b="1" dirty="0">
                <a:solidFill>
                  <a:srgbClr val="C00000"/>
                </a:solidFill>
              </a:rPr>
              <a:t>Atpigo gamtinės dujos </a:t>
            </a:r>
            <a:r>
              <a:rPr lang="lt-LT" sz="2800" dirty="0"/>
              <a:t>ir dujinis šildymas gali vėl pasidaryti patraukli šildymo alternatyva...</a:t>
            </a:r>
          </a:p>
          <a:p>
            <a:pPr marL="0" indent="0">
              <a:buNone/>
            </a:pPr>
            <a:endParaRPr lang="lt-LT" b="1" dirty="0">
              <a:solidFill>
                <a:srgbClr val="C00000"/>
              </a:solidFill>
            </a:endParaRPr>
          </a:p>
          <a:p>
            <a:pPr marL="0" indent="0">
              <a:buNone/>
            </a:pPr>
            <a:r>
              <a:rPr lang="lt-LT" b="1" dirty="0">
                <a:solidFill>
                  <a:srgbClr val="C00000"/>
                </a:solidFill>
              </a:rPr>
              <a:t>Kokie galimi sprendimai?</a:t>
            </a:r>
          </a:p>
          <a:p>
            <a:pPr marL="0" indent="0">
              <a:buNone/>
            </a:pPr>
            <a:r>
              <a:rPr lang="lt-LT" dirty="0"/>
              <a:t>1. Specialieji šilumos ūkio planai turi nustatyti šildymo būdų zonas – negalima dubliuoti infrastruktūros – tai </a:t>
            </a:r>
            <a:r>
              <a:rPr lang="lt-LT" b="1" dirty="0">
                <a:solidFill>
                  <a:srgbClr val="C00000"/>
                </a:solidFill>
              </a:rPr>
              <a:t>viešųjų lėšų švaistymas – </a:t>
            </a:r>
            <a:r>
              <a:rPr lang="lt-LT" b="1" dirty="0"/>
              <a:t>nevertinamos bendrosios išlaidos</a:t>
            </a:r>
          </a:p>
          <a:p>
            <a:pPr marL="0" indent="0">
              <a:buNone/>
            </a:pPr>
            <a:r>
              <a:rPr lang="lt-LT" dirty="0"/>
              <a:t>2. Valstybės tikslas – </a:t>
            </a:r>
            <a:r>
              <a:rPr lang="lt-LT" sz="3600" b="1" dirty="0">
                <a:solidFill>
                  <a:schemeClr val="accent6">
                    <a:lumMod val="75000"/>
                  </a:schemeClr>
                </a:solidFill>
              </a:rPr>
              <a:t>energetikos </a:t>
            </a:r>
            <a:r>
              <a:rPr lang="lt-LT" sz="3600" b="1" dirty="0" err="1">
                <a:solidFill>
                  <a:schemeClr val="accent6">
                    <a:lumMod val="75000"/>
                  </a:schemeClr>
                </a:solidFill>
              </a:rPr>
              <a:t>dekarbonizacija</a:t>
            </a:r>
            <a:r>
              <a:rPr lang="lt-LT" sz="3600" b="1" dirty="0">
                <a:solidFill>
                  <a:schemeClr val="accent6">
                    <a:lumMod val="75000"/>
                  </a:schemeClr>
                </a:solidFill>
              </a:rPr>
              <a:t> </a:t>
            </a:r>
            <a:r>
              <a:rPr lang="lt-LT" dirty="0"/>
              <a:t>– </a:t>
            </a:r>
            <a:r>
              <a:rPr lang="lt-LT" b="1" dirty="0">
                <a:solidFill>
                  <a:srgbClr val="C00000"/>
                </a:solidFill>
              </a:rPr>
              <a:t>iškastinis kuras </a:t>
            </a:r>
            <a:r>
              <a:rPr lang="lt-LT" dirty="0"/>
              <a:t>turi būti </a:t>
            </a:r>
            <a:r>
              <a:rPr lang="lt-LT" b="1" dirty="0">
                <a:solidFill>
                  <a:srgbClr val="C00000"/>
                </a:solidFill>
              </a:rPr>
              <a:t>ribojamas:</a:t>
            </a:r>
          </a:p>
          <a:p>
            <a:r>
              <a:rPr lang="lt-LT" dirty="0"/>
              <a:t>Didesnis akcizas gamtinėms dujoms?</a:t>
            </a:r>
          </a:p>
          <a:p>
            <a:r>
              <a:rPr lang="lt-LT" dirty="0"/>
              <a:t>Nacionalinis CO</a:t>
            </a:r>
            <a:r>
              <a:rPr lang="lt-LT" baseline="-25000" dirty="0"/>
              <a:t>2</a:t>
            </a:r>
            <a:r>
              <a:rPr lang="lt-LT" dirty="0"/>
              <a:t> mokestis mažesniems kaip 20 MW šilumos šaltiniams?</a:t>
            </a:r>
          </a:p>
          <a:p>
            <a:pPr marL="0" indent="0">
              <a:buNone/>
            </a:pPr>
            <a:r>
              <a:rPr lang="lt-LT" dirty="0"/>
              <a:t>3. K</a:t>
            </a:r>
            <a:r>
              <a:rPr lang="lt-LT" b="1" dirty="0"/>
              <a:t>onkurencija </a:t>
            </a:r>
            <a:r>
              <a:rPr lang="lt-LT" dirty="0"/>
              <a:t>dėl ilgalaikės </a:t>
            </a:r>
            <a:r>
              <a:rPr lang="lt-LT" b="1" dirty="0">
                <a:solidFill>
                  <a:srgbClr val="C00000"/>
                </a:solidFill>
              </a:rPr>
              <a:t>šildymo infrastruktūros </a:t>
            </a:r>
            <a:r>
              <a:rPr lang="lt-LT" dirty="0"/>
              <a:t>SUKŪRIMO? Sugrąžinus investicijas (per 15-25 metus) </a:t>
            </a:r>
            <a:r>
              <a:rPr lang="lt-LT" b="1" dirty="0"/>
              <a:t>galimas šildymo būdo keitimas</a:t>
            </a:r>
            <a:r>
              <a:rPr lang="lt-LT" dirty="0"/>
              <a:t>.</a:t>
            </a:r>
          </a:p>
          <a:p>
            <a:pPr marL="0" indent="0">
              <a:buNone/>
            </a:pPr>
            <a:endParaRPr lang="lt-LT" sz="3500" b="1" i="1" dirty="0">
              <a:solidFill>
                <a:srgbClr val="C00000"/>
              </a:solidFill>
            </a:endParaRPr>
          </a:p>
          <a:p>
            <a:pPr marL="0" indent="0">
              <a:buNone/>
            </a:pPr>
            <a:r>
              <a:rPr lang="lt-LT" sz="3500" b="1" i="1" dirty="0">
                <a:solidFill>
                  <a:srgbClr val="C00000"/>
                </a:solidFill>
              </a:rPr>
              <a:t>Negalima švaistyti viešųjų lėšų...  </a:t>
            </a:r>
          </a:p>
        </p:txBody>
      </p:sp>
    </p:spTree>
    <p:extLst>
      <p:ext uri="{BB962C8B-B14F-4D97-AF65-F5344CB8AC3E}">
        <p14:creationId xmlns:p14="http://schemas.microsoft.com/office/powerpoint/2010/main" val="2018077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DBBF9-77F8-B94C-BC41-F219095B96A0}"/>
              </a:ext>
            </a:extLst>
          </p:cNvPr>
          <p:cNvSpPr>
            <a:spLocks noGrp="1"/>
          </p:cNvSpPr>
          <p:nvPr>
            <p:ph type="title"/>
          </p:nvPr>
        </p:nvSpPr>
        <p:spPr>
          <a:xfrm>
            <a:off x="839788" y="1640758"/>
            <a:ext cx="10543829" cy="3998402"/>
          </a:xfrm>
        </p:spPr>
        <p:txBody>
          <a:bodyPr/>
          <a:lstStyle/>
          <a:p>
            <a:r>
              <a:rPr lang="lt-LT" dirty="0">
                <a:latin typeface="+mj-lt"/>
              </a:rPr>
              <a:t>ŠILUMOS SIURBLIAI: Daugiabučiuose ar CŠT sistemose?</a:t>
            </a:r>
            <a:br>
              <a:rPr lang="lt-LT" dirty="0">
                <a:latin typeface="+mj-lt"/>
              </a:rPr>
            </a:br>
            <a:endParaRPr lang="lt-LT" dirty="0">
              <a:latin typeface="+mj-lt"/>
            </a:endParaRPr>
          </a:p>
        </p:txBody>
      </p:sp>
    </p:spTree>
    <p:extLst>
      <p:ext uri="{BB962C8B-B14F-4D97-AF65-F5344CB8AC3E}">
        <p14:creationId xmlns:p14="http://schemas.microsoft.com/office/powerpoint/2010/main" val="2649686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95BFFD-A3FA-4367-A817-60DA871DEA0E}"/>
              </a:ext>
            </a:extLst>
          </p:cNvPr>
          <p:cNvGraphicFramePr/>
          <p:nvPr/>
        </p:nvGraphicFramePr>
        <p:xfrm>
          <a:off x="0" y="1002347"/>
          <a:ext cx="12135551" cy="585565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3">
            <a:extLst>
              <a:ext uri="{FF2B5EF4-FFF2-40B4-BE49-F238E27FC236}">
                <a16:creationId xmlns:a16="http://schemas.microsoft.com/office/drawing/2014/main" id="{451E2E2D-BB41-41F0-8F13-0E032D31562E}"/>
              </a:ext>
            </a:extLst>
          </p:cNvPr>
          <p:cNvSpPr txBox="1">
            <a:spLocks/>
          </p:cNvSpPr>
          <p:nvPr/>
        </p:nvSpPr>
        <p:spPr>
          <a:xfrm>
            <a:off x="0" y="0"/>
            <a:ext cx="12149645" cy="80670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4000" b="0" i="0" u="none" strike="noStrike" kern="1200" cap="none" spc="0" normalizeH="0" baseline="0" noProof="0" dirty="0">
                <a:ln>
                  <a:noFill/>
                </a:ln>
                <a:solidFill>
                  <a:prstClr val="black"/>
                </a:solidFill>
                <a:effectLst/>
                <a:uLnTx/>
                <a:uFillTx/>
                <a:latin typeface="Calibri" panose="020F0502020204030204"/>
                <a:ea typeface="+mn-ea"/>
                <a:cs typeface="+mn-cs"/>
              </a:rPr>
              <a:t>COP priklausomybė nuo keliamų temperatūrų</a:t>
            </a:r>
          </a:p>
        </p:txBody>
      </p:sp>
    </p:spTree>
    <p:extLst>
      <p:ext uri="{BB962C8B-B14F-4D97-AF65-F5344CB8AC3E}">
        <p14:creationId xmlns:p14="http://schemas.microsoft.com/office/powerpoint/2010/main" val="3270526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B35B6-ACC3-4D57-B472-C22CF2EEB970}"/>
              </a:ext>
            </a:extLst>
          </p:cNvPr>
          <p:cNvSpPr>
            <a:spLocks noGrp="1"/>
          </p:cNvSpPr>
          <p:nvPr>
            <p:ph type="title"/>
          </p:nvPr>
        </p:nvSpPr>
        <p:spPr>
          <a:xfrm>
            <a:off x="1600200" y="462349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defTabSz="914400"/>
            <a:r>
              <a:rPr lang="lt-LT" sz="4000" kern="1200" dirty="0">
                <a:solidFill>
                  <a:srgbClr val="404040"/>
                </a:solidFill>
                <a:latin typeface="+mj-lt"/>
                <a:ea typeface="+mj-ea"/>
                <a:cs typeface="+mj-cs"/>
              </a:rPr>
              <a:t>Šilumos siurblių gaminamos šilumos orientacinė kaina, be PVM</a:t>
            </a:r>
            <a:endParaRPr lang="en-US" sz="4000" kern="1200" dirty="0">
              <a:solidFill>
                <a:srgbClr val="404040"/>
              </a:solidFill>
              <a:latin typeface="+mj-lt"/>
              <a:ea typeface="+mj-ea"/>
              <a:cs typeface="+mj-cs"/>
            </a:endParaRPr>
          </a:p>
        </p:txBody>
      </p:sp>
      <p:graphicFrame>
        <p:nvGraphicFramePr>
          <p:cNvPr id="4" name="Table 3">
            <a:extLst>
              <a:ext uri="{FF2B5EF4-FFF2-40B4-BE49-F238E27FC236}">
                <a16:creationId xmlns:a16="http://schemas.microsoft.com/office/drawing/2014/main" id="{E3C6E154-2E56-47BD-849D-71413A90FEBE}"/>
              </a:ext>
            </a:extLst>
          </p:cNvPr>
          <p:cNvGraphicFramePr>
            <a:graphicFrameLocks noGrp="1"/>
          </p:cNvGraphicFramePr>
          <p:nvPr>
            <p:extLst>
              <p:ext uri="{D42A27DB-BD31-4B8C-83A1-F6EECF244321}">
                <p14:modId xmlns:p14="http://schemas.microsoft.com/office/powerpoint/2010/main" val="2096790786"/>
              </p:ext>
            </p:extLst>
          </p:nvPr>
        </p:nvGraphicFramePr>
        <p:xfrm>
          <a:off x="631102" y="610403"/>
          <a:ext cx="11202311" cy="3494278"/>
        </p:xfrm>
        <a:graphic>
          <a:graphicData uri="http://schemas.openxmlformats.org/drawingml/2006/table">
            <a:tbl>
              <a:tblPr firstRow="1" bandRow="1">
                <a:tableStyleId>{7DF18680-E054-41AD-8BC1-D1AEF772440D}</a:tableStyleId>
              </a:tblPr>
              <a:tblGrid>
                <a:gridCol w="1903593">
                  <a:extLst>
                    <a:ext uri="{9D8B030D-6E8A-4147-A177-3AD203B41FA5}">
                      <a16:colId xmlns:a16="http://schemas.microsoft.com/office/drawing/2014/main" val="3891514493"/>
                    </a:ext>
                  </a:extLst>
                </a:gridCol>
                <a:gridCol w="1230242">
                  <a:extLst>
                    <a:ext uri="{9D8B030D-6E8A-4147-A177-3AD203B41FA5}">
                      <a16:colId xmlns:a16="http://schemas.microsoft.com/office/drawing/2014/main" val="2765265417"/>
                    </a:ext>
                  </a:extLst>
                </a:gridCol>
                <a:gridCol w="1089943">
                  <a:extLst>
                    <a:ext uri="{9D8B030D-6E8A-4147-A177-3AD203B41FA5}">
                      <a16:colId xmlns:a16="http://schemas.microsoft.com/office/drawing/2014/main" val="3612150376"/>
                    </a:ext>
                  </a:extLst>
                </a:gridCol>
                <a:gridCol w="559441">
                  <a:extLst>
                    <a:ext uri="{9D8B030D-6E8A-4147-A177-3AD203B41FA5}">
                      <a16:colId xmlns:a16="http://schemas.microsoft.com/office/drawing/2014/main" val="3677358313"/>
                    </a:ext>
                  </a:extLst>
                </a:gridCol>
                <a:gridCol w="813731">
                  <a:extLst>
                    <a:ext uri="{9D8B030D-6E8A-4147-A177-3AD203B41FA5}">
                      <a16:colId xmlns:a16="http://schemas.microsoft.com/office/drawing/2014/main" val="1616420454"/>
                    </a:ext>
                  </a:extLst>
                </a:gridCol>
                <a:gridCol w="1144748">
                  <a:extLst>
                    <a:ext uri="{9D8B030D-6E8A-4147-A177-3AD203B41FA5}">
                      <a16:colId xmlns:a16="http://schemas.microsoft.com/office/drawing/2014/main" val="976686182"/>
                    </a:ext>
                  </a:extLst>
                </a:gridCol>
                <a:gridCol w="1162285">
                  <a:extLst>
                    <a:ext uri="{9D8B030D-6E8A-4147-A177-3AD203B41FA5}">
                      <a16:colId xmlns:a16="http://schemas.microsoft.com/office/drawing/2014/main" val="2941666513"/>
                    </a:ext>
                  </a:extLst>
                </a:gridCol>
                <a:gridCol w="831268">
                  <a:extLst>
                    <a:ext uri="{9D8B030D-6E8A-4147-A177-3AD203B41FA5}">
                      <a16:colId xmlns:a16="http://schemas.microsoft.com/office/drawing/2014/main" val="4038096974"/>
                    </a:ext>
                  </a:extLst>
                </a:gridCol>
                <a:gridCol w="1319576">
                  <a:extLst>
                    <a:ext uri="{9D8B030D-6E8A-4147-A177-3AD203B41FA5}">
                      <a16:colId xmlns:a16="http://schemas.microsoft.com/office/drawing/2014/main" val="2627986197"/>
                    </a:ext>
                  </a:extLst>
                </a:gridCol>
                <a:gridCol w="1147484">
                  <a:extLst>
                    <a:ext uri="{9D8B030D-6E8A-4147-A177-3AD203B41FA5}">
                      <a16:colId xmlns:a16="http://schemas.microsoft.com/office/drawing/2014/main" val="3938036634"/>
                    </a:ext>
                  </a:extLst>
                </a:gridCol>
              </a:tblGrid>
              <a:tr h="270659">
                <a:tc gridSpan="10">
                  <a:txBody>
                    <a:bodyPr/>
                    <a:lstStyle/>
                    <a:p>
                      <a:pPr algn="ctr" fontAlgn="b"/>
                      <a:r>
                        <a:rPr lang="en-US" sz="1500" u="none" strike="noStrike" dirty="0" err="1">
                          <a:effectLst/>
                        </a:rPr>
                        <a:t>Šilumos</a:t>
                      </a:r>
                      <a:r>
                        <a:rPr lang="en-US" sz="1500" u="none" strike="noStrike" dirty="0">
                          <a:effectLst/>
                        </a:rPr>
                        <a:t> </a:t>
                      </a:r>
                      <a:r>
                        <a:rPr lang="en-US" sz="1500" u="none" strike="noStrike" dirty="0" err="1">
                          <a:effectLst/>
                        </a:rPr>
                        <a:t>siurbliai</a:t>
                      </a:r>
                      <a:r>
                        <a:rPr lang="en-US" sz="1500" u="none" strike="noStrike" dirty="0">
                          <a:effectLst/>
                        </a:rPr>
                        <a:t> </a:t>
                      </a:r>
                      <a:r>
                        <a:rPr lang="en-US" sz="1500" u="none" strike="noStrike" dirty="0" err="1">
                          <a:effectLst/>
                        </a:rPr>
                        <a:t>šildymui</a:t>
                      </a:r>
                      <a:endParaRPr lang="en-US" sz="1500" b="0" i="0" u="none" strike="noStrike" dirty="0">
                        <a:solidFill>
                          <a:srgbClr val="000000"/>
                        </a:solidFill>
                        <a:effectLst/>
                        <a:latin typeface="Calibri" panose="020F0502020204030204" pitchFamily="34" charset="0"/>
                      </a:endParaRPr>
                    </a:p>
                  </a:txBody>
                  <a:tcPr marL="12833" marR="12833" marT="1283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9359572"/>
                  </a:ext>
                </a:extLst>
              </a:tr>
              <a:tr h="482940">
                <a:tc>
                  <a:txBody>
                    <a:bodyPr/>
                    <a:lstStyle/>
                    <a:p>
                      <a:pPr algn="ctr" fontAlgn="b"/>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Tipas</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Investicija</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Galia</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Gamyba</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dirty="0" err="1">
                          <a:effectLst/>
                        </a:rPr>
                        <a:t>Investicija</a:t>
                      </a:r>
                      <a:endParaRPr lang="en-US" sz="1500" b="0" i="0" u="none" strike="noStrike" dirty="0">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Efektyvumas</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El kaina</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dirty="0" err="1">
                          <a:effectLst/>
                        </a:rPr>
                        <a:t>Tarnavimo</a:t>
                      </a:r>
                      <a:r>
                        <a:rPr lang="en-US" sz="1500" u="none" strike="noStrike" dirty="0">
                          <a:effectLst/>
                        </a:rPr>
                        <a:t> </a:t>
                      </a:r>
                      <a:r>
                        <a:rPr lang="en-US" sz="1500" u="none" strike="noStrike" dirty="0" err="1">
                          <a:effectLst/>
                        </a:rPr>
                        <a:t>laikas</a:t>
                      </a:r>
                      <a:endParaRPr lang="en-US" sz="1500" b="0" i="0" u="none" strike="noStrike" dirty="0">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dirty="0" err="1">
                          <a:effectLst/>
                        </a:rPr>
                        <a:t>Šilumos</a:t>
                      </a:r>
                      <a:r>
                        <a:rPr lang="en-US" sz="1500" u="none" strike="noStrike" dirty="0">
                          <a:effectLst/>
                        </a:rPr>
                        <a:t> </a:t>
                      </a:r>
                      <a:r>
                        <a:rPr lang="en-US" sz="1500" u="none" strike="noStrike" dirty="0" err="1">
                          <a:effectLst/>
                        </a:rPr>
                        <a:t>kaina</a:t>
                      </a:r>
                      <a:endParaRPr lang="en-US" sz="1500" b="0" i="0" u="none" strike="noStrike" dirty="0">
                        <a:solidFill>
                          <a:srgbClr val="000000"/>
                        </a:solidFill>
                        <a:effectLst/>
                        <a:latin typeface="Calibri" panose="020F0502020204030204" pitchFamily="34" charset="0"/>
                      </a:endParaRPr>
                    </a:p>
                  </a:txBody>
                  <a:tcPr marL="12833" marR="12833" marT="12833" marB="0"/>
                </a:tc>
                <a:extLst>
                  <a:ext uri="{0D108BD9-81ED-4DB2-BD59-A6C34878D82A}">
                    <a16:rowId xmlns:a16="http://schemas.microsoft.com/office/drawing/2014/main" val="775091332"/>
                  </a:ext>
                </a:extLst>
              </a:tr>
              <a:tr h="270659">
                <a:tc>
                  <a:txBody>
                    <a:bodyPr/>
                    <a:lstStyle/>
                    <a:p>
                      <a:pPr algn="ctr" fontAlgn="b"/>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Eur / kW</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kW</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MWh</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Eur</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COP</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r>
                        <a:rPr lang="en-US" sz="1500" u="none" strike="noStrike">
                          <a:effectLst/>
                        </a:rPr>
                        <a:t>ct / kWh</a:t>
                      </a:r>
                      <a:endParaRPr lang="en-US" sz="1500" b="0" i="0" u="none" strike="noStrike">
                        <a:solidFill>
                          <a:srgbClr val="000000"/>
                        </a:solidFill>
                        <a:effectLst/>
                        <a:latin typeface="Calibri" panose="020F0502020204030204" pitchFamily="34" charset="0"/>
                      </a:endParaRPr>
                    </a:p>
                  </a:txBody>
                  <a:tcPr marL="12833" marR="12833" marT="12833" marB="0"/>
                </a:tc>
                <a:tc>
                  <a:txBody>
                    <a:bodyPr/>
                    <a:lstStyle/>
                    <a:p>
                      <a:pPr algn="ctr" fontAlgn="b"/>
                      <a:endParaRPr lang="en-US" sz="1500" b="0" i="0" u="none" strike="noStrike" dirty="0">
                        <a:solidFill>
                          <a:srgbClr val="000000"/>
                        </a:solidFill>
                        <a:effectLst/>
                        <a:latin typeface="Calibri" panose="020F0502020204030204" pitchFamily="34" charset="0"/>
                      </a:endParaRPr>
                    </a:p>
                  </a:txBody>
                  <a:tcPr marL="12833" marR="12833" marT="12833" marB="0"/>
                </a:tc>
                <a:tc>
                  <a:txBody>
                    <a:bodyPr/>
                    <a:lstStyle/>
                    <a:p>
                      <a:pPr algn="ctr" fontAlgn="b"/>
                      <a:endParaRPr lang="en-US" sz="1500" b="0" i="0" u="none" strike="noStrike" dirty="0">
                        <a:solidFill>
                          <a:srgbClr val="000000"/>
                        </a:solidFill>
                        <a:effectLst/>
                        <a:latin typeface="Calibri" panose="020F0502020204030204" pitchFamily="34" charset="0"/>
                      </a:endParaRPr>
                    </a:p>
                  </a:txBody>
                  <a:tcPr marL="12833" marR="12833" marT="12833" marB="0"/>
                </a:tc>
                <a:extLst>
                  <a:ext uri="{0D108BD9-81ED-4DB2-BD59-A6C34878D82A}">
                    <a16:rowId xmlns:a16="http://schemas.microsoft.com/office/drawing/2014/main" val="2239644992"/>
                  </a:ext>
                </a:extLst>
              </a:tr>
              <a:tr h="371395">
                <a:tc>
                  <a:txBody>
                    <a:bodyPr/>
                    <a:lstStyle/>
                    <a:p>
                      <a:pPr algn="ctr" fontAlgn="b"/>
                      <a:r>
                        <a:rPr lang="en-US" sz="1500" u="none" strike="noStrike">
                          <a:effectLst/>
                        </a:rPr>
                        <a:t>Namas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Geoterminis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1,400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8</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21</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11,450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4</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15</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lt-LT" sz="2000" b="1" i="0" u="none" strike="noStrike" dirty="0">
                          <a:solidFill>
                            <a:srgbClr val="C00000"/>
                          </a:solidFill>
                          <a:effectLst/>
                        </a:rPr>
                        <a:t>6</a:t>
                      </a:r>
                      <a:r>
                        <a:rPr lang="en-US" sz="2000" b="1" i="0" u="none" strike="noStrike" dirty="0">
                          <a:solidFill>
                            <a:srgbClr val="C00000"/>
                          </a:solidFill>
                          <a:effectLst/>
                        </a:rPr>
                        <a:t>.47 </a:t>
                      </a:r>
                      <a:endParaRPr lang="en-US" sz="2000" b="1" i="0" u="none" strike="noStrike" dirty="0">
                        <a:solidFill>
                          <a:srgbClr val="C00000"/>
                        </a:solidFill>
                        <a:effectLst/>
                        <a:latin typeface="Calibri" panose="020F0502020204030204" pitchFamily="34" charset="0"/>
                      </a:endParaRPr>
                    </a:p>
                  </a:txBody>
                  <a:tcPr marL="12833" marR="12833" marT="12833" marB="0" anchor="ctr"/>
                </a:tc>
                <a:extLst>
                  <a:ext uri="{0D108BD9-81ED-4DB2-BD59-A6C34878D82A}">
                    <a16:rowId xmlns:a16="http://schemas.microsoft.com/office/drawing/2014/main" val="2028820870"/>
                  </a:ext>
                </a:extLst>
              </a:tr>
              <a:tr h="353508">
                <a:tc>
                  <a:txBody>
                    <a:bodyPr/>
                    <a:lstStyle/>
                    <a:p>
                      <a:pPr algn="ctr" fontAlgn="b"/>
                      <a:r>
                        <a:rPr lang="en-US" sz="1500" u="none" strike="noStrike">
                          <a:effectLst/>
                        </a:rPr>
                        <a:t>Namas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oras - vanduo</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800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8</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21</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6,650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3</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15</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20</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2000" b="1" i="0" u="none" strike="noStrike" dirty="0">
                          <a:solidFill>
                            <a:srgbClr val="C00000"/>
                          </a:solidFill>
                          <a:effectLst/>
                        </a:rPr>
                        <a:t>6.58 </a:t>
                      </a:r>
                      <a:endParaRPr lang="en-US" sz="2000" b="1" i="0" u="none" strike="noStrike" dirty="0">
                        <a:solidFill>
                          <a:srgbClr val="C00000"/>
                        </a:solidFill>
                        <a:effectLst/>
                        <a:latin typeface="Calibri" panose="020F0502020204030204" pitchFamily="34" charset="0"/>
                      </a:endParaRPr>
                    </a:p>
                  </a:txBody>
                  <a:tcPr marL="12833" marR="12833" marT="12833" marB="0" anchor="ctr"/>
                </a:tc>
                <a:extLst>
                  <a:ext uri="{0D108BD9-81ED-4DB2-BD59-A6C34878D82A}">
                    <a16:rowId xmlns:a16="http://schemas.microsoft.com/office/drawing/2014/main" val="8023105"/>
                  </a:ext>
                </a:extLst>
              </a:tr>
              <a:tr h="369324">
                <a:tc>
                  <a:txBody>
                    <a:bodyPr/>
                    <a:lstStyle/>
                    <a:p>
                      <a:pPr algn="ctr" fontAlgn="b"/>
                      <a:r>
                        <a:rPr lang="en-US" sz="1500" u="none" strike="noStrike">
                          <a:effectLst/>
                        </a:rPr>
                        <a:t>Daugiabutis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err="1">
                          <a:effectLst/>
                        </a:rPr>
                        <a:t>Geoterminis</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1,300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200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526</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lt-LT" sz="1500" u="none" strike="noStrike" dirty="0">
                          <a:effectLst/>
                        </a:rPr>
                        <a:t>2</a:t>
                      </a:r>
                      <a:r>
                        <a:rPr lang="en-US" sz="1500" u="none" strike="noStrike" dirty="0">
                          <a:effectLst/>
                        </a:rPr>
                        <a:t>62,750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4</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15</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lt-LT" sz="2000" b="1" i="0" u="none" strike="noStrike" dirty="0">
                          <a:solidFill>
                            <a:srgbClr val="C00000"/>
                          </a:solidFill>
                          <a:effectLst/>
                        </a:rPr>
                        <a:t>6</a:t>
                      </a:r>
                      <a:r>
                        <a:rPr lang="en-US" sz="2000" b="1" i="0" u="none" strike="noStrike" dirty="0">
                          <a:solidFill>
                            <a:srgbClr val="C00000"/>
                          </a:solidFill>
                          <a:effectLst/>
                        </a:rPr>
                        <a:t>.25 </a:t>
                      </a:r>
                      <a:endParaRPr lang="en-US" sz="2000" b="1" i="0" u="none" strike="noStrike" dirty="0">
                        <a:solidFill>
                          <a:srgbClr val="C00000"/>
                        </a:solidFill>
                        <a:effectLst/>
                        <a:latin typeface="Calibri" panose="020F0502020204030204" pitchFamily="34" charset="0"/>
                      </a:endParaRPr>
                    </a:p>
                  </a:txBody>
                  <a:tcPr marL="12833" marR="12833" marT="12833" marB="0" anchor="ctr"/>
                </a:tc>
                <a:extLst>
                  <a:ext uri="{0D108BD9-81ED-4DB2-BD59-A6C34878D82A}">
                    <a16:rowId xmlns:a16="http://schemas.microsoft.com/office/drawing/2014/main" val="2269531162"/>
                  </a:ext>
                </a:extLst>
              </a:tr>
              <a:tr h="444119">
                <a:tc>
                  <a:txBody>
                    <a:bodyPr/>
                    <a:lstStyle/>
                    <a:p>
                      <a:pPr algn="ctr" fontAlgn="b"/>
                      <a:r>
                        <a:rPr lang="en-US" sz="1500" u="none" strike="noStrike">
                          <a:effectLst/>
                        </a:rPr>
                        <a:t>Daugiabutis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oras - vanduo</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700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200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526</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142,750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3</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15</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20</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2000" b="1" i="0" u="none" strike="noStrike" dirty="0">
                          <a:solidFill>
                            <a:srgbClr val="C00000"/>
                          </a:solidFill>
                          <a:effectLst/>
                        </a:rPr>
                        <a:t>6.36 </a:t>
                      </a:r>
                      <a:endParaRPr lang="en-US" sz="2000" b="1" i="0" u="none" strike="noStrike" dirty="0">
                        <a:solidFill>
                          <a:srgbClr val="C00000"/>
                        </a:solidFill>
                        <a:effectLst/>
                        <a:latin typeface="Calibri" panose="020F0502020204030204" pitchFamily="34" charset="0"/>
                      </a:endParaRPr>
                    </a:p>
                  </a:txBody>
                  <a:tcPr marL="12833" marR="12833" marT="12833" marB="0" anchor="ctr"/>
                </a:tc>
                <a:extLst>
                  <a:ext uri="{0D108BD9-81ED-4DB2-BD59-A6C34878D82A}">
                    <a16:rowId xmlns:a16="http://schemas.microsoft.com/office/drawing/2014/main" val="260988443"/>
                  </a:ext>
                </a:extLst>
              </a:tr>
              <a:tr h="448734">
                <a:tc>
                  <a:txBody>
                    <a:bodyPr/>
                    <a:lstStyle/>
                    <a:p>
                      <a:pPr algn="ctr" fontAlgn="b"/>
                      <a:r>
                        <a:rPr lang="en-US" sz="1500" u="none" strike="noStrike" dirty="0" err="1">
                          <a:effectLst/>
                        </a:rPr>
                        <a:t>Komercinis</a:t>
                      </a:r>
                      <a:r>
                        <a:rPr lang="en-US" sz="1500" u="none" strike="noStrike" dirty="0">
                          <a:effectLst/>
                        </a:rPr>
                        <a:t> </a:t>
                      </a:r>
                      <a:r>
                        <a:rPr lang="en-US" sz="1500" u="none" strike="noStrike" dirty="0" err="1">
                          <a:effectLst/>
                        </a:rPr>
                        <a:t>pastatatas</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Geoterminis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1,300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1000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2628</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1,322,900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4</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12</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lt-LT" sz="2000" b="1" i="0" u="none" strike="noStrike" dirty="0">
                          <a:solidFill>
                            <a:srgbClr val="C00000"/>
                          </a:solidFill>
                          <a:effectLst/>
                        </a:rPr>
                        <a:t>5</a:t>
                      </a:r>
                      <a:r>
                        <a:rPr lang="en-US" sz="2000" b="1" i="0" u="none" strike="noStrike" dirty="0">
                          <a:solidFill>
                            <a:srgbClr val="C00000"/>
                          </a:solidFill>
                          <a:effectLst/>
                        </a:rPr>
                        <a:t>.52 </a:t>
                      </a:r>
                      <a:endParaRPr lang="en-US" sz="2000" b="1" i="0" u="none" strike="noStrike" dirty="0">
                        <a:solidFill>
                          <a:srgbClr val="C00000"/>
                        </a:solidFill>
                        <a:effectLst/>
                        <a:latin typeface="Calibri" panose="020F0502020204030204" pitchFamily="34" charset="0"/>
                      </a:endParaRPr>
                    </a:p>
                  </a:txBody>
                  <a:tcPr marL="12833" marR="12833" marT="12833" marB="0" anchor="ctr"/>
                </a:tc>
                <a:extLst>
                  <a:ext uri="{0D108BD9-81ED-4DB2-BD59-A6C34878D82A}">
                    <a16:rowId xmlns:a16="http://schemas.microsoft.com/office/drawing/2014/main" val="2399237"/>
                  </a:ext>
                </a:extLst>
              </a:tr>
              <a:tr h="482940">
                <a:tc>
                  <a:txBody>
                    <a:bodyPr/>
                    <a:lstStyle/>
                    <a:p>
                      <a:pPr algn="ctr" fontAlgn="b"/>
                      <a:r>
                        <a:rPr lang="en-US" sz="1500" u="none" strike="noStrike">
                          <a:effectLst/>
                        </a:rPr>
                        <a:t>Komercinis pastatatas</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err="1">
                          <a:effectLst/>
                        </a:rPr>
                        <a:t>oras</a:t>
                      </a:r>
                      <a:r>
                        <a:rPr lang="en-US" sz="1500" u="none" strike="noStrike" dirty="0">
                          <a:effectLst/>
                        </a:rPr>
                        <a:t> - </a:t>
                      </a:r>
                      <a:r>
                        <a:rPr lang="en-US" sz="1500" u="none" strike="noStrike" dirty="0" err="1">
                          <a:effectLst/>
                        </a:rPr>
                        <a:t>vanduo</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700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1000</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2628</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lt-LT" sz="1500" u="none" strike="noStrike" dirty="0">
                          <a:effectLst/>
                        </a:rPr>
                        <a:t>7</a:t>
                      </a:r>
                      <a:r>
                        <a:rPr lang="en-US" sz="1500" u="none" strike="noStrike" dirty="0">
                          <a:effectLst/>
                        </a:rPr>
                        <a:t>22,900 </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3</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a:effectLst/>
                        </a:rPr>
                        <a:t>12</a:t>
                      </a:r>
                      <a:endParaRPr lang="en-US" sz="1500" b="0" i="0" u="none" strike="noStrike">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1500" u="none" strike="noStrike" dirty="0">
                          <a:effectLst/>
                        </a:rPr>
                        <a:t>20</a:t>
                      </a:r>
                      <a:endParaRPr lang="en-US" sz="1500" b="0" i="0" u="none" strike="noStrike" dirty="0">
                        <a:solidFill>
                          <a:srgbClr val="000000"/>
                        </a:solidFill>
                        <a:effectLst/>
                        <a:latin typeface="Calibri" panose="020F0502020204030204" pitchFamily="34" charset="0"/>
                      </a:endParaRPr>
                    </a:p>
                  </a:txBody>
                  <a:tcPr marL="12833" marR="12833" marT="12833" marB="0" anchor="ctr"/>
                </a:tc>
                <a:tc>
                  <a:txBody>
                    <a:bodyPr/>
                    <a:lstStyle/>
                    <a:p>
                      <a:pPr algn="ctr" fontAlgn="b"/>
                      <a:r>
                        <a:rPr lang="en-US" sz="2000" b="1" i="0" u="none" strike="noStrike" dirty="0">
                          <a:solidFill>
                            <a:srgbClr val="C00000"/>
                          </a:solidFill>
                          <a:effectLst/>
                        </a:rPr>
                        <a:t>5.38 </a:t>
                      </a:r>
                      <a:endParaRPr lang="en-US" sz="2000" b="1" i="0" u="none" strike="noStrike" dirty="0">
                        <a:solidFill>
                          <a:srgbClr val="C00000"/>
                        </a:solidFill>
                        <a:effectLst/>
                        <a:latin typeface="Calibri" panose="020F0502020204030204" pitchFamily="34" charset="0"/>
                      </a:endParaRPr>
                    </a:p>
                  </a:txBody>
                  <a:tcPr marL="12833" marR="12833" marT="12833" marB="0" anchor="ctr"/>
                </a:tc>
                <a:extLst>
                  <a:ext uri="{0D108BD9-81ED-4DB2-BD59-A6C34878D82A}">
                    <a16:rowId xmlns:a16="http://schemas.microsoft.com/office/drawing/2014/main" val="1585224399"/>
                  </a:ext>
                </a:extLst>
              </a:tr>
            </a:tbl>
          </a:graphicData>
        </a:graphic>
      </p:graphicFrame>
    </p:spTree>
    <p:extLst>
      <p:ext uri="{BB962C8B-B14F-4D97-AF65-F5344CB8AC3E}">
        <p14:creationId xmlns:p14="http://schemas.microsoft.com/office/powerpoint/2010/main" val="1866553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054B-F57A-4827-9609-C58EE3C457E8}"/>
              </a:ext>
            </a:extLst>
          </p:cNvPr>
          <p:cNvSpPr>
            <a:spLocks noGrp="1"/>
          </p:cNvSpPr>
          <p:nvPr>
            <p:ph type="title"/>
          </p:nvPr>
        </p:nvSpPr>
        <p:spPr/>
        <p:txBody>
          <a:bodyPr/>
          <a:lstStyle/>
          <a:p>
            <a:r>
              <a:rPr lang="lt-LT" dirty="0"/>
              <a:t>Elektros sunaudojimas šilumos gamybai ir perdavimui</a:t>
            </a:r>
          </a:p>
        </p:txBody>
      </p:sp>
      <p:graphicFrame>
        <p:nvGraphicFramePr>
          <p:cNvPr id="4" name="Content Placeholder 3">
            <a:extLst>
              <a:ext uri="{FF2B5EF4-FFF2-40B4-BE49-F238E27FC236}">
                <a16:creationId xmlns:a16="http://schemas.microsoft.com/office/drawing/2014/main" id="{44EB8086-EBC5-45BD-A417-368185FF6EA3}"/>
              </a:ext>
            </a:extLst>
          </p:cNvPr>
          <p:cNvGraphicFramePr>
            <a:graphicFrameLocks noGrp="1"/>
          </p:cNvGraphicFramePr>
          <p:nvPr>
            <p:ph idx="1"/>
            <p:extLst>
              <p:ext uri="{D42A27DB-BD31-4B8C-83A1-F6EECF244321}">
                <p14:modId xmlns:p14="http://schemas.microsoft.com/office/powerpoint/2010/main" val="20528351"/>
              </p:ext>
            </p:extLst>
          </p:nvPr>
        </p:nvGraphicFramePr>
        <p:xfrm>
          <a:off x="2828041" y="551244"/>
          <a:ext cx="4713400" cy="7664450"/>
        </p:xfrm>
        <a:graphic>
          <a:graphicData uri="http://schemas.openxmlformats.org/drawingml/2006/table">
            <a:tbl>
              <a:tblPr/>
              <a:tblGrid>
                <a:gridCol w="2481468">
                  <a:extLst>
                    <a:ext uri="{9D8B030D-6E8A-4147-A177-3AD203B41FA5}">
                      <a16:colId xmlns:a16="http://schemas.microsoft.com/office/drawing/2014/main" val="350741347"/>
                    </a:ext>
                  </a:extLst>
                </a:gridCol>
                <a:gridCol w="817914">
                  <a:extLst>
                    <a:ext uri="{9D8B030D-6E8A-4147-A177-3AD203B41FA5}">
                      <a16:colId xmlns:a16="http://schemas.microsoft.com/office/drawing/2014/main" val="2991636686"/>
                    </a:ext>
                  </a:extLst>
                </a:gridCol>
                <a:gridCol w="707009">
                  <a:extLst>
                    <a:ext uri="{9D8B030D-6E8A-4147-A177-3AD203B41FA5}">
                      <a16:colId xmlns:a16="http://schemas.microsoft.com/office/drawing/2014/main" val="3863959357"/>
                    </a:ext>
                  </a:extLst>
                </a:gridCol>
                <a:gridCol w="707009">
                  <a:extLst>
                    <a:ext uri="{9D8B030D-6E8A-4147-A177-3AD203B41FA5}">
                      <a16:colId xmlns:a16="http://schemas.microsoft.com/office/drawing/2014/main" val="3620225236"/>
                    </a:ext>
                  </a:extLst>
                </a:gridCol>
              </a:tblGrid>
              <a:tr h="198332">
                <a:tc>
                  <a:txBody>
                    <a:bodyPr/>
                    <a:lstStyle/>
                    <a:p>
                      <a:pPr algn="l" fontAlgn="b"/>
                      <a:r>
                        <a:rPr lang="lt-LT" sz="1000" b="0" i="1" u="none" strike="noStrike" dirty="0">
                          <a:effectLst/>
                          <a:latin typeface="Arial" panose="020B0604020202020204" pitchFamily="34" charset="0"/>
                        </a:rPr>
                        <a:t>AB "Panevėžio energija"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10668</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56%</a:t>
                      </a:r>
                    </a:p>
                  </a:txBody>
                  <a:tcPr marL="6350" marR="6350" marT="6350" marB="0" anchor="b">
                    <a:lnL>
                      <a:noFill/>
                    </a:lnL>
                    <a:lnR>
                      <a:noFill/>
                    </a:lnR>
                    <a:lnT>
                      <a:noFill/>
                    </a:lnT>
                    <a:lnB>
                      <a:noFill/>
                    </a:lnB>
                    <a:solidFill>
                      <a:srgbClr val="EBE683"/>
                    </a:solidFill>
                  </a:tcPr>
                </a:tc>
                <a:tc>
                  <a:txBody>
                    <a:bodyPr/>
                    <a:lstStyle/>
                    <a:p>
                      <a:pPr algn="r" fontAlgn="b"/>
                      <a:r>
                        <a:rPr lang="lt-LT" sz="1600" b="1" i="0" u="none" strike="noStrike">
                          <a:effectLst/>
                          <a:latin typeface="Arial" panose="020B0604020202020204" pitchFamily="34" charset="0"/>
                        </a:rPr>
                        <a:t>44%</a:t>
                      </a:r>
                    </a:p>
                  </a:txBody>
                  <a:tcPr marL="6350" marR="6350" marT="6350" marB="0" anchor="b">
                    <a:lnL>
                      <a:noFill/>
                    </a:lnL>
                    <a:lnR>
                      <a:noFill/>
                    </a:lnR>
                    <a:lnT>
                      <a:noFill/>
                    </a:lnT>
                    <a:lnB>
                      <a:noFill/>
                    </a:lnB>
                    <a:solidFill>
                      <a:srgbClr val="FED980"/>
                    </a:solidFill>
                  </a:tcPr>
                </a:tc>
                <a:extLst>
                  <a:ext uri="{0D108BD9-81ED-4DB2-BD59-A6C34878D82A}">
                    <a16:rowId xmlns:a16="http://schemas.microsoft.com/office/drawing/2014/main" val="571809105"/>
                  </a:ext>
                </a:extLst>
              </a:tr>
              <a:tr h="198332">
                <a:tc>
                  <a:txBody>
                    <a:bodyPr/>
                    <a:lstStyle/>
                    <a:p>
                      <a:pPr algn="l" fontAlgn="b"/>
                      <a:r>
                        <a:rPr lang="lt-LT" sz="1000" b="0" i="1" u="none" strike="noStrike" dirty="0">
                          <a:effectLst/>
                          <a:latin typeface="Arial" panose="020B0604020202020204" pitchFamily="34" charset="0"/>
                        </a:rPr>
                        <a:t>AB "Šiaulių energija"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9322</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72%</a:t>
                      </a:r>
                    </a:p>
                  </a:txBody>
                  <a:tcPr marL="6350" marR="6350" marT="6350" marB="0" anchor="b">
                    <a:lnL>
                      <a:noFill/>
                    </a:lnL>
                    <a:lnR>
                      <a:noFill/>
                    </a:lnR>
                    <a:lnT>
                      <a:noFill/>
                    </a:lnT>
                    <a:lnB>
                      <a:noFill/>
                    </a:lnB>
                    <a:solidFill>
                      <a:srgbClr val="B8D780"/>
                    </a:solidFill>
                  </a:tcPr>
                </a:tc>
                <a:tc>
                  <a:txBody>
                    <a:bodyPr/>
                    <a:lstStyle/>
                    <a:p>
                      <a:pPr algn="r" fontAlgn="b"/>
                      <a:r>
                        <a:rPr lang="lt-LT" sz="1600" b="1" i="0" u="none" strike="noStrike">
                          <a:effectLst/>
                          <a:latin typeface="Arial" panose="020B0604020202020204" pitchFamily="34" charset="0"/>
                        </a:rPr>
                        <a:t>28%</a:t>
                      </a:r>
                    </a:p>
                  </a:txBody>
                  <a:tcPr marL="6350" marR="6350" marT="6350" marB="0" anchor="b">
                    <a:lnL>
                      <a:noFill/>
                    </a:lnL>
                    <a:lnR>
                      <a:noFill/>
                    </a:lnR>
                    <a:lnT>
                      <a:noFill/>
                    </a:lnT>
                    <a:lnB>
                      <a:noFill/>
                    </a:lnB>
                    <a:solidFill>
                      <a:srgbClr val="FBAF78"/>
                    </a:solidFill>
                  </a:tcPr>
                </a:tc>
                <a:extLst>
                  <a:ext uri="{0D108BD9-81ED-4DB2-BD59-A6C34878D82A}">
                    <a16:rowId xmlns:a16="http://schemas.microsoft.com/office/drawing/2014/main" val="1701975139"/>
                  </a:ext>
                </a:extLst>
              </a:tr>
              <a:tr h="198332">
                <a:tc>
                  <a:txBody>
                    <a:bodyPr/>
                    <a:lstStyle/>
                    <a:p>
                      <a:pPr algn="l" fontAlgn="b"/>
                      <a:r>
                        <a:rPr lang="lt-LT" sz="1000" b="0" i="1" u="none" strike="noStrike" dirty="0">
                          <a:effectLst/>
                          <a:latin typeface="Arial" panose="020B0604020202020204" pitchFamily="34" charset="0"/>
                        </a:rPr>
                        <a:t>VĮ "Visagino energija"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3028</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74%</a:t>
                      </a:r>
                    </a:p>
                  </a:txBody>
                  <a:tcPr marL="6350" marR="6350" marT="6350" marB="0" anchor="b">
                    <a:lnL>
                      <a:noFill/>
                    </a:lnL>
                    <a:lnR>
                      <a:noFill/>
                    </a:lnR>
                    <a:lnT>
                      <a:noFill/>
                    </a:lnT>
                    <a:lnB>
                      <a:noFill/>
                    </a:lnB>
                    <a:solidFill>
                      <a:srgbClr val="B2D580"/>
                    </a:solidFill>
                  </a:tcPr>
                </a:tc>
                <a:tc>
                  <a:txBody>
                    <a:bodyPr/>
                    <a:lstStyle/>
                    <a:p>
                      <a:pPr algn="r" fontAlgn="b"/>
                      <a:r>
                        <a:rPr lang="lt-LT" sz="1600" b="1" i="0" u="none" strike="noStrike">
                          <a:effectLst/>
                          <a:latin typeface="Arial" panose="020B0604020202020204" pitchFamily="34" charset="0"/>
                        </a:rPr>
                        <a:t>26%</a:t>
                      </a:r>
                    </a:p>
                  </a:txBody>
                  <a:tcPr marL="6350" marR="6350" marT="6350" marB="0" anchor="b">
                    <a:lnL>
                      <a:noFill/>
                    </a:lnL>
                    <a:lnR>
                      <a:noFill/>
                    </a:lnR>
                    <a:lnT>
                      <a:noFill/>
                    </a:lnT>
                    <a:lnB>
                      <a:noFill/>
                    </a:lnB>
                    <a:solidFill>
                      <a:srgbClr val="FBAA77"/>
                    </a:solidFill>
                  </a:tcPr>
                </a:tc>
                <a:extLst>
                  <a:ext uri="{0D108BD9-81ED-4DB2-BD59-A6C34878D82A}">
                    <a16:rowId xmlns:a16="http://schemas.microsoft.com/office/drawing/2014/main" val="1968282059"/>
                  </a:ext>
                </a:extLst>
              </a:tr>
              <a:tr h="198332">
                <a:tc>
                  <a:txBody>
                    <a:bodyPr/>
                    <a:lstStyle/>
                    <a:p>
                      <a:pPr algn="l" fontAlgn="b"/>
                      <a:r>
                        <a:rPr lang="lt-LT" sz="1000" b="0" i="1" u="none" strike="noStrike" dirty="0">
                          <a:effectLst/>
                          <a:latin typeface="Arial" panose="020B0604020202020204" pitchFamily="34" charset="0"/>
                        </a:rPr>
                        <a:t>UAB "Utenos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3109</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84%</a:t>
                      </a:r>
                    </a:p>
                  </a:txBody>
                  <a:tcPr marL="6350" marR="6350" marT="6350" marB="0" anchor="b">
                    <a:lnL>
                      <a:noFill/>
                    </a:lnL>
                    <a:lnR>
                      <a:noFill/>
                    </a:lnR>
                    <a:lnT>
                      <a:noFill/>
                    </a:lnT>
                    <a:lnB>
                      <a:noFill/>
                    </a:lnB>
                    <a:solidFill>
                      <a:srgbClr val="8FCB7E"/>
                    </a:solidFill>
                  </a:tcPr>
                </a:tc>
                <a:tc>
                  <a:txBody>
                    <a:bodyPr/>
                    <a:lstStyle/>
                    <a:p>
                      <a:pPr algn="r" fontAlgn="b"/>
                      <a:r>
                        <a:rPr lang="lt-LT" sz="1600" b="1" i="0" u="none" strike="noStrike">
                          <a:effectLst/>
                          <a:latin typeface="Arial" panose="020B0604020202020204" pitchFamily="34" charset="0"/>
                        </a:rPr>
                        <a:t>16%</a:t>
                      </a:r>
                    </a:p>
                  </a:txBody>
                  <a:tcPr marL="6350" marR="6350" marT="6350" marB="0" anchor="b">
                    <a:lnL>
                      <a:noFill/>
                    </a:lnL>
                    <a:lnR>
                      <a:noFill/>
                    </a:lnR>
                    <a:lnT>
                      <a:noFill/>
                    </a:lnT>
                    <a:lnB>
                      <a:noFill/>
                    </a:lnB>
                    <a:solidFill>
                      <a:srgbClr val="F98D71"/>
                    </a:solidFill>
                  </a:tcPr>
                </a:tc>
                <a:extLst>
                  <a:ext uri="{0D108BD9-81ED-4DB2-BD59-A6C34878D82A}">
                    <a16:rowId xmlns:a16="http://schemas.microsoft.com/office/drawing/2014/main" val="442846292"/>
                  </a:ext>
                </a:extLst>
              </a:tr>
              <a:tr h="198332">
                <a:tc>
                  <a:txBody>
                    <a:bodyPr/>
                    <a:lstStyle/>
                    <a:p>
                      <a:pPr algn="l" fontAlgn="b"/>
                      <a:r>
                        <a:rPr lang="lt-LT" sz="1000" b="0" i="1" u="none" strike="noStrike" dirty="0">
                          <a:effectLst/>
                          <a:latin typeface="Arial" panose="020B0604020202020204" pitchFamily="34" charset="0"/>
                        </a:rPr>
                        <a:t>UAB "Mažeikių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2901</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63%</a:t>
                      </a:r>
                    </a:p>
                  </a:txBody>
                  <a:tcPr marL="6350" marR="6350" marT="6350" marB="0" anchor="b">
                    <a:lnL>
                      <a:noFill/>
                    </a:lnL>
                    <a:lnR>
                      <a:noFill/>
                    </a:lnR>
                    <a:lnT>
                      <a:noFill/>
                    </a:lnT>
                    <a:lnB>
                      <a:noFill/>
                    </a:lnB>
                    <a:solidFill>
                      <a:srgbClr val="D7E082"/>
                    </a:solidFill>
                  </a:tcPr>
                </a:tc>
                <a:tc>
                  <a:txBody>
                    <a:bodyPr/>
                    <a:lstStyle/>
                    <a:p>
                      <a:pPr algn="r" fontAlgn="b"/>
                      <a:r>
                        <a:rPr lang="lt-LT" sz="1600" b="1" i="0" u="none" strike="noStrike">
                          <a:effectLst/>
                          <a:latin typeface="Arial" panose="020B0604020202020204" pitchFamily="34" charset="0"/>
                        </a:rPr>
                        <a:t>37%</a:t>
                      </a:r>
                    </a:p>
                  </a:txBody>
                  <a:tcPr marL="6350" marR="6350" marT="6350" marB="0" anchor="b">
                    <a:lnL>
                      <a:noFill/>
                    </a:lnL>
                    <a:lnR>
                      <a:noFill/>
                    </a:lnR>
                    <a:lnT>
                      <a:noFill/>
                    </a:lnT>
                    <a:lnB>
                      <a:noFill/>
                    </a:lnB>
                    <a:solidFill>
                      <a:srgbClr val="FDC97D"/>
                    </a:solidFill>
                  </a:tcPr>
                </a:tc>
                <a:extLst>
                  <a:ext uri="{0D108BD9-81ED-4DB2-BD59-A6C34878D82A}">
                    <a16:rowId xmlns:a16="http://schemas.microsoft.com/office/drawing/2014/main" val="3199742378"/>
                  </a:ext>
                </a:extLst>
              </a:tr>
              <a:tr h="198332">
                <a:tc>
                  <a:txBody>
                    <a:bodyPr/>
                    <a:lstStyle/>
                    <a:p>
                      <a:pPr algn="l" fontAlgn="b"/>
                      <a:r>
                        <a:rPr lang="lt-LT" sz="1000" b="0" i="1" u="none" strike="noStrike" dirty="0">
                          <a:effectLst/>
                          <a:latin typeface="Arial" panose="020B0604020202020204" pitchFamily="34" charset="0"/>
                        </a:rPr>
                        <a:t>UAB "Jonavos šilumos tinklai" </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1976</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34%</a:t>
                      </a:r>
                    </a:p>
                  </a:txBody>
                  <a:tcPr marL="6350" marR="6350" marT="6350" marB="0" anchor="b">
                    <a:lnL>
                      <a:noFill/>
                    </a:lnL>
                    <a:lnR>
                      <a:noFill/>
                    </a:lnR>
                    <a:lnT>
                      <a:noFill/>
                    </a:lnT>
                    <a:lnB>
                      <a:noFill/>
                    </a:lnB>
                    <a:solidFill>
                      <a:srgbClr val="FCBE7B"/>
                    </a:solidFill>
                  </a:tcPr>
                </a:tc>
                <a:tc>
                  <a:txBody>
                    <a:bodyPr/>
                    <a:lstStyle/>
                    <a:p>
                      <a:pPr algn="r" fontAlgn="b"/>
                      <a:r>
                        <a:rPr lang="lt-LT" sz="1600" b="1" i="0" u="none" strike="noStrike">
                          <a:effectLst/>
                          <a:latin typeface="Arial" panose="020B0604020202020204" pitchFamily="34" charset="0"/>
                        </a:rPr>
                        <a:t>66%</a:t>
                      </a:r>
                    </a:p>
                  </a:txBody>
                  <a:tcPr marL="6350" marR="6350" marT="6350" marB="0" anchor="b">
                    <a:lnL>
                      <a:noFill/>
                    </a:lnL>
                    <a:lnR>
                      <a:noFill/>
                    </a:lnR>
                    <a:lnT>
                      <a:noFill/>
                    </a:lnT>
                    <a:lnB>
                      <a:noFill/>
                    </a:lnB>
                    <a:solidFill>
                      <a:srgbClr val="CADC81"/>
                    </a:solidFill>
                  </a:tcPr>
                </a:tc>
                <a:extLst>
                  <a:ext uri="{0D108BD9-81ED-4DB2-BD59-A6C34878D82A}">
                    <a16:rowId xmlns:a16="http://schemas.microsoft.com/office/drawing/2014/main" val="3227823424"/>
                  </a:ext>
                </a:extLst>
              </a:tr>
              <a:tr h="198332">
                <a:tc>
                  <a:txBody>
                    <a:bodyPr/>
                    <a:lstStyle/>
                    <a:p>
                      <a:pPr algn="l" fontAlgn="b"/>
                      <a:r>
                        <a:rPr lang="lt-LT" sz="1000" b="0" i="1" u="none" strike="noStrike" dirty="0">
                          <a:effectLst/>
                          <a:latin typeface="Arial" panose="020B0604020202020204" pitchFamily="34" charset="0"/>
                        </a:rPr>
                        <a:t>UAB "Šilutės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1790</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39%</a:t>
                      </a:r>
                    </a:p>
                  </a:txBody>
                  <a:tcPr marL="6350" marR="6350" marT="6350" marB="0" anchor="b">
                    <a:lnL>
                      <a:noFill/>
                    </a:lnL>
                    <a:lnR>
                      <a:noFill/>
                    </a:lnR>
                    <a:lnT>
                      <a:noFill/>
                    </a:lnT>
                    <a:lnB>
                      <a:noFill/>
                    </a:lnB>
                    <a:solidFill>
                      <a:srgbClr val="FDCB7E"/>
                    </a:solidFill>
                  </a:tcPr>
                </a:tc>
                <a:tc>
                  <a:txBody>
                    <a:bodyPr/>
                    <a:lstStyle/>
                    <a:p>
                      <a:pPr algn="r" fontAlgn="b"/>
                      <a:r>
                        <a:rPr lang="lt-LT" sz="1600" b="1" i="0" u="none" strike="noStrike">
                          <a:effectLst/>
                          <a:latin typeface="Arial" panose="020B0604020202020204" pitchFamily="34" charset="0"/>
                        </a:rPr>
                        <a:t>61%</a:t>
                      </a:r>
                    </a:p>
                  </a:txBody>
                  <a:tcPr marL="6350" marR="6350" marT="6350" marB="0" anchor="b">
                    <a:lnL>
                      <a:noFill/>
                    </a:lnL>
                    <a:lnR>
                      <a:noFill/>
                    </a:lnR>
                    <a:lnT>
                      <a:noFill/>
                    </a:lnT>
                    <a:lnB>
                      <a:noFill/>
                    </a:lnB>
                    <a:solidFill>
                      <a:srgbClr val="DAE182"/>
                    </a:solidFill>
                  </a:tcPr>
                </a:tc>
                <a:extLst>
                  <a:ext uri="{0D108BD9-81ED-4DB2-BD59-A6C34878D82A}">
                    <a16:rowId xmlns:a16="http://schemas.microsoft.com/office/drawing/2014/main" val="3784326207"/>
                  </a:ext>
                </a:extLst>
              </a:tr>
              <a:tr h="0">
                <a:tc>
                  <a:txBody>
                    <a:bodyPr/>
                    <a:lstStyle/>
                    <a:p>
                      <a:pPr algn="l" fontAlgn="b"/>
                      <a:r>
                        <a:rPr lang="lt-LT" sz="1000" b="0" i="1" u="none" strike="noStrike" dirty="0">
                          <a:effectLst/>
                          <a:latin typeface="Arial" panose="020B0604020202020204" pitchFamily="34" charset="0"/>
                        </a:rPr>
                        <a:t>UAB "Elektrėnų komunalinis ūkis"</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118</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15%</a:t>
                      </a:r>
                    </a:p>
                  </a:txBody>
                  <a:tcPr marL="6350" marR="6350" marT="6350" marB="0" anchor="b">
                    <a:lnL>
                      <a:noFill/>
                    </a:lnL>
                    <a:lnR>
                      <a:noFill/>
                    </a:lnR>
                    <a:lnT>
                      <a:noFill/>
                    </a:lnT>
                    <a:lnB>
                      <a:noFill/>
                    </a:lnB>
                    <a:solidFill>
                      <a:srgbClr val="F98C71"/>
                    </a:solidFill>
                  </a:tcPr>
                </a:tc>
                <a:tc>
                  <a:txBody>
                    <a:bodyPr/>
                    <a:lstStyle/>
                    <a:p>
                      <a:pPr algn="r" fontAlgn="b"/>
                      <a:r>
                        <a:rPr lang="lt-LT" sz="1600" b="1" i="0" u="none" strike="noStrike">
                          <a:effectLst/>
                          <a:latin typeface="Arial" panose="020B0604020202020204" pitchFamily="34" charset="0"/>
                        </a:rPr>
                        <a:t>85%</a:t>
                      </a:r>
                    </a:p>
                  </a:txBody>
                  <a:tcPr marL="6350" marR="6350" marT="6350" marB="0" anchor="b">
                    <a:lnL>
                      <a:noFill/>
                    </a:lnL>
                    <a:lnR>
                      <a:noFill/>
                    </a:lnR>
                    <a:lnT>
                      <a:noFill/>
                    </a:lnT>
                    <a:lnB>
                      <a:noFill/>
                    </a:lnB>
                    <a:solidFill>
                      <a:srgbClr val="8ECB7E"/>
                    </a:solidFill>
                  </a:tcPr>
                </a:tc>
                <a:extLst>
                  <a:ext uri="{0D108BD9-81ED-4DB2-BD59-A6C34878D82A}">
                    <a16:rowId xmlns:a16="http://schemas.microsoft.com/office/drawing/2014/main" val="1573665127"/>
                  </a:ext>
                </a:extLst>
              </a:tr>
              <a:tr h="198332">
                <a:tc>
                  <a:txBody>
                    <a:bodyPr/>
                    <a:lstStyle/>
                    <a:p>
                      <a:pPr algn="l" fontAlgn="b"/>
                      <a:r>
                        <a:rPr lang="lt-LT" sz="1000" b="0" i="1" u="none" strike="noStrike" dirty="0">
                          <a:effectLst/>
                          <a:latin typeface="Arial" panose="020B0604020202020204" pitchFamily="34" charset="0"/>
                        </a:rPr>
                        <a:t>UAB "Ukmergės šiluma"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655</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29%</a:t>
                      </a:r>
                    </a:p>
                  </a:txBody>
                  <a:tcPr marL="6350" marR="6350" marT="6350" marB="0" anchor="b">
                    <a:lnL>
                      <a:noFill/>
                    </a:lnL>
                    <a:lnR>
                      <a:noFill/>
                    </a:lnR>
                    <a:lnT>
                      <a:noFill/>
                    </a:lnT>
                    <a:lnB>
                      <a:noFill/>
                    </a:lnB>
                    <a:solidFill>
                      <a:srgbClr val="FBB178"/>
                    </a:solidFill>
                  </a:tcPr>
                </a:tc>
                <a:tc>
                  <a:txBody>
                    <a:bodyPr/>
                    <a:lstStyle/>
                    <a:p>
                      <a:pPr algn="r" fontAlgn="b"/>
                      <a:r>
                        <a:rPr lang="lt-LT" sz="1600" b="1" i="0" u="none" strike="noStrike">
                          <a:effectLst/>
                          <a:latin typeface="Arial" panose="020B0604020202020204" pitchFamily="34" charset="0"/>
                        </a:rPr>
                        <a:t>71%</a:t>
                      </a:r>
                    </a:p>
                  </a:txBody>
                  <a:tcPr marL="6350" marR="6350" marT="6350" marB="0" anchor="b">
                    <a:lnL>
                      <a:noFill/>
                    </a:lnL>
                    <a:lnR>
                      <a:noFill/>
                    </a:lnR>
                    <a:lnT>
                      <a:noFill/>
                    </a:lnT>
                    <a:lnB>
                      <a:noFill/>
                    </a:lnB>
                    <a:solidFill>
                      <a:srgbClr val="BBD881"/>
                    </a:solidFill>
                  </a:tcPr>
                </a:tc>
                <a:extLst>
                  <a:ext uri="{0D108BD9-81ED-4DB2-BD59-A6C34878D82A}">
                    <a16:rowId xmlns:a16="http://schemas.microsoft.com/office/drawing/2014/main" val="2853826063"/>
                  </a:ext>
                </a:extLst>
              </a:tr>
              <a:tr h="198332">
                <a:tc>
                  <a:txBody>
                    <a:bodyPr/>
                    <a:lstStyle/>
                    <a:p>
                      <a:pPr algn="l" fontAlgn="b"/>
                      <a:r>
                        <a:rPr lang="lt-LT" sz="1000" b="0" i="1" u="none" strike="noStrike" dirty="0">
                          <a:effectLst/>
                          <a:latin typeface="Arial" panose="020B0604020202020204" pitchFamily="34" charset="0"/>
                        </a:rPr>
                        <a:t>UAB "Palangos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1262</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64%</a:t>
                      </a:r>
                    </a:p>
                  </a:txBody>
                  <a:tcPr marL="6350" marR="6350" marT="6350" marB="0" anchor="b">
                    <a:lnL>
                      <a:noFill/>
                    </a:lnL>
                    <a:lnR>
                      <a:noFill/>
                    </a:lnR>
                    <a:lnT>
                      <a:noFill/>
                    </a:lnT>
                    <a:lnB>
                      <a:noFill/>
                    </a:lnB>
                    <a:solidFill>
                      <a:srgbClr val="D2DE82"/>
                    </a:solidFill>
                  </a:tcPr>
                </a:tc>
                <a:tc>
                  <a:txBody>
                    <a:bodyPr/>
                    <a:lstStyle/>
                    <a:p>
                      <a:pPr algn="r" fontAlgn="b"/>
                      <a:r>
                        <a:rPr lang="lt-LT" sz="1600" b="1" i="0" u="none" strike="noStrike">
                          <a:effectLst/>
                          <a:latin typeface="Arial" panose="020B0604020202020204" pitchFamily="34" charset="0"/>
                        </a:rPr>
                        <a:t>36%</a:t>
                      </a:r>
                    </a:p>
                  </a:txBody>
                  <a:tcPr marL="6350" marR="6350" marT="6350" marB="0" anchor="b">
                    <a:lnL>
                      <a:noFill/>
                    </a:lnL>
                    <a:lnR>
                      <a:noFill/>
                    </a:lnR>
                    <a:lnT>
                      <a:noFill/>
                    </a:lnT>
                    <a:lnB>
                      <a:noFill/>
                    </a:lnB>
                    <a:solidFill>
                      <a:srgbClr val="FCC47C"/>
                    </a:solidFill>
                  </a:tcPr>
                </a:tc>
                <a:extLst>
                  <a:ext uri="{0D108BD9-81ED-4DB2-BD59-A6C34878D82A}">
                    <a16:rowId xmlns:a16="http://schemas.microsoft.com/office/drawing/2014/main" val="4251780065"/>
                  </a:ext>
                </a:extLst>
              </a:tr>
              <a:tr h="198332">
                <a:tc>
                  <a:txBody>
                    <a:bodyPr/>
                    <a:lstStyle/>
                    <a:p>
                      <a:pPr algn="l" fontAlgn="b"/>
                      <a:r>
                        <a:rPr lang="lt-LT" sz="1000" b="0" i="1" u="none" strike="noStrike" dirty="0">
                          <a:effectLst/>
                          <a:latin typeface="Arial" panose="020B0604020202020204" pitchFamily="34" charset="0"/>
                        </a:rPr>
                        <a:t>UAB Tauragės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1285</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51%</a:t>
                      </a:r>
                    </a:p>
                  </a:txBody>
                  <a:tcPr marL="6350" marR="6350" marT="6350" marB="0" anchor="b">
                    <a:lnL>
                      <a:noFill/>
                    </a:lnL>
                    <a:lnR>
                      <a:noFill/>
                    </a:lnR>
                    <a:lnT>
                      <a:noFill/>
                    </a:lnT>
                    <a:lnB>
                      <a:noFill/>
                    </a:lnB>
                    <a:solidFill>
                      <a:srgbClr val="FCEB84"/>
                    </a:solidFill>
                  </a:tcPr>
                </a:tc>
                <a:tc>
                  <a:txBody>
                    <a:bodyPr/>
                    <a:lstStyle/>
                    <a:p>
                      <a:pPr algn="r" fontAlgn="b"/>
                      <a:r>
                        <a:rPr lang="lt-LT" sz="1600" b="1" i="0" u="none" strike="noStrike">
                          <a:effectLst/>
                          <a:latin typeface="Arial" panose="020B0604020202020204" pitchFamily="34" charset="0"/>
                        </a:rPr>
                        <a:t>49%</a:t>
                      </a:r>
                    </a:p>
                  </a:txBody>
                  <a:tcPr marL="6350" marR="6350" marT="6350" marB="0" anchor="b">
                    <a:lnL>
                      <a:noFill/>
                    </a:lnL>
                    <a:lnR>
                      <a:noFill/>
                    </a:lnR>
                    <a:lnT>
                      <a:noFill/>
                    </a:lnT>
                    <a:lnB>
                      <a:noFill/>
                    </a:lnB>
                    <a:solidFill>
                      <a:srgbClr val="FEE883"/>
                    </a:solidFill>
                  </a:tcPr>
                </a:tc>
                <a:extLst>
                  <a:ext uri="{0D108BD9-81ED-4DB2-BD59-A6C34878D82A}">
                    <a16:rowId xmlns:a16="http://schemas.microsoft.com/office/drawing/2014/main" val="2766271971"/>
                  </a:ext>
                </a:extLst>
              </a:tr>
              <a:tr h="198332">
                <a:tc>
                  <a:txBody>
                    <a:bodyPr/>
                    <a:lstStyle/>
                    <a:p>
                      <a:pPr algn="l" fontAlgn="b"/>
                      <a:r>
                        <a:rPr lang="lt-LT" sz="1000" b="0" i="1" u="none" strike="noStrike" dirty="0">
                          <a:effectLst/>
                          <a:latin typeface="Arial" panose="020B0604020202020204" pitchFamily="34" charset="0"/>
                        </a:rPr>
                        <a:t>UAB "Plungės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1010</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21%</a:t>
                      </a:r>
                    </a:p>
                  </a:txBody>
                  <a:tcPr marL="6350" marR="6350" marT="6350" marB="0" anchor="b">
                    <a:lnL>
                      <a:noFill/>
                    </a:lnL>
                    <a:lnR>
                      <a:noFill/>
                    </a:lnR>
                    <a:lnT>
                      <a:noFill/>
                    </a:lnT>
                    <a:lnB>
                      <a:noFill/>
                    </a:lnB>
                    <a:solidFill>
                      <a:srgbClr val="FA9C74"/>
                    </a:solidFill>
                  </a:tcPr>
                </a:tc>
                <a:tc>
                  <a:txBody>
                    <a:bodyPr/>
                    <a:lstStyle/>
                    <a:p>
                      <a:pPr algn="r" fontAlgn="b"/>
                      <a:r>
                        <a:rPr lang="lt-LT" sz="1600" b="1" i="0" u="none" strike="noStrike">
                          <a:effectLst/>
                          <a:latin typeface="Arial" panose="020B0604020202020204" pitchFamily="34" charset="0"/>
                        </a:rPr>
                        <a:t>79%</a:t>
                      </a:r>
                    </a:p>
                  </a:txBody>
                  <a:tcPr marL="6350" marR="6350" marT="6350" marB="0" anchor="b">
                    <a:lnL>
                      <a:noFill/>
                    </a:lnL>
                    <a:lnR>
                      <a:noFill/>
                    </a:lnR>
                    <a:lnT>
                      <a:noFill/>
                    </a:lnT>
                    <a:lnB>
                      <a:noFill/>
                    </a:lnB>
                    <a:solidFill>
                      <a:srgbClr val="A1D07F"/>
                    </a:solidFill>
                  </a:tcPr>
                </a:tc>
                <a:extLst>
                  <a:ext uri="{0D108BD9-81ED-4DB2-BD59-A6C34878D82A}">
                    <a16:rowId xmlns:a16="http://schemas.microsoft.com/office/drawing/2014/main" val="1333182655"/>
                  </a:ext>
                </a:extLst>
              </a:tr>
              <a:tr h="198332">
                <a:tc>
                  <a:txBody>
                    <a:bodyPr/>
                    <a:lstStyle/>
                    <a:p>
                      <a:pPr algn="l" fontAlgn="b"/>
                      <a:r>
                        <a:rPr lang="lt-LT" sz="1000" b="0" i="1" u="none" strike="noStrike" dirty="0">
                          <a:effectLst/>
                          <a:latin typeface="Arial" panose="020B0604020202020204" pitchFamily="34" charset="0"/>
                        </a:rPr>
                        <a:t>UAB "Radviliškio šiluma"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890</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50%</a:t>
                      </a:r>
                    </a:p>
                  </a:txBody>
                  <a:tcPr marL="6350" marR="6350" marT="6350" marB="0" anchor="b">
                    <a:lnL>
                      <a:noFill/>
                    </a:lnL>
                    <a:lnR>
                      <a:noFill/>
                    </a:lnR>
                    <a:lnT>
                      <a:noFill/>
                    </a:lnT>
                    <a:lnB>
                      <a:noFill/>
                    </a:lnB>
                    <a:solidFill>
                      <a:srgbClr val="FFEB84"/>
                    </a:solidFill>
                  </a:tcPr>
                </a:tc>
                <a:tc>
                  <a:txBody>
                    <a:bodyPr/>
                    <a:lstStyle/>
                    <a:p>
                      <a:pPr algn="r" fontAlgn="b"/>
                      <a:r>
                        <a:rPr lang="lt-LT" sz="1600" b="1" i="0" u="none" strike="noStrike">
                          <a:effectLst/>
                          <a:latin typeface="Arial" panose="020B0604020202020204" pitchFamily="34" charset="0"/>
                        </a:rPr>
                        <a:t>50%</a:t>
                      </a:r>
                    </a:p>
                  </a:txBody>
                  <a:tcPr marL="6350" marR="6350" marT="6350" marB="0" anchor="b">
                    <a:lnL>
                      <a:noFill/>
                    </a:lnL>
                    <a:lnR>
                      <a:noFill/>
                    </a:lnR>
                    <a:lnT>
                      <a:noFill/>
                    </a:lnT>
                    <a:lnB>
                      <a:noFill/>
                    </a:lnB>
                    <a:solidFill>
                      <a:srgbClr val="FEEA83"/>
                    </a:solidFill>
                  </a:tcPr>
                </a:tc>
                <a:extLst>
                  <a:ext uri="{0D108BD9-81ED-4DB2-BD59-A6C34878D82A}">
                    <a16:rowId xmlns:a16="http://schemas.microsoft.com/office/drawing/2014/main" val="2442157467"/>
                  </a:ext>
                </a:extLst>
              </a:tr>
              <a:tr h="198332">
                <a:tc>
                  <a:txBody>
                    <a:bodyPr/>
                    <a:lstStyle/>
                    <a:p>
                      <a:pPr algn="l" fontAlgn="b"/>
                      <a:r>
                        <a:rPr lang="lt-LT" sz="1000" b="0" i="1" u="none" strike="noStrike" dirty="0">
                          <a:effectLst/>
                          <a:latin typeface="Arial" panose="020B0604020202020204" pitchFamily="34" charset="0"/>
                        </a:rPr>
                        <a:t>UAB "Varėnos šiluma"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870</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74%</a:t>
                      </a:r>
                    </a:p>
                  </a:txBody>
                  <a:tcPr marL="6350" marR="6350" marT="6350" marB="0" anchor="b">
                    <a:lnL>
                      <a:noFill/>
                    </a:lnL>
                    <a:lnR>
                      <a:noFill/>
                    </a:lnR>
                    <a:lnT>
                      <a:noFill/>
                    </a:lnT>
                    <a:lnB>
                      <a:noFill/>
                    </a:lnB>
                    <a:solidFill>
                      <a:srgbClr val="B1D580"/>
                    </a:solidFill>
                  </a:tcPr>
                </a:tc>
                <a:tc>
                  <a:txBody>
                    <a:bodyPr/>
                    <a:lstStyle/>
                    <a:p>
                      <a:pPr algn="r" fontAlgn="b"/>
                      <a:r>
                        <a:rPr lang="lt-LT" sz="1600" b="1" i="0" u="none" strike="noStrike">
                          <a:effectLst/>
                          <a:latin typeface="Arial" panose="020B0604020202020204" pitchFamily="34" charset="0"/>
                        </a:rPr>
                        <a:t>26%</a:t>
                      </a:r>
                    </a:p>
                  </a:txBody>
                  <a:tcPr marL="6350" marR="6350" marT="6350" marB="0" anchor="b">
                    <a:lnL>
                      <a:noFill/>
                    </a:lnL>
                    <a:lnR>
                      <a:noFill/>
                    </a:lnR>
                    <a:lnT>
                      <a:noFill/>
                    </a:lnT>
                    <a:lnB>
                      <a:noFill/>
                    </a:lnB>
                    <a:solidFill>
                      <a:srgbClr val="FBA977"/>
                    </a:solidFill>
                  </a:tcPr>
                </a:tc>
                <a:extLst>
                  <a:ext uri="{0D108BD9-81ED-4DB2-BD59-A6C34878D82A}">
                    <a16:rowId xmlns:a16="http://schemas.microsoft.com/office/drawing/2014/main" val="529883241"/>
                  </a:ext>
                </a:extLst>
              </a:tr>
              <a:tr h="198332">
                <a:tc>
                  <a:txBody>
                    <a:bodyPr/>
                    <a:lstStyle/>
                    <a:p>
                      <a:pPr algn="l" fontAlgn="b"/>
                      <a:r>
                        <a:rPr lang="lt-LT" sz="1000" b="0" i="1" u="none" strike="noStrike" dirty="0">
                          <a:effectLst/>
                          <a:latin typeface="Arial" panose="020B0604020202020204" pitchFamily="34" charset="0"/>
                        </a:rPr>
                        <a:t>UAB "Raseinių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1299</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65%</a:t>
                      </a:r>
                    </a:p>
                  </a:txBody>
                  <a:tcPr marL="6350" marR="6350" marT="6350" marB="0" anchor="b">
                    <a:lnL>
                      <a:noFill/>
                    </a:lnL>
                    <a:lnR>
                      <a:noFill/>
                    </a:lnR>
                    <a:lnT>
                      <a:noFill/>
                    </a:lnT>
                    <a:lnB>
                      <a:noFill/>
                    </a:lnB>
                    <a:solidFill>
                      <a:srgbClr val="CDDD82"/>
                    </a:solidFill>
                  </a:tcPr>
                </a:tc>
                <a:tc>
                  <a:txBody>
                    <a:bodyPr/>
                    <a:lstStyle/>
                    <a:p>
                      <a:pPr algn="r" fontAlgn="b"/>
                      <a:r>
                        <a:rPr lang="lt-LT" sz="1600" b="1" i="0" u="none" strike="noStrike">
                          <a:effectLst/>
                          <a:latin typeface="Arial" panose="020B0604020202020204" pitchFamily="34" charset="0"/>
                        </a:rPr>
                        <a:t>35%</a:t>
                      </a:r>
                    </a:p>
                  </a:txBody>
                  <a:tcPr marL="6350" marR="6350" marT="6350" marB="0" anchor="b">
                    <a:lnL>
                      <a:noFill/>
                    </a:lnL>
                    <a:lnR>
                      <a:noFill/>
                    </a:lnR>
                    <a:lnT>
                      <a:noFill/>
                    </a:lnT>
                    <a:lnB>
                      <a:noFill/>
                    </a:lnB>
                    <a:solidFill>
                      <a:srgbClr val="FCC07B"/>
                    </a:solidFill>
                  </a:tcPr>
                </a:tc>
                <a:extLst>
                  <a:ext uri="{0D108BD9-81ED-4DB2-BD59-A6C34878D82A}">
                    <a16:rowId xmlns:a16="http://schemas.microsoft.com/office/drawing/2014/main" val="1799523850"/>
                  </a:ext>
                </a:extLst>
              </a:tr>
              <a:tr h="198332">
                <a:tc>
                  <a:txBody>
                    <a:bodyPr/>
                    <a:lstStyle/>
                    <a:p>
                      <a:pPr algn="l" fontAlgn="b"/>
                      <a:r>
                        <a:rPr lang="lt-LT" sz="1000" b="0" i="1" u="none" strike="noStrike" dirty="0">
                          <a:effectLst/>
                          <a:latin typeface="Arial" panose="020B0604020202020204" pitchFamily="34" charset="0"/>
                        </a:rPr>
                        <a:t>UAB „Akmenės energija“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1451</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81%</a:t>
                      </a:r>
                    </a:p>
                  </a:txBody>
                  <a:tcPr marL="6350" marR="6350" marT="6350" marB="0" anchor="b">
                    <a:lnL>
                      <a:noFill/>
                    </a:lnL>
                    <a:lnR>
                      <a:noFill/>
                    </a:lnR>
                    <a:lnT>
                      <a:noFill/>
                    </a:lnT>
                    <a:lnB>
                      <a:noFill/>
                    </a:lnB>
                    <a:solidFill>
                      <a:srgbClr val="99CE7F"/>
                    </a:solidFill>
                  </a:tcPr>
                </a:tc>
                <a:tc>
                  <a:txBody>
                    <a:bodyPr/>
                    <a:lstStyle/>
                    <a:p>
                      <a:pPr algn="r" fontAlgn="b"/>
                      <a:r>
                        <a:rPr lang="lt-LT" sz="1600" b="1" i="0" u="none" strike="noStrike">
                          <a:effectLst/>
                          <a:latin typeface="Arial" panose="020B0604020202020204" pitchFamily="34" charset="0"/>
                        </a:rPr>
                        <a:t>19%</a:t>
                      </a:r>
                    </a:p>
                  </a:txBody>
                  <a:tcPr marL="6350" marR="6350" marT="6350" marB="0" anchor="b">
                    <a:lnL>
                      <a:noFill/>
                    </a:lnL>
                    <a:lnR>
                      <a:noFill/>
                    </a:lnR>
                    <a:lnT>
                      <a:noFill/>
                    </a:lnT>
                    <a:lnB>
                      <a:noFill/>
                    </a:lnB>
                    <a:solidFill>
                      <a:srgbClr val="FA9573"/>
                    </a:solidFill>
                  </a:tcPr>
                </a:tc>
                <a:extLst>
                  <a:ext uri="{0D108BD9-81ED-4DB2-BD59-A6C34878D82A}">
                    <a16:rowId xmlns:a16="http://schemas.microsoft.com/office/drawing/2014/main" val="2679792687"/>
                  </a:ext>
                </a:extLst>
              </a:tr>
              <a:tr h="198332">
                <a:tc>
                  <a:txBody>
                    <a:bodyPr/>
                    <a:lstStyle/>
                    <a:p>
                      <a:pPr algn="l" fontAlgn="b"/>
                      <a:r>
                        <a:rPr lang="lt-LT" sz="1000" b="0" i="1" u="none" strike="noStrike" dirty="0">
                          <a:effectLst/>
                          <a:latin typeface="Arial" panose="020B0604020202020204" pitchFamily="34" charset="0"/>
                        </a:rPr>
                        <a:t>UAB "Kretingos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653</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52%</a:t>
                      </a:r>
                    </a:p>
                  </a:txBody>
                  <a:tcPr marL="6350" marR="6350" marT="6350" marB="0" anchor="b">
                    <a:lnL>
                      <a:noFill/>
                    </a:lnL>
                    <a:lnR>
                      <a:noFill/>
                    </a:lnR>
                    <a:lnT>
                      <a:noFill/>
                    </a:lnT>
                    <a:lnB>
                      <a:noFill/>
                    </a:lnB>
                    <a:solidFill>
                      <a:srgbClr val="F9EA84"/>
                    </a:solidFill>
                  </a:tcPr>
                </a:tc>
                <a:tc>
                  <a:txBody>
                    <a:bodyPr/>
                    <a:lstStyle/>
                    <a:p>
                      <a:pPr algn="r" fontAlgn="b"/>
                      <a:r>
                        <a:rPr lang="lt-LT" sz="1600" b="1" i="0" u="none" strike="noStrike">
                          <a:effectLst/>
                          <a:latin typeface="Arial" panose="020B0604020202020204" pitchFamily="34" charset="0"/>
                        </a:rPr>
                        <a:t>48%</a:t>
                      </a:r>
                    </a:p>
                  </a:txBody>
                  <a:tcPr marL="6350" marR="6350" marT="6350" marB="0" anchor="b">
                    <a:lnL>
                      <a:noFill/>
                    </a:lnL>
                    <a:lnR>
                      <a:noFill/>
                    </a:lnR>
                    <a:lnT>
                      <a:noFill/>
                    </a:lnT>
                    <a:lnB>
                      <a:noFill/>
                    </a:lnB>
                    <a:solidFill>
                      <a:srgbClr val="FEE583"/>
                    </a:solidFill>
                  </a:tcPr>
                </a:tc>
                <a:extLst>
                  <a:ext uri="{0D108BD9-81ED-4DB2-BD59-A6C34878D82A}">
                    <a16:rowId xmlns:a16="http://schemas.microsoft.com/office/drawing/2014/main" val="2731813009"/>
                  </a:ext>
                </a:extLst>
              </a:tr>
              <a:tr h="198332">
                <a:tc>
                  <a:txBody>
                    <a:bodyPr/>
                    <a:lstStyle/>
                    <a:p>
                      <a:pPr algn="l" fontAlgn="b"/>
                      <a:r>
                        <a:rPr lang="lt-LT" sz="1000" b="0" i="1" u="none" strike="noStrike" dirty="0">
                          <a:effectLst/>
                          <a:latin typeface="Arial" panose="020B0604020202020204" pitchFamily="34" charset="0"/>
                        </a:rPr>
                        <a:t>UAB "Trakų energija"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703</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59%</a:t>
                      </a:r>
                    </a:p>
                  </a:txBody>
                  <a:tcPr marL="6350" marR="6350" marT="6350" marB="0" anchor="b">
                    <a:lnL>
                      <a:noFill/>
                    </a:lnL>
                    <a:lnR>
                      <a:noFill/>
                    </a:lnR>
                    <a:lnT>
                      <a:noFill/>
                    </a:lnT>
                    <a:lnB>
                      <a:noFill/>
                    </a:lnB>
                    <a:solidFill>
                      <a:srgbClr val="E1E383"/>
                    </a:solidFill>
                  </a:tcPr>
                </a:tc>
                <a:tc>
                  <a:txBody>
                    <a:bodyPr/>
                    <a:lstStyle/>
                    <a:p>
                      <a:pPr algn="r" fontAlgn="b"/>
                      <a:r>
                        <a:rPr lang="lt-LT" sz="1600" b="1" i="0" u="none" strike="noStrike">
                          <a:effectLst/>
                          <a:latin typeface="Arial" panose="020B0604020202020204" pitchFamily="34" charset="0"/>
                        </a:rPr>
                        <a:t>41%</a:t>
                      </a:r>
                    </a:p>
                  </a:txBody>
                  <a:tcPr marL="6350" marR="6350" marT="6350" marB="0" anchor="b">
                    <a:lnL>
                      <a:noFill/>
                    </a:lnL>
                    <a:lnR>
                      <a:noFill/>
                    </a:lnR>
                    <a:lnT>
                      <a:noFill/>
                    </a:lnT>
                    <a:lnB>
                      <a:noFill/>
                    </a:lnB>
                    <a:solidFill>
                      <a:srgbClr val="FDD17F"/>
                    </a:solidFill>
                  </a:tcPr>
                </a:tc>
                <a:extLst>
                  <a:ext uri="{0D108BD9-81ED-4DB2-BD59-A6C34878D82A}">
                    <a16:rowId xmlns:a16="http://schemas.microsoft.com/office/drawing/2014/main" val="513855054"/>
                  </a:ext>
                </a:extLst>
              </a:tr>
              <a:tr h="198332">
                <a:tc>
                  <a:txBody>
                    <a:bodyPr/>
                    <a:lstStyle/>
                    <a:p>
                      <a:pPr algn="l" fontAlgn="b"/>
                      <a:r>
                        <a:rPr lang="lt-LT" sz="1000" b="0" i="1" u="none" strike="noStrike" dirty="0">
                          <a:effectLst/>
                          <a:latin typeface="Arial" panose="020B0604020202020204" pitchFamily="34" charset="0"/>
                        </a:rPr>
                        <a:t>UAB "Kaišiadorių šiluma"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751</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60%</a:t>
                      </a:r>
                    </a:p>
                  </a:txBody>
                  <a:tcPr marL="6350" marR="6350" marT="6350" marB="0" anchor="b">
                    <a:lnL>
                      <a:noFill/>
                    </a:lnL>
                    <a:lnR>
                      <a:noFill/>
                    </a:lnR>
                    <a:lnT>
                      <a:noFill/>
                    </a:lnT>
                    <a:lnB>
                      <a:noFill/>
                    </a:lnB>
                    <a:solidFill>
                      <a:srgbClr val="E0E283"/>
                    </a:solidFill>
                  </a:tcPr>
                </a:tc>
                <a:tc>
                  <a:txBody>
                    <a:bodyPr/>
                    <a:lstStyle/>
                    <a:p>
                      <a:pPr algn="r" fontAlgn="b"/>
                      <a:r>
                        <a:rPr lang="lt-LT" sz="1600" b="1" i="0" u="none" strike="noStrike">
                          <a:effectLst/>
                          <a:latin typeface="Arial" panose="020B0604020202020204" pitchFamily="34" charset="0"/>
                        </a:rPr>
                        <a:t>40%</a:t>
                      </a:r>
                    </a:p>
                  </a:txBody>
                  <a:tcPr marL="6350" marR="6350" marT="6350" marB="0" anchor="b">
                    <a:lnL>
                      <a:noFill/>
                    </a:lnL>
                    <a:lnR>
                      <a:noFill/>
                    </a:lnR>
                    <a:lnT>
                      <a:noFill/>
                    </a:lnT>
                    <a:lnB>
                      <a:noFill/>
                    </a:lnB>
                    <a:solidFill>
                      <a:srgbClr val="FDD07E"/>
                    </a:solidFill>
                  </a:tcPr>
                </a:tc>
                <a:extLst>
                  <a:ext uri="{0D108BD9-81ED-4DB2-BD59-A6C34878D82A}">
                    <a16:rowId xmlns:a16="http://schemas.microsoft.com/office/drawing/2014/main" val="1914241414"/>
                  </a:ext>
                </a:extLst>
              </a:tr>
              <a:tr h="198332">
                <a:tc>
                  <a:txBody>
                    <a:bodyPr/>
                    <a:lstStyle/>
                    <a:p>
                      <a:pPr algn="l" fontAlgn="b"/>
                      <a:r>
                        <a:rPr lang="lt-LT" sz="1000" b="0" i="1" u="none" strike="noStrike" dirty="0">
                          <a:effectLst/>
                          <a:latin typeface="Arial" panose="020B0604020202020204" pitchFamily="34" charset="0"/>
                        </a:rPr>
                        <a:t>UAB "Anykščių šiluma"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752</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50%</a:t>
                      </a:r>
                    </a:p>
                  </a:txBody>
                  <a:tcPr marL="6350" marR="6350" marT="6350" marB="0" anchor="b">
                    <a:lnL>
                      <a:noFill/>
                    </a:lnL>
                    <a:lnR>
                      <a:noFill/>
                    </a:lnR>
                    <a:lnT>
                      <a:noFill/>
                    </a:lnT>
                    <a:lnB>
                      <a:noFill/>
                    </a:lnB>
                    <a:solidFill>
                      <a:srgbClr val="FEEB84"/>
                    </a:solidFill>
                  </a:tcPr>
                </a:tc>
                <a:tc>
                  <a:txBody>
                    <a:bodyPr/>
                    <a:lstStyle/>
                    <a:p>
                      <a:pPr algn="r" fontAlgn="b"/>
                      <a:r>
                        <a:rPr lang="lt-LT" sz="1600" b="1" i="0" u="none" strike="noStrike">
                          <a:effectLst/>
                          <a:latin typeface="Arial" panose="020B0604020202020204" pitchFamily="34" charset="0"/>
                        </a:rPr>
                        <a:t>50%</a:t>
                      </a:r>
                    </a:p>
                  </a:txBody>
                  <a:tcPr marL="6350" marR="6350" marT="6350" marB="0" anchor="b">
                    <a:lnL>
                      <a:noFill/>
                    </a:lnL>
                    <a:lnR>
                      <a:noFill/>
                    </a:lnR>
                    <a:lnT>
                      <a:noFill/>
                    </a:lnT>
                    <a:lnB>
                      <a:noFill/>
                    </a:lnB>
                    <a:solidFill>
                      <a:srgbClr val="FEE983"/>
                    </a:solidFill>
                  </a:tcPr>
                </a:tc>
                <a:extLst>
                  <a:ext uri="{0D108BD9-81ED-4DB2-BD59-A6C34878D82A}">
                    <a16:rowId xmlns:a16="http://schemas.microsoft.com/office/drawing/2014/main" val="2973267926"/>
                  </a:ext>
                </a:extLst>
              </a:tr>
              <a:tr h="198332">
                <a:tc>
                  <a:txBody>
                    <a:bodyPr/>
                    <a:lstStyle/>
                    <a:p>
                      <a:pPr algn="l" fontAlgn="b"/>
                      <a:r>
                        <a:rPr lang="lt-LT" sz="1000" b="0" i="1" u="none" strike="noStrike" dirty="0">
                          <a:effectLst/>
                          <a:latin typeface="Arial" panose="020B0604020202020204" pitchFamily="34" charset="0"/>
                        </a:rPr>
                        <a:t>UAB " Šalčininkų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731</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75%</a:t>
                      </a:r>
                    </a:p>
                  </a:txBody>
                  <a:tcPr marL="6350" marR="6350" marT="6350" marB="0" anchor="b">
                    <a:lnL>
                      <a:noFill/>
                    </a:lnL>
                    <a:lnR>
                      <a:noFill/>
                    </a:lnR>
                    <a:lnT>
                      <a:noFill/>
                    </a:lnT>
                    <a:lnB>
                      <a:noFill/>
                    </a:lnB>
                    <a:solidFill>
                      <a:srgbClr val="AED480"/>
                    </a:solidFill>
                  </a:tcPr>
                </a:tc>
                <a:tc>
                  <a:txBody>
                    <a:bodyPr/>
                    <a:lstStyle/>
                    <a:p>
                      <a:pPr algn="r" fontAlgn="b"/>
                      <a:r>
                        <a:rPr lang="lt-LT" sz="1600" b="1" i="0" u="none" strike="noStrike">
                          <a:effectLst/>
                          <a:latin typeface="Arial" panose="020B0604020202020204" pitchFamily="34" charset="0"/>
                        </a:rPr>
                        <a:t>25%</a:t>
                      </a:r>
                    </a:p>
                  </a:txBody>
                  <a:tcPr marL="6350" marR="6350" marT="6350" marB="0" anchor="b">
                    <a:lnL>
                      <a:noFill/>
                    </a:lnL>
                    <a:lnR>
                      <a:noFill/>
                    </a:lnR>
                    <a:lnT>
                      <a:noFill/>
                    </a:lnT>
                    <a:lnB>
                      <a:noFill/>
                    </a:lnB>
                    <a:solidFill>
                      <a:srgbClr val="FBA776"/>
                    </a:solidFill>
                  </a:tcPr>
                </a:tc>
                <a:extLst>
                  <a:ext uri="{0D108BD9-81ED-4DB2-BD59-A6C34878D82A}">
                    <a16:rowId xmlns:a16="http://schemas.microsoft.com/office/drawing/2014/main" val="2716737727"/>
                  </a:ext>
                </a:extLst>
              </a:tr>
              <a:tr h="198332">
                <a:tc>
                  <a:txBody>
                    <a:bodyPr/>
                    <a:lstStyle/>
                    <a:p>
                      <a:pPr algn="l" fontAlgn="b"/>
                      <a:r>
                        <a:rPr lang="lt-LT" sz="1000" b="0" i="1" u="none" strike="noStrike" dirty="0">
                          <a:effectLst/>
                          <a:latin typeface="Arial" panose="020B0604020202020204" pitchFamily="34" charset="0"/>
                        </a:rPr>
                        <a:t>UAB "</a:t>
                      </a:r>
                      <a:r>
                        <a:rPr lang="lt-LT" sz="1000" b="0" i="1" u="none" strike="noStrike" dirty="0" err="1">
                          <a:effectLst/>
                          <a:latin typeface="Arial" panose="020B0604020202020204" pitchFamily="34" charset="0"/>
                        </a:rPr>
                        <a:t>Fortum</a:t>
                      </a:r>
                      <a:r>
                        <a:rPr lang="lt-LT" sz="1000" b="0" i="1" u="none" strike="noStrike" dirty="0">
                          <a:effectLst/>
                          <a:latin typeface="Arial" panose="020B0604020202020204" pitchFamily="34" charset="0"/>
                        </a:rPr>
                        <a:t> Švenčionių energija"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361</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50%</a:t>
                      </a:r>
                    </a:p>
                  </a:txBody>
                  <a:tcPr marL="6350" marR="6350" marT="6350" marB="0" anchor="b">
                    <a:lnL>
                      <a:noFill/>
                    </a:lnL>
                    <a:lnR>
                      <a:noFill/>
                    </a:lnR>
                    <a:lnT>
                      <a:noFill/>
                    </a:lnT>
                    <a:lnB>
                      <a:noFill/>
                    </a:lnB>
                    <a:solidFill>
                      <a:srgbClr val="FFEB84"/>
                    </a:solidFill>
                  </a:tcPr>
                </a:tc>
                <a:tc>
                  <a:txBody>
                    <a:bodyPr/>
                    <a:lstStyle/>
                    <a:p>
                      <a:pPr algn="r" fontAlgn="b"/>
                      <a:r>
                        <a:rPr lang="lt-LT" sz="1600" b="1" i="0" u="none" strike="noStrike">
                          <a:effectLst/>
                          <a:latin typeface="Arial" panose="020B0604020202020204" pitchFamily="34" charset="0"/>
                        </a:rPr>
                        <a:t>50%</a:t>
                      </a:r>
                    </a:p>
                  </a:txBody>
                  <a:tcPr marL="6350" marR="6350" marT="6350" marB="0" anchor="b">
                    <a:lnL>
                      <a:noFill/>
                    </a:lnL>
                    <a:lnR>
                      <a:noFill/>
                    </a:lnR>
                    <a:lnT>
                      <a:noFill/>
                    </a:lnT>
                    <a:lnB>
                      <a:noFill/>
                    </a:lnB>
                    <a:solidFill>
                      <a:srgbClr val="FFEB84"/>
                    </a:solidFill>
                  </a:tcPr>
                </a:tc>
                <a:extLst>
                  <a:ext uri="{0D108BD9-81ED-4DB2-BD59-A6C34878D82A}">
                    <a16:rowId xmlns:a16="http://schemas.microsoft.com/office/drawing/2014/main" val="1096728906"/>
                  </a:ext>
                </a:extLst>
              </a:tr>
              <a:tr h="198332">
                <a:tc>
                  <a:txBody>
                    <a:bodyPr/>
                    <a:lstStyle/>
                    <a:p>
                      <a:pPr algn="l" fontAlgn="b"/>
                      <a:r>
                        <a:rPr lang="lt-LT" sz="1000" b="0" i="1" u="none" strike="noStrike" dirty="0">
                          <a:effectLst/>
                          <a:latin typeface="Arial" panose="020B0604020202020204" pitchFamily="34" charset="0"/>
                        </a:rPr>
                        <a:t>AB "Prienų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50</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87%</a:t>
                      </a:r>
                    </a:p>
                  </a:txBody>
                  <a:tcPr marL="6350" marR="6350" marT="6350" marB="0" anchor="b">
                    <a:lnL>
                      <a:noFill/>
                    </a:lnL>
                    <a:lnR>
                      <a:noFill/>
                    </a:lnR>
                    <a:lnT>
                      <a:noFill/>
                    </a:lnT>
                    <a:lnB>
                      <a:noFill/>
                    </a:lnB>
                    <a:solidFill>
                      <a:srgbClr val="86C87D"/>
                    </a:solidFill>
                  </a:tcPr>
                </a:tc>
                <a:tc>
                  <a:txBody>
                    <a:bodyPr/>
                    <a:lstStyle/>
                    <a:p>
                      <a:pPr algn="r" fontAlgn="b"/>
                      <a:r>
                        <a:rPr lang="lt-LT" sz="1600" b="1" i="0" u="none" strike="noStrike">
                          <a:effectLst/>
                          <a:latin typeface="Arial" panose="020B0604020202020204" pitchFamily="34" charset="0"/>
                        </a:rPr>
                        <a:t>13%</a:t>
                      </a:r>
                    </a:p>
                  </a:txBody>
                  <a:tcPr marL="6350" marR="6350" marT="6350" marB="0" anchor="b">
                    <a:lnL>
                      <a:noFill/>
                    </a:lnL>
                    <a:lnR>
                      <a:noFill/>
                    </a:lnR>
                    <a:lnT>
                      <a:noFill/>
                    </a:lnT>
                    <a:lnB>
                      <a:noFill/>
                    </a:lnB>
                    <a:solidFill>
                      <a:srgbClr val="F98570"/>
                    </a:solidFill>
                  </a:tcPr>
                </a:tc>
                <a:extLst>
                  <a:ext uri="{0D108BD9-81ED-4DB2-BD59-A6C34878D82A}">
                    <a16:rowId xmlns:a16="http://schemas.microsoft.com/office/drawing/2014/main" val="2521980731"/>
                  </a:ext>
                </a:extLst>
              </a:tr>
              <a:tr h="198332">
                <a:tc>
                  <a:txBody>
                    <a:bodyPr/>
                    <a:lstStyle/>
                    <a:p>
                      <a:pPr algn="l" fontAlgn="b"/>
                      <a:r>
                        <a:rPr lang="lt-LT" sz="1000" b="0" i="1" u="none" strike="noStrike" dirty="0">
                          <a:effectLst/>
                          <a:latin typeface="Arial" panose="020B0604020202020204" pitchFamily="34" charset="0"/>
                        </a:rPr>
                        <a:t>UAB "Širvintų šiluma"</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424</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40%</a:t>
                      </a:r>
                    </a:p>
                  </a:txBody>
                  <a:tcPr marL="6350" marR="6350" marT="6350" marB="0" anchor="b">
                    <a:lnL>
                      <a:noFill/>
                    </a:lnL>
                    <a:lnR>
                      <a:noFill/>
                    </a:lnR>
                    <a:lnT>
                      <a:noFill/>
                    </a:lnT>
                    <a:lnB>
                      <a:noFill/>
                    </a:lnB>
                    <a:solidFill>
                      <a:srgbClr val="FDD07E"/>
                    </a:solidFill>
                  </a:tcPr>
                </a:tc>
                <a:tc>
                  <a:txBody>
                    <a:bodyPr/>
                    <a:lstStyle/>
                    <a:p>
                      <a:pPr algn="r" fontAlgn="b"/>
                      <a:r>
                        <a:rPr lang="lt-LT" sz="1600" b="1" i="0" u="none" strike="noStrike">
                          <a:effectLst/>
                          <a:latin typeface="Arial" panose="020B0604020202020204" pitchFamily="34" charset="0"/>
                        </a:rPr>
                        <a:t>60%</a:t>
                      </a:r>
                    </a:p>
                  </a:txBody>
                  <a:tcPr marL="6350" marR="6350" marT="6350" marB="0" anchor="b">
                    <a:lnL>
                      <a:noFill/>
                    </a:lnL>
                    <a:lnR>
                      <a:noFill/>
                    </a:lnR>
                    <a:lnT>
                      <a:noFill/>
                    </a:lnT>
                    <a:lnB>
                      <a:noFill/>
                    </a:lnB>
                    <a:solidFill>
                      <a:srgbClr val="DFE283"/>
                    </a:solidFill>
                  </a:tcPr>
                </a:tc>
                <a:extLst>
                  <a:ext uri="{0D108BD9-81ED-4DB2-BD59-A6C34878D82A}">
                    <a16:rowId xmlns:a16="http://schemas.microsoft.com/office/drawing/2014/main" val="3328490993"/>
                  </a:ext>
                </a:extLst>
              </a:tr>
              <a:tr h="198332">
                <a:tc>
                  <a:txBody>
                    <a:bodyPr/>
                    <a:lstStyle/>
                    <a:p>
                      <a:pPr algn="l" fontAlgn="b"/>
                      <a:r>
                        <a:rPr lang="lt-LT" sz="1000" b="0" i="1" u="none" strike="noStrike" dirty="0">
                          <a:effectLst/>
                          <a:latin typeface="Arial" panose="020B0604020202020204" pitchFamily="34" charset="0"/>
                        </a:rPr>
                        <a:t>UAB "Šilalės šilumos tinklai"</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468</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98%</a:t>
                      </a:r>
                    </a:p>
                  </a:txBody>
                  <a:tcPr marL="6350" marR="6350" marT="6350" marB="0" anchor="b">
                    <a:lnL>
                      <a:noFill/>
                    </a:lnL>
                    <a:lnR>
                      <a:noFill/>
                    </a:lnR>
                    <a:lnT>
                      <a:noFill/>
                    </a:lnT>
                    <a:lnB>
                      <a:noFill/>
                    </a:lnB>
                    <a:solidFill>
                      <a:srgbClr val="63BE7B"/>
                    </a:solidFill>
                  </a:tcPr>
                </a:tc>
                <a:tc>
                  <a:txBody>
                    <a:bodyPr/>
                    <a:lstStyle/>
                    <a:p>
                      <a:pPr algn="r" fontAlgn="b"/>
                      <a:r>
                        <a:rPr lang="lt-LT" sz="1600" b="1" i="0" u="none" strike="noStrike">
                          <a:effectLst/>
                          <a:latin typeface="Arial" panose="020B0604020202020204" pitchFamily="34" charset="0"/>
                        </a:rPr>
                        <a:t>2%</a:t>
                      </a:r>
                    </a:p>
                  </a:txBody>
                  <a:tcPr marL="6350" marR="6350" marT="6350" marB="0" anchor="b">
                    <a:lnL>
                      <a:noFill/>
                    </a:lnL>
                    <a:lnR>
                      <a:noFill/>
                    </a:lnR>
                    <a:lnT>
                      <a:noFill/>
                    </a:lnT>
                    <a:lnB>
                      <a:noFill/>
                    </a:lnB>
                    <a:solidFill>
                      <a:srgbClr val="F8696B"/>
                    </a:solidFill>
                  </a:tcPr>
                </a:tc>
                <a:extLst>
                  <a:ext uri="{0D108BD9-81ED-4DB2-BD59-A6C34878D82A}">
                    <a16:rowId xmlns:a16="http://schemas.microsoft.com/office/drawing/2014/main" val="2547547902"/>
                  </a:ext>
                </a:extLst>
              </a:tr>
              <a:tr h="198332">
                <a:tc>
                  <a:txBody>
                    <a:bodyPr/>
                    <a:lstStyle/>
                    <a:p>
                      <a:pPr algn="l" fontAlgn="b"/>
                      <a:r>
                        <a:rPr lang="lt-LT" sz="1000" b="0" i="1" u="none" strike="noStrike" dirty="0">
                          <a:effectLst/>
                          <a:latin typeface="Arial" panose="020B0604020202020204" pitchFamily="34" charset="0"/>
                        </a:rPr>
                        <a:t>UAB Ignalinos šilumos tinklai</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507</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84%</a:t>
                      </a:r>
                    </a:p>
                  </a:txBody>
                  <a:tcPr marL="6350" marR="6350" marT="6350" marB="0" anchor="b">
                    <a:lnL>
                      <a:noFill/>
                    </a:lnL>
                    <a:lnR>
                      <a:noFill/>
                    </a:lnR>
                    <a:lnT>
                      <a:noFill/>
                    </a:lnT>
                    <a:lnB>
                      <a:noFill/>
                    </a:lnB>
                    <a:solidFill>
                      <a:srgbClr val="90CB7E"/>
                    </a:solidFill>
                  </a:tcPr>
                </a:tc>
                <a:tc>
                  <a:txBody>
                    <a:bodyPr/>
                    <a:lstStyle/>
                    <a:p>
                      <a:pPr algn="r" fontAlgn="b"/>
                      <a:r>
                        <a:rPr lang="lt-LT" sz="1600" b="1" i="0" u="none" strike="noStrike">
                          <a:effectLst/>
                          <a:latin typeface="Arial" panose="020B0604020202020204" pitchFamily="34" charset="0"/>
                        </a:rPr>
                        <a:t>16%</a:t>
                      </a:r>
                    </a:p>
                  </a:txBody>
                  <a:tcPr marL="6350" marR="6350" marT="6350" marB="0" anchor="b">
                    <a:lnL>
                      <a:noFill/>
                    </a:lnL>
                    <a:lnR>
                      <a:noFill/>
                    </a:lnR>
                    <a:lnT>
                      <a:noFill/>
                    </a:lnT>
                    <a:lnB>
                      <a:noFill/>
                    </a:lnB>
                    <a:solidFill>
                      <a:srgbClr val="F98D72"/>
                    </a:solidFill>
                  </a:tcPr>
                </a:tc>
                <a:extLst>
                  <a:ext uri="{0D108BD9-81ED-4DB2-BD59-A6C34878D82A}">
                    <a16:rowId xmlns:a16="http://schemas.microsoft.com/office/drawing/2014/main" val="1564760074"/>
                  </a:ext>
                </a:extLst>
              </a:tr>
              <a:tr h="198332">
                <a:tc>
                  <a:txBody>
                    <a:bodyPr/>
                    <a:lstStyle/>
                    <a:p>
                      <a:pPr algn="l" fontAlgn="b"/>
                      <a:r>
                        <a:rPr lang="lt-LT" sz="1000" b="0" i="1" u="none" strike="noStrike" dirty="0">
                          <a:effectLst/>
                          <a:latin typeface="Arial" panose="020B0604020202020204" pitchFamily="34" charset="0"/>
                        </a:rPr>
                        <a:t>UAB "Birštono šiluma"</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483</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65%</a:t>
                      </a:r>
                    </a:p>
                  </a:txBody>
                  <a:tcPr marL="6350" marR="6350" marT="6350" marB="0" anchor="b">
                    <a:lnL>
                      <a:noFill/>
                    </a:lnL>
                    <a:lnR>
                      <a:noFill/>
                    </a:lnR>
                    <a:lnT>
                      <a:noFill/>
                    </a:lnT>
                    <a:lnB>
                      <a:noFill/>
                    </a:lnB>
                    <a:solidFill>
                      <a:srgbClr val="CFDD82"/>
                    </a:solidFill>
                  </a:tcPr>
                </a:tc>
                <a:tc>
                  <a:txBody>
                    <a:bodyPr/>
                    <a:lstStyle/>
                    <a:p>
                      <a:pPr algn="r" fontAlgn="b"/>
                      <a:r>
                        <a:rPr lang="lt-LT" sz="1600" b="1" i="0" u="none" strike="noStrike">
                          <a:effectLst/>
                          <a:latin typeface="Arial" panose="020B0604020202020204" pitchFamily="34" charset="0"/>
                        </a:rPr>
                        <a:t>35%</a:t>
                      </a:r>
                    </a:p>
                  </a:txBody>
                  <a:tcPr marL="6350" marR="6350" marT="6350" marB="0" anchor="b">
                    <a:lnL>
                      <a:noFill/>
                    </a:lnL>
                    <a:lnR>
                      <a:noFill/>
                    </a:lnR>
                    <a:lnT>
                      <a:noFill/>
                    </a:lnT>
                    <a:lnB>
                      <a:noFill/>
                    </a:lnB>
                    <a:solidFill>
                      <a:srgbClr val="FCC27C"/>
                    </a:solidFill>
                  </a:tcPr>
                </a:tc>
                <a:extLst>
                  <a:ext uri="{0D108BD9-81ED-4DB2-BD59-A6C34878D82A}">
                    <a16:rowId xmlns:a16="http://schemas.microsoft.com/office/drawing/2014/main" val="54901727"/>
                  </a:ext>
                </a:extLst>
              </a:tr>
              <a:tr h="198332">
                <a:tc>
                  <a:txBody>
                    <a:bodyPr/>
                    <a:lstStyle/>
                    <a:p>
                      <a:pPr algn="l" fontAlgn="b"/>
                      <a:r>
                        <a:rPr lang="lt-LT" sz="1000" b="0" i="1" u="none" strike="noStrike" dirty="0">
                          <a:effectLst/>
                          <a:latin typeface="Arial" panose="020B0604020202020204" pitchFamily="34" charset="0"/>
                        </a:rPr>
                        <a:t>UAB "Molėtų šiluma"</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344</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72%</a:t>
                      </a:r>
                    </a:p>
                  </a:txBody>
                  <a:tcPr marL="6350" marR="6350" marT="6350" marB="0" anchor="b">
                    <a:lnL>
                      <a:noFill/>
                    </a:lnL>
                    <a:lnR>
                      <a:noFill/>
                    </a:lnR>
                    <a:lnT>
                      <a:noFill/>
                    </a:lnT>
                    <a:lnB>
                      <a:noFill/>
                    </a:lnB>
                    <a:solidFill>
                      <a:srgbClr val="B8D780"/>
                    </a:solidFill>
                  </a:tcPr>
                </a:tc>
                <a:tc>
                  <a:txBody>
                    <a:bodyPr/>
                    <a:lstStyle/>
                    <a:p>
                      <a:pPr algn="r" fontAlgn="b"/>
                      <a:r>
                        <a:rPr lang="lt-LT" sz="1600" b="1" i="0" u="none" strike="noStrike">
                          <a:effectLst/>
                          <a:latin typeface="Arial" panose="020B0604020202020204" pitchFamily="34" charset="0"/>
                        </a:rPr>
                        <a:t>28%</a:t>
                      </a:r>
                    </a:p>
                  </a:txBody>
                  <a:tcPr marL="6350" marR="6350" marT="6350" marB="0" anchor="b">
                    <a:lnL>
                      <a:noFill/>
                    </a:lnL>
                    <a:lnR>
                      <a:noFill/>
                    </a:lnR>
                    <a:lnT>
                      <a:noFill/>
                    </a:lnT>
                    <a:lnB>
                      <a:noFill/>
                    </a:lnB>
                    <a:solidFill>
                      <a:srgbClr val="FBAF78"/>
                    </a:solidFill>
                  </a:tcPr>
                </a:tc>
                <a:extLst>
                  <a:ext uri="{0D108BD9-81ED-4DB2-BD59-A6C34878D82A}">
                    <a16:rowId xmlns:a16="http://schemas.microsoft.com/office/drawing/2014/main" val="949504787"/>
                  </a:ext>
                </a:extLst>
              </a:tr>
              <a:tr h="198332">
                <a:tc>
                  <a:txBody>
                    <a:bodyPr/>
                    <a:lstStyle/>
                    <a:p>
                      <a:pPr algn="l" fontAlgn="b"/>
                      <a:r>
                        <a:rPr lang="lt-LT" sz="1000" b="0" i="1" u="none" strike="noStrike">
                          <a:effectLst/>
                          <a:latin typeface="Arial" panose="020B0604020202020204" pitchFamily="34" charset="0"/>
                        </a:rPr>
                        <a:t>UAB "Šakių šilumos tinklai"</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491</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71%</a:t>
                      </a:r>
                    </a:p>
                  </a:txBody>
                  <a:tcPr marL="6350" marR="6350" marT="6350" marB="0" anchor="b">
                    <a:lnL>
                      <a:noFill/>
                    </a:lnL>
                    <a:lnR>
                      <a:noFill/>
                    </a:lnR>
                    <a:lnT>
                      <a:noFill/>
                    </a:lnT>
                    <a:lnB>
                      <a:noFill/>
                    </a:lnB>
                    <a:solidFill>
                      <a:srgbClr val="B9D780"/>
                    </a:solidFill>
                  </a:tcPr>
                </a:tc>
                <a:tc>
                  <a:txBody>
                    <a:bodyPr/>
                    <a:lstStyle/>
                    <a:p>
                      <a:pPr algn="r" fontAlgn="b"/>
                      <a:r>
                        <a:rPr lang="lt-LT" sz="1600" b="1" i="0" u="none" strike="noStrike">
                          <a:effectLst/>
                          <a:latin typeface="Arial" panose="020B0604020202020204" pitchFamily="34" charset="0"/>
                        </a:rPr>
                        <a:t>29%</a:t>
                      </a:r>
                    </a:p>
                  </a:txBody>
                  <a:tcPr marL="6350" marR="6350" marT="6350" marB="0" anchor="b">
                    <a:lnL>
                      <a:noFill/>
                    </a:lnL>
                    <a:lnR>
                      <a:noFill/>
                    </a:lnR>
                    <a:lnT>
                      <a:noFill/>
                    </a:lnT>
                    <a:lnB>
                      <a:noFill/>
                    </a:lnB>
                    <a:solidFill>
                      <a:srgbClr val="FBB078"/>
                    </a:solidFill>
                  </a:tcPr>
                </a:tc>
                <a:extLst>
                  <a:ext uri="{0D108BD9-81ED-4DB2-BD59-A6C34878D82A}">
                    <a16:rowId xmlns:a16="http://schemas.microsoft.com/office/drawing/2014/main" val="143057299"/>
                  </a:ext>
                </a:extLst>
              </a:tr>
              <a:tr h="198332">
                <a:tc>
                  <a:txBody>
                    <a:bodyPr/>
                    <a:lstStyle/>
                    <a:p>
                      <a:pPr algn="l" fontAlgn="b"/>
                      <a:r>
                        <a:rPr lang="lt-LT" sz="1000" b="0" i="1" u="none" strike="noStrike">
                          <a:effectLst/>
                          <a:latin typeface="Arial" panose="020B0604020202020204" pitchFamily="34" charset="0"/>
                        </a:rPr>
                        <a:t>UAB "Fortum Joniškio energija"</a:t>
                      </a:r>
                    </a:p>
                  </a:txBody>
                  <a:tcPr marL="6350" marR="6350" marT="6350" marB="0" anchor="b">
                    <a:lnL>
                      <a:noFill/>
                    </a:lnL>
                    <a:lnR>
                      <a:noFill/>
                    </a:lnR>
                    <a:lnT>
                      <a:noFill/>
                    </a:lnT>
                    <a:lnB>
                      <a:noFill/>
                    </a:lnB>
                  </a:tcPr>
                </a:tc>
                <a:tc>
                  <a:txBody>
                    <a:bodyPr/>
                    <a:lstStyle/>
                    <a:p>
                      <a:pPr algn="r" fontAlgn="b"/>
                      <a:r>
                        <a:rPr lang="lt-LT" sz="1600" b="1" i="0" u="none" strike="noStrike">
                          <a:effectLst/>
                          <a:latin typeface="Arial" panose="020B0604020202020204" pitchFamily="34" charset="0"/>
                        </a:rPr>
                        <a:t>267</a:t>
                      </a:r>
                    </a:p>
                  </a:txBody>
                  <a:tcPr marL="6350" marR="6350" marT="6350" marB="0" anchor="b">
                    <a:lnL>
                      <a:noFill/>
                    </a:lnL>
                    <a:lnR>
                      <a:noFill/>
                    </a:lnR>
                    <a:lnT>
                      <a:noFill/>
                    </a:lnT>
                    <a:lnB>
                      <a:noFill/>
                    </a:lnB>
                  </a:tcPr>
                </a:tc>
                <a:tc>
                  <a:txBody>
                    <a:bodyPr/>
                    <a:lstStyle/>
                    <a:p>
                      <a:pPr algn="r" fontAlgn="b"/>
                      <a:r>
                        <a:rPr lang="lt-LT" sz="1600" b="1" i="0" u="none" strike="noStrike" dirty="0">
                          <a:effectLst/>
                          <a:latin typeface="Arial" panose="020B0604020202020204" pitchFamily="34" charset="0"/>
                        </a:rPr>
                        <a:t>54%</a:t>
                      </a:r>
                    </a:p>
                  </a:txBody>
                  <a:tcPr marL="6350" marR="6350" marT="6350" marB="0" anchor="b">
                    <a:lnL>
                      <a:noFill/>
                    </a:lnL>
                    <a:lnR>
                      <a:noFill/>
                    </a:lnR>
                    <a:lnT>
                      <a:noFill/>
                    </a:lnT>
                    <a:lnB>
                      <a:noFill/>
                    </a:lnB>
                    <a:solidFill>
                      <a:srgbClr val="F3E884"/>
                    </a:solidFill>
                  </a:tcPr>
                </a:tc>
                <a:tc>
                  <a:txBody>
                    <a:bodyPr/>
                    <a:lstStyle/>
                    <a:p>
                      <a:pPr algn="r" fontAlgn="b"/>
                      <a:r>
                        <a:rPr lang="lt-LT" sz="1600" b="1" i="0" u="none" strike="noStrike" dirty="0">
                          <a:effectLst/>
                          <a:latin typeface="Arial" panose="020B0604020202020204" pitchFamily="34" charset="0"/>
                        </a:rPr>
                        <a:t>46%</a:t>
                      </a:r>
                    </a:p>
                  </a:txBody>
                  <a:tcPr marL="6350" marR="6350" marT="6350" marB="0" anchor="b">
                    <a:lnL>
                      <a:noFill/>
                    </a:lnL>
                    <a:lnR>
                      <a:noFill/>
                    </a:lnR>
                    <a:lnT>
                      <a:noFill/>
                    </a:lnT>
                    <a:lnB>
                      <a:noFill/>
                    </a:lnB>
                    <a:solidFill>
                      <a:srgbClr val="FEE081"/>
                    </a:solidFill>
                  </a:tcPr>
                </a:tc>
                <a:extLst>
                  <a:ext uri="{0D108BD9-81ED-4DB2-BD59-A6C34878D82A}">
                    <a16:rowId xmlns:a16="http://schemas.microsoft.com/office/drawing/2014/main" val="88213893"/>
                  </a:ext>
                </a:extLst>
              </a:tr>
              <a:tr h="125845">
                <a:tc>
                  <a:txBody>
                    <a:bodyPr/>
                    <a:lstStyle/>
                    <a:p>
                      <a:pPr algn="l" fontAlgn="b"/>
                      <a:r>
                        <a:rPr lang="lt-LT" sz="1000" b="0" i="1" u="none" strike="noStrike">
                          <a:effectLst/>
                          <a:latin typeface="Arial" panose="020B0604020202020204" pitchFamily="34" charset="0"/>
                        </a:rPr>
                        <a:t>UAB "Kazlų Rūdos šilumos tinklai"</a:t>
                      </a:r>
                    </a:p>
                  </a:txBody>
                  <a:tcPr marL="6350" marR="6350" marT="6350" marB="0" anchor="b">
                    <a:lnL>
                      <a:noFill/>
                    </a:lnL>
                    <a:lnR>
                      <a:noFill/>
                    </a:lnR>
                    <a:lnT>
                      <a:noFill/>
                    </a:lnT>
                    <a:lnB>
                      <a:noFill/>
                    </a:lnB>
                  </a:tcPr>
                </a:tc>
                <a:tc>
                  <a:txBody>
                    <a:bodyPr/>
                    <a:lstStyle/>
                    <a:p>
                      <a:pPr algn="r" fontAlgn="b"/>
                      <a:r>
                        <a:rPr lang="lt-LT" sz="1000" b="0" i="0" u="none" strike="noStrike">
                          <a:effectLst/>
                          <a:latin typeface="Arial" panose="020B0604020202020204" pitchFamily="34" charset="0"/>
                        </a:rPr>
                        <a:t>385</a:t>
                      </a:r>
                    </a:p>
                  </a:txBody>
                  <a:tcPr marL="6350" marR="6350" marT="6350" marB="0" anchor="b">
                    <a:lnL>
                      <a:noFill/>
                    </a:lnL>
                    <a:lnR>
                      <a:noFill/>
                    </a:lnR>
                    <a:lnT>
                      <a:noFill/>
                    </a:lnT>
                    <a:lnB>
                      <a:noFill/>
                    </a:lnB>
                  </a:tcPr>
                </a:tc>
                <a:tc>
                  <a:txBody>
                    <a:bodyPr/>
                    <a:lstStyle/>
                    <a:p>
                      <a:pPr algn="r" fontAlgn="b"/>
                      <a:r>
                        <a:rPr lang="lt-LT" sz="1000" b="0" i="0" u="none" strike="noStrike">
                          <a:effectLst/>
                          <a:latin typeface="Arial" panose="020B0604020202020204" pitchFamily="34" charset="0"/>
                        </a:rPr>
                        <a:t>90%</a:t>
                      </a:r>
                    </a:p>
                  </a:txBody>
                  <a:tcPr marL="6350" marR="6350" marT="6350" marB="0" anchor="b">
                    <a:lnL>
                      <a:noFill/>
                    </a:lnL>
                    <a:lnR>
                      <a:noFill/>
                    </a:lnR>
                    <a:lnT>
                      <a:noFill/>
                    </a:lnT>
                    <a:lnB>
                      <a:noFill/>
                    </a:lnB>
                    <a:solidFill>
                      <a:srgbClr val="7DC67D"/>
                    </a:solidFill>
                  </a:tcPr>
                </a:tc>
                <a:tc>
                  <a:txBody>
                    <a:bodyPr/>
                    <a:lstStyle/>
                    <a:p>
                      <a:pPr algn="r" fontAlgn="b"/>
                      <a:r>
                        <a:rPr lang="lt-LT" sz="1000" b="0" i="0" u="none" strike="noStrike" dirty="0">
                          <a:effectLst/>
                          <a:latin typeface="Arial" panose="020B0604020202020204" pitchFamily="34" charset="0"/>
                        </a:rPr>
                        <a:t>10%</a:t>
                      </a:r>
                    </a:p>
                  </a:txBody>
                  <a:tcPr marL="6350" marR="6350" marT="6350" marB="0" anchor="b">
                    <a:lnL>
                      <a:noFill/>
                    </a:lnL>
                    <a:lnR>
                      <a:noFill/>
                    </a:lnR>
                    <a:lnT>
                      <a:noFill/>
                    </a:lnT>
                    <a:lnB>
                      <a:noFill/>
                    </a:lnB>
                    <a:solidFill>
                      <a:srgbClr val="F97E6F"/>
                    </a:solidFill>
                  </a:tcPr>
                </a:tc>
                <a:extLst>
                  <a:ext uri="{0D108BD9-81ED-4DB2-BD59-A6C34878D82A}">
                    <a16:rowId xmlns:a16="http://schemas.microsoft.com/office/drawing/2014/main" val="480392075"/>
                  </a:ext>
                </a:extLst>
              </a:tr>
            </a:tbl>
          </a:graphicData>
        </a:graphic>
      </p:graphicFrame>
    </p:spTree>
    <p:extLst>
      <p:ext uri="{BB962C8B-B14F-4D97-AF65-F5344CB8AC3E}">
        <p14:creationId xmlns:p14="http://schemas.microsoft.com/office/powerpoint/2010/main" val="1631208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B35B6-ACC3-4D57-B472-C22CF2EEB970}"/>
              </a:ext>
            </a:extLst>
          </p:cNvPr>
          <p:cNvSpPr>
            <a:spLocks noGrp="1"/>
          </p:cNvSpPr>
          <p:nvPr>
            <p:ph type="title"/>
          </p:nvPr>
        </p:nvSpPr>
        <p:spPr>
          <a:xfrm>
            <a:off x="478465" y="2074363"/>
            <a:ext cx="3306726"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r>
              <a:rPr lang="en-US" sz="2600" kern="1200" dirty="0">
                <a:solidFill>
                  <a:srgbClr val="FFFFFF"/>
                </a:solidFill>
                <a:latin typeface="+mj-lt"/>
                <a:ea typeface="+mj-ea"/>
                <a:cs typeface="+mj-cs"/>
              </a:rPr>
              <a:t>Šilumos </a:t>
            </a:r>
            <a:r>
              <a:rPr lang="en-US" sz="2600" kern="1200" dirty="0" err="1">
                <a:solidFill>
                  <a:srgbClr val="FFFFFF"/>
                </a:solidFill>
                <a:latin typeface="+mj-lt"/>
                <a:ea typeface="+mj-ea"/>
                <a:cs typeface="+mj-cs"/>
              </a:rPr>
              <a:t>siurbli</a:t>
            </a:r>
            <a:r>
              <a:rPr lang="lt-LT" sz="2600" kern="1200" dirty="0" err="1">
                <a:solidFill>
                  <a:srgbClr val="FFFFFF"/>
                </a:solidFill>
                <a:latin typeface="+mj-lt"/>
                <a:ea typeface="+mj-ea"/>
                <a:cs typeface="+mj-cs"/>
              </a:rPr>
              <a:t>ais</a:t>
            </a:r>
            <a:r>
              <a:rPr lang="lt-LT" sz="2600" kern="1200" dirty="0">
                <a:solidFill>
                  <a:srgbClr val="FFFFFF"/>
                </a:solidFill>
                <a:latin typeface="+mj-lt"/>
                <a:ea typeface="+mj-ea"/>
                <a:cs typeface="+mj-cs"/>
              </a:rPr>
              <a:t> gaminamos </a:t>
            </a:r>
            <a:r>
              <a:rPr lang="en-US" sz="2600" kern="1200" dirty="0">
                <a:solidFill>
                  <a:srgbClr val="FFFFFF"/>
                </a:solidFill>
                <a:latin typeface="+mj-lt"/>
                <a:ea typeface="+mj-ea"/>
                <a:cs typeface="+mj-cs"/>
              </a:rPr>
              <a:t>šilumos </a:t>
            </a:r>
            <a:r>
              <a:rPr lang="lt-LT" sz="2600" kern="1200" dirty="0">
                <a:solidFill>
                  <a:srgbClr val="FFFFFF"/>
                </a:solidFill>
                <a:latin typeface="+mj-lt"/>
                <a:ea typeface="+mj-ea"/>
                <a:cs typeface="+mj-cs"/>
              </a:rPr>
              <a:t>savi</a:t>
            </a:r>
            <a:r>
              <a:rPr lang="en-US" sz="2600" kern="1200" dirty="0" err="1">
                <a:solidFill>
                  <a:srgbClr val="FFFFFF"/>
                </a:solidFill>
                <a:latin typeface="+mj-lt"/>
                <a:ea typeface="+mj-ea"/>
                <a:cs typeface="+mj-cs"/>
              </a:rPr>
              <a:t>kaina</a:t>
            </a:r>
            <a:endParaRPr lang="en-US" sz="2600" kern="1200" dirty="0">
              <a:solidFill>
                <a:srgbClr val="FFFFFF"/>
              </a:solidFill>
              <a:latin typeface="+mj-lt"/>
              <a:ea typeface="+mj-ea"/>
              <a:cs typeface="+mj-cs"/>
            </a:endParaRPr>
          </a:p>
        </p:txBody>
      </p:sp>
      <p:graphicFrame>
        <p:nvGraphicFramePr>
          <p:cNvPr id="5" name="Chart 4">
            <a:extLst>
              <a:ext uri="{FF2B5EF4-FFF2-40B4-BE49-F238E27FC236}">
                <a16:creationId xmlns:a16="http://schemas.microsoft.com/office/drawing/2014/main" id="{07C6F52E-8D1F-4F26-A627-91EA8FE02C83}"/>
              </a:ext>
            </a:extLst>
          </p:cNvPr>
          <p:cNvGraphicFramePr>
            <a:graphicFrameLocks/>
          </p:cNvGraphicFramePr>
          <p:nvPr>
            <p:extLst>
              <p:ext uri="{D42A27DB-BD31-4B8C-83A1-F6EECF244321}">
                <p14:modId xmlns:p14="http://schemas.microsoft.com/office/powerpoint/2010/main" val="2459309239"/>
              </p:ext>
            </p:extLst>
          </p:nvPr>
        </p:nvGraphicFramePr>
        <p:xfrm>
          <a:off x="3627768" y="568408"/>
          <a:ext cx="8564232" cy="58749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7730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AA88-E099-4609-9FC7-5F6212FBD573}"/>
              </a:ext>
            </a:extLst>
          </p:cNvPr>
          <p:cNvSpPr>
            <a:spLocks noGrp="1"/>
          </p:cNvSpPr>
          <p:nvPr>
            <p:ph type="title"/>
          </p:nvPr>
        </p:nvSpPr>
        <p:spPr/>
        <p:txBody>
          <a:bodyPr/>
          <a:lstStyle/>
          <a:p>
            <a:r>
              <a:rPr lang="lt-LT" dirty="0"/>
              <a:t>Skirtingų šildymo būdų PALYGINIMO prielaidos</a:t>
            </a:r>
          </a:p>
        </p:txBody>
      </p:sp>
      <p:sp>
        <p:nvSpPr>
          <p:cNvPr id="3" name="Content Placeholder 2">
            <a:extLst>
              <a:ext uri="{FF2B5EF4-FFF2-40B4-BE49-F238E27FC236}">
                <a16:creationId xmlns:a16="http://schemas.microsoft.com/office/drawing/2014/main" id="{0532D60C-4C2A-45EB-9371-66C57FFB283A}"/>
              </a:ext>
            </a:extLst>
          </p:cNvPr>
          <p:cNvSpPr>
            <a:spLocks noGrp="1"/>
          </p:cNvSpPr>
          <p:nvPr>
            <p:ph idx="1"/>
          </p:nvPr>
        </p:nvSpPr>
        <p:spPr>
          <a:xfrm>
            <a:off x="1614314" y="1704628"/>
            <a:ext cx="10713153" cy="4574463"/>
          </a:xfrm>
        </p:spPr>
        <p:txBody>
          <a:bodyPr>
            <a:normAutofit/>
          </a:bodyPr>
          <a:lstStyle/>
          <a:p>
            <a:pPr marL="0" fontAlgn="b">
              <a:spcBef>
                <a:spcPts val="0"/>
              </a:spcBef>
            </a:pPr>
            <a:r>
              <a:rPr lang="lt-LT" sz="3200" b="1" dirty="0">
                <a:solidFill>
                  <a:srgbClr val="000000"/>
                </a:solidFill>
                <a:latin typeface="Calibri" panose="020F0502020204030204" pitchFamily="34" charset="0"/>
              </a:rPr>
              <a:t>Įrengiama šiluminė galia  			</a:t>
            </a:r>
            <a:r>
              <a:rPr lang="en-US" sz="3200" b="1" dirty="0">
                <a:solidFill>
                  <a:srgbClr val="000000"/>
                </a:solidFill>
                <a:latin typeface="Calibri" panose="020F0502020204030204" pitchFamily="34" charset="0"/>
              </a:rPr>
              <a:t>1.5</a:t>
            </a:r>
            <a:r>
              <a:rPr lang="lt-LT"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MWš</a:t>
            </a:r>
            <a:endParaRPr lang="lt-LT" sz="3600" dirty="0">
              <a:latin typeface="Arial" panose="020B0604020202020204" pitchFamily="34" charset="0"/>
            </a:endParaRPr>
          </a:p>
          <a:p>
            <a:pPr marL="0" fontAlgn="b">
              <a:spcBef>
                <a:spcPts val="0"/>
              </a:spcBef>
            </a:pPr>
            <a:r>
              <a:rPr lang="en-US" sz="3200" b="1" dirty="0" err="1">
                <a:solidFill>
                  <a:srgbClr val="000000"/>
                </a:solidFill>
                <a:latin typeface="Calibri" panose="020F0502020204030204" pitchFamily="34" charset="0"/>
              </a:rPr>
              <a:t>Nešildymo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sezonas</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4000</a:t>
            </a:r>
            <a:r>
              <a:rPr lang="lt-LT" sz="3200" b="1" dirty="0">
                <a:solidFill>
                  <a:srgbClr val="000000"/>
                </a:solidFill>
                <a:latin typeface="Calibri" panose="020F0502020204030204" pitchFamily="34" charset="0"/>
              </a:rPr>
              <a:t> </a:t>
            </a:r>
            <a:r>
              <a:rPr lang="lt-LT" sz="3200" b="1" dirty="0" err="1">
                <a:solidFill>
                  <a:srgbClr val="000000"/>
                </a:solidFill>
                <a:latin typeface="Calibri" panose="020F0502020204030204" pitchFamily="34" charset="0"/>
              </a:rPr>
              <a:t>val</a:t>
            </a:r>
            <a:endParaRPr lang="lt-LT" sz="3200" b="1" dirty="0">
              <a:solidFill>
                <a:srgbClr val="000000"/>
              </a:solidFill>
              <a:latin typeface="Calibri" panose="020F0502020204030204" pitchFamily="34" charset="0"/>
            </a:endParaRPr>
          </a:p>
          <a:p>
            <a:pPr marL="0" fontAlgn="b">
              <a:spcBef>
                <a:spcPts val="0"/>
              </a:spcBef>
            </a:pPr>
            <a:r>
              <a:rPr lang="en-US" sz="3200" b="1" dirty="0" err="1">
                <a:solidFill>
                  <a:srgbClr val="000000"/>
                </a:solidFill>
                <a:latin typeface="Calibri" panose="020F0502020204030204" pitchFamily="34" charset="0"/>
              </a:rPr>
              <a:t>Šildymo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sezonas</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4760</a:t>
            </a:r>
            <a:r>
              <a:rPr lang="lt-LT" sz="3200" b="1" dirty="0">
                <a:solidFill>
                  <a:srgbClr val="000000"/>
                </a:solidFill>
                <a:latin typeface="Calibri" panose="020F0502020204030204" pitchFamily="34" charset="0"/>
              </a:rPr>
              <a:t> </a:t>
            </a:r>
            <a:r>
              <a:rPr lang="lt-LT" sz="3200" b="1" dirty="0" err="1">
                <a:solidFill>
                  <a:srgbClr val="000000"/>
                </a:solidFill>
                <a:latin typeface="Calibri" panose="020F0502020204030204" pitchFamily="34" charset="0"/>
              </a:rPr>
              <a:t>val</a:t>
            </a:r>
            <a:endParaRPr lang="lt-LT" sz="3600" dirty="0">
              <a:latin typeface="Arial" panose="020B0604020202020204" pitchFamily="34" charset="0"/>
            </a:endParaRPr>
          </a:p>
          <a:p>
            <a:pPr marL="0" fontAlgn="b">
              <a:spcBef>
                <a:spcPts val="0"/>
              </a:spcBef>
            </a:pPr>
            <a:r>
              <a:rPr lang="en-US" sz="3200" b="1" dirty="0" err="1">
                <a:solidFill>
                  <a:srgbClr val="000000"/>
                </a:solidFill>
                <a:latin typeface="Calibri" panose="020F0502020204030204" pitchFamily="34" charset="0"/>
              </a:rPr>
              <a:t>Gamyba</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šildymo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sezon</a:t>
            </a:r>
            <a:r>
              <a:rPr lang="lt-LT" sz="3200" b="1" dirty="0">
                <a:solidFill>
                  <a:srgbClr val="000000"/>
                </a:solidFill>
                <a:latin typeface="Calibri" panose="020F0502020204030204" pitchFamily="34" charset="0"/>
              </a:rPr>
              <a:t>o </a:t>
            </a:r>
            <a:r>
              <a:rPr lang="en-US" sz="3200" b="1" dirty="0" err="1">
                <a:solidFill>
                  <a:srgbClr val="000000"/>
                </a:solidFill>
                <a:latin typeface="Calibri" panose="020F0502020204030204" pitchFamily="34" charset="0"/>
              </a:rPr>
              <a:t>metu</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19000</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MWh</a:t>
            </a:r>
            <a:endParaRPr lang="lt-LT" sz="3600" dirty="0">
              <a:latin typeface="Arial" panose="020B0604020202020204" pitchFamily="34" charset="0"/>
            </a:endParaRPr>
          </a:p>
          <a:p>
            <a:pPr marL="0" fontAlgn="b">
              <a:spcBef>
                <a:spcPts val="0"/>
              </a:spcBef>
            </a:pPr>
            <a:r>
              <a:rPr lang="en-US" sz="3200" b="1" dirty="0" err="1">
                <a:solidFill>
                  <a:srgbClr val="000000"/>
                </a:solidFill>
                <a:latin typeface="Calibri" panose="020F0502020204030204" pitchFamily="34" charset="0"/>
              </a:rPr>
              <a:t>Nešildymo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sezono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gamyba</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3200</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MWh</a:t>
            </a:r>
            <a:endParaRPr lang="lt-LT" sz="3600" dirty="0">
              <a:latin typeface="Arial" panose="020B0604020202020204" pitchFamily="34" charset="0"/>
            </a:endParaRPr>
          </a:p>
          <a:p>
            <a:pPr marL="0" fontAlgn="b">
              <a:spcBef>
                <a:spcPts val="0"/>
              </a:spcBef>
            </a:pPr>
            <a:r>
              <a:rPr lang="en-US" sz="3200" b="1" dirty="0" err="1">
                <a:solidFill>
                  <a:srgbClr val="000000"/>
                </a:solidFill>
                <a:latin typeface="Calibri" panose="020F0502020204030204" pitchFamily="34" charset="0"/>
              </a:rPr>
              <a:t>Maks</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Šildymo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sezono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apkrovimas</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7.5</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MW</a:t>
            </a:r>
            <a:endParaRPr lang="lt-LT" sz="3600" dirty="0">
              <a:latin typeface="Arial" panose="020B0604020202020204" pitchFamily="34" charset="0"/>
            </a:endParaRPr>
          </a:p>
          <a:p>
            <a:pPr marL="0" fontAlgn="b">
              <a:spcBef>
                <a:spcPts val="0"/>
              </a:spcBef>
            </a:pPr>
            <a:r>
              <a:rPr lang="en-US" sz="3200" b="1" dirty="0">
                <a:solidFill>
                  <a:srgbClr val="000000"/>
                </a:solidFill>
                <a:latin typeface="Calibri" panose="020F0502020204030204" pitchFamily="34" charset="0"/>
              </a:rPr>
              <a:t>Vid. </a:t>
            </a:r>
            <a:r>
              <a:rPr lang="en-US" sz="3200" b="1" dirty="0" err="1">
                <a:solidFill>
                  <a:srgbClr val="000000"/>
                </a:solidFill>
                <a:latin typeface="Calibri" panose="020F0502020204030204" pitchFamily="34" charset="0"/>
              </a:rPr>
              <a:t>nešildymo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sezono</a:t>
            </a:r>
            <a:r>
              <a:rPr lang="en-US" sz="3200" b="1" dirty="0">
                <a:solidFill>
                  <a:srgbClr val="000000"/>
                </a:solidFill>
                <a:latin typeface="Calibri" panose="020F0502020204030204" pitchFamily="34" charset="0"/>
              </a:rPr>
              <a:t> </a:t>
            </a:r>
            <a:r>
              <a:rPr lang="en-US" sz="3200" b="1" dirty="0" err="1">
                <a:solidFill>
                  <a:srgbClr val="000000"/>
                </a:solidFill>
                <a:latin typeface="Calibri" panose="020F0502020204030204" pitchFamily="34" charset="0"/>
              </a:rPr>
              <a:t>apkrovimas</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0.8</a:t>
            </a:r>
            <a:r>
              <a:rPr lang="lt-LT" sz="3200" b="1"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MW</a:t>
            </a:r>
            <a:endParaRPr lang="lt-LT" sz="3600" dirty="0">
              <a:latin typeface="Arial" panose="020B0604020202020204" pitchFamily="34" charset="0"/>
            </a:endParaRPr>
          </a:p>
          <a:p>
            <a:endParaRPr lang="lt-LT" dirty="0"/>
          </a:p>
        </p:txBody>
      </p:sp>
    </p:spTree>
    <p:extLst>
      <p:ext uri="{BB962C8B-B14F-4D97-AF65-F5344CB8AC3E}">
        <p14:creationId xmlns:p14="http://schemas.microsoft.com/office/powerpoint/2010/main" val="3087539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BCC40-8EEC-4853-9248-C2E41D6D74F9}"/>
              </a:ext>
            </a:extLst>
          </p:cNvPr>
          <p:cNvSpPr>
            <a:spLocks noGrp="1"/>
          </p:cNvSpPr>
          <p:nvPr>
            <p:ph type="title"/>
          </p:nvPr>
        </p:nvSpPr>
        <p:spPr>
          <a:xfrm>
            <a:off x="1072445" y="626775"/>
            <a:ext cx="10566399" cy="1444978"/>
          </a:xfrm>
        </p:spPr>
        <p:txBody>
          <a:bodyPr vert="horz" lIns="91440" tIns="45720" rIns="91440" bIns="45720" rtlCol="0" anchor="ctr">
            <a:normAutofit/>
          </a:bodyPr>
          <a:lstStyle/>
          <a:p>
            <a:r>
              <a:rPr lang="lt-LT" sz="3600" b="1" dirty="0"/>
              <a:t>Naujų šilumos gamybos įrenginių KONKURENCINGUMAS</a:t>
            </a:r>
            <a:endParaRPr lang="en-US" sz="3600" b="1"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DB125787-86D2-4013-81D6-5D8A53C2A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436" y="60384"/>
            <a:ext cx="2011547" cy="566391"/>
          </a:xfrm>
          <a:prstGeom prst="rect">
            <a:avLst/>
          </a:prstGeom>
        </p:spPr>
      </p:pic>
      <p:graphicFrame>
        <p:nvGraphicFramePr>
          <p:cNvPr id="2" name="Table 1">
            <a:extLst>
              <a:ext uri="{FF2B5EF4-FFF2-40B4-BE49-F238E27FC236}">
                <a16:creationId xmlns:a16="http://schemas.microsoft.com/office/drawing/2014/main" id="{8FA2F34B-A84D-4F6A-949A-1B4BF2B39FBE}"/>
              </a:ext>
            </a:extLst>
          </p:cNvPr>
          <p:cNvGraphicFramePr>
            <a:graphicFrameLocks noGrp="1"/>
          </p:cNvGraphicFramePr>
          <p:nvPr>
            <p:extLst>
              <p:ext uri="{D42A27DB-BD31-4B8C-83A1-F6EECF244321}">
                <p14:modId xmlns:p14="http://schemas.microsoft.com/office/powerpoint/2010/main" val="2672999295"/>
              </p:ext>
            </p:extLst>
          </p:nvPr>
        </p:nvGraphicFramePr>
        <p:xfrm>
          <a:off x="304799" y="0"/>
          <a:ext cx="11334045" cy="5798120"/>
        </p:xfrm>
        <a:graphic>
          <a:graphicData uri="http://schemas.openxmlformats.org/drawingml/2006/table">
            <a:tbl>
              <a:tblPr/>
              <a:tblGrid>
                <a:gridCol w="2336523">
                  <a:extLst>
                    <a:ext uri="{9D8B030D-6E8A-4147-A177-3AD203B41FA5}">
                      <a16:colId xmlns:a16="http://schemas.microsoft.com/office/drawing/2014/main" val="2239034134"/>
                    </a:ext>
                  </a:extLst>
                </a:gridCol>
                <a:gridCol w="1269590">
                  <a:extLst>
                    <a:ext uri="{9D8B030D-6E8A-4147-A177-3AD203B41FA5}">
                      <a16:colId xmlns:a16="http://schemas.microsoft.com/office/drawing/2014/main" val="2973183963"/>
                    </a:ext>
                  </a:extLst>
                </a:gridCol>
                <a:gridCol w="1476587">
                  <a:extLst>
                    <a:ext uri="{9D8B030D-6E8A-4147-A177-3AD203B41FA5}">
                      <a16:colId xmlns:a16="http://schemas.microsoft.com/office/drawing/2014/main" val="3095370620"/>
                    </a:ext>
                  </a:extLst>
                </a:gridCol>
                <a:gridCol w="1536788">
                  <a:extLst>
                    <a:ext uri="{9D8B030D-6E8A-4147-A177-3AD203B41FA5}">
                      <a16:colId xmlns:a16="http://schemas.microsoft.com/office/drawing/2014/main" val="1715542872"/>
                    </a:ext>
                  </a:extLst>
                </a:gridCol>
                <a:gridCol w="1388786">
                  <a:extLst>
                    <a:ext uri="{9D8B030D-6E8A-4147-A177-3AD203B41FA5}">
                      <a16:colId xmlns:a16="http://schemas.microsoft.com/office/drawing/2014/main" val="3759562640"/>
                    </a:ext>
                  </a:extLst>
                </a:gridCol>
                <a:gridCol w="1621149">
                  <a:extLst>
                    <a:ext uri="{9D8B030D-6E8A-4147-A177-3AD203B41FA5}">
                      <a16:colId xmlns:a16="http://schemas.microsoft.com/office/drawing/2014/main" val="1442038255"/>
                    </a:ext>
                  </a:extLst>
                </a:gridCol>
                <a:gridCol w="1704622">
                  <a:extLst>
                    <a:ext uri="{9D8B030D-6E8A-4147-A177-3AD203B41FA5}">
                      <a16:colId xmlns:a16="http://schemas.microsoft.com/office/drawing/2014/main" val="1973080716"/>
                    </a:ext>
                  </a:extLst>
                </a:gridCol>
              </a:tblGrid>
              <a:tr h="214313">
                <a:tc>
                  <a:txBody>
                    <a:bodyPr/>
                    <a:lstStyle/>
                    <a:p>
                      <a:pPr algn="l" fontAlgn="b">
                        <a:spcBef>
                          <a:spcPts val="0"/>
                        </a:spcBef>
                        <a:spcAft>
                          <a:spcPts val="0"/>
                        </a:spcAft>
                      </a:pPr>
                      <a:endParaRPr lang="lt-LT"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extLst>
                  <a:ext uri="{0D108BD9-81ED-4DB2-BD59-A6C34878D82A}">
                    <a16:rowId xmlns:a16="http://schemas.microsoft.com/office/drawing/2014/main" val="2877411513"/>
                  </a:ext>
                </a:extLst>
              </a:tr>
              <a:tr h="214313">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extLst>
                  <a:ext uri="{0D108BD9-81ED-4DB2-BD59-A6C34878D82A}">
                    <a16:rowId xmlns:a16="http://schemas.microsoft.com/office/drawing/2014/main" val="3124316394"/>
                  </a:ext>
                </a:extLst>
              </a:tr>
              <a:tr h="214313">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a:solidFill>
                          <a:srgbClr val="C00000"/>
                        </a:solidFill>
                        <a:effectLst/>
                        <a:latin typeface="Arial" panose="020B0604020202020204" pitchFamily="34" charset="0"/>
                      </a:endParaRPr>
                    </a:p>
                  </a:txBody>
                  <a:tcPr marL="9552" marR="9552" marT="9552" marB="0" anchor="b">
                    <a:lnL>
                      <a:noFill/>
                    </a:lnL>
                    <a:lnR>
                      <a:noFill/>
                    </a:lnR>
                    <a:lnT>
                      <a:noFill/>
                    </a:lnT>
                    <a:lnB>
                      <a:noFill/>
                    </a:lnB>
                  </a:tcPr>
                </a:tc>
                <a:extLst>
                  <a:ext uri="{0D108BD9-81ED-4DB2-BD59-A6C34878D82A}">
                    <a16:rowId xmlns:a16="http://schemas.microsoft.com/office/drawing/2014/main" val="2865640399"/>
                  </a:ext>
                </a:extLst>
              </a:tr>
              <a:tr h="214313">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extLst>
                  <a:ext uri="{0D108BD9-81ED-4DB2-BD59-A6C34878D82A}">
                    <a16:rowId xmlns:a16="http://schemas.microsoft.com/office/drawing/2014/main" val="2023717202"/>
                  </a:ext>
                </a:extLst>
              </a:tr>
              <a:tr h="214313">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1" i="0" u="none" strike="noStrike" dirty="0">
                        <a:solidFill>
                          <a:srgbClr val="C00000"/>
                        </a:solidFill>
                        <a:effectLst/>
                        <a:latin typeface="Arial" panose="020B0604020202020204" pitchFamily="34" charset="0"/>
                      </a:endParaRPr>
                    </a:p>
                  </a:txBody>
                  <a:tcPr marL="9552" marR="9552" marT="9552" marB="0" anchor="b">
                    <a:lnL>
                      <a:noFill/>
                    </a:lnL>
                    <a:lnR>
                      <a:noFill/>
                    </a:lnR>
                    <a:lnT>
                      <a:noFill/>
                    </a:lnT>
                    <a:lnB>
                      <a:noFill/>
                    </a:lnB>
                  </a:tcPr>
                </a:tc>
                <a:extLst>
                  <a:ext uri="{0D108BD9-81ED-4DB2-BD59-A6C34878D82A}">
                    <a16:rowId xmlns:a16="http://schemas.microsoft.com/office/drawing/2014/main" val="1852032453"/>
                  </a:ext>
                </a:extLst>
              </a:tr>
              <a:tr h="214313">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a:noFill/>
                    </a:lnB>
                  </a:tcPr>
                </a:tc>
                <a:tc>
                  <a:txBody>
                    <a:bodyPr/>
                    <a:lstStyle/>
                    <a:p>
                      <a:pPr algn="r"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2400" b="1"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a:noFill/>
                    </a:lnB>
                  </a:tcPr>
                </a:tc>
                <a:extLst>
                  <a:ext uri="{0D108BD9-81ED-4DB2-BD59-A6C34878D82A}">
                    <a16:rowId xmlns:a16="http://schemas.microsoft.com/office/drawing/2014/main" val="755691919"/>
                  </a:ext>
                </a:extLst>
              </a:tr>
              <a:tr h="214313">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tc>
                  <a:txBody>
                    <a:bodyPr/>
                    <a:lstStyle/>
                    <a:p>
                      <a:pPr algn="r"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tc>
                  <a:txBody>
                    <a:bodyPr/>
                    <a:lstStyle/>
                    <a:p>
                      <a:pPr algn="l" fontAlgn="b">
                        <a:spcBef>
                          <a:spcPts val="0"/>
                        </a:spcBef>
                        <a:spcAft>
                          <a:spcPts val="0"/>
                        </a:spcAft>
                      </a:pPr>
                      <a:endParaRPr lang="en-US" sz="2400" b="1" i="0" u="none" strike="noStrike" dirty="0">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tc>
                  <a:txBody>
                    <a:bodyPr/>
                    <a:lstStyle/>
                    <a:p>
                      <a:pPr algn="l" fontAlgn="b">
                        <a:spcBef>
                          <a:spcPts val="0"/>
                        </a:spcBef>
                        <a:spcAft>
                          <a:spcPts val="0"/>
                        </a:spcAft>
                      </a:pPr>
                      <a:endParaRPr lang="en-US" sz="1900" b="0" i="0" u="none" strike="noStrike" dirty="0">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a:noFill/>
                    </a:lnT>
                    <a:lnB w="6350" cap="flat" cmpd="sng" algn="ctr">
                      <a:solidFill>
                        <a:srgbClr val="E7E6E6"/>
                      </a:solidFill>
                      <a:prstDash val="solid"/>
                      <a:round/>
                      <a:headEnd type="none" w="med" len="med"/>
                      <a:tailEnd type="none" w="med" len="med"/>
                    </a:lnB>
                  </a:tcPr>
                </a:tc>
                <a:extLst>
                  <a:ext uri="{0D108BD9-81ED-4DB2-BD59-A6C34878D82A}">
                    <a16:rowId xmlns:a16="http://schemas.microsoft.com/office/drawing/2014/main" val="4148534059"/>
                  </a:ext>
                </a:extLst>
              </a:tr>
              <a:tr h="164639">
                <a:tc>
                  <a:txBody>
                    <a:bodyPr/>
                    <a:lstStyle/>
                    <a:p>
                      <a:pPr algn="ctr" fontAlgn="b">
                        <a:spcBef>
                          <a:spcPts val="0"/>
                        </a:spcBef>
                        <a:spcAft>
                          <a:spcPts val="0"/>
                        </a:spcAft>
                      </a:pPr>
                      <a:r>
                        <a:rPr lang="en-US" sz="1300" b="1" i="0" u="none" strike="noStrike">
                          <a:solidFill>
                            <a:srgbClr val="FFFFFF"/>
                          </a:solidFill>
                          <a:effectLst/>
                          <a:latin typeface="Calibri" panose="020F0502020204030204" pitchFamily="34" charset="0"/>
                        </a:rPr>
                        <a:t>Pavadinimas</a:t>
                      </a:r>
                      <a:endParaRPr lang="en-US" sz="1900" b="0" i="0" u="none" strike="noStrike">
                        <a:effectLst/>
                        <a:latin typeface="Arial" panose="020B0604020202020204" pitchFamily="34" charset="0"/>
                      </a:endParaRPr>
                    </a:p>
                  </a:txBody>
                  <a:tcPr marL="9552" marR="9552" marT="9552" marB="0" anchor="b">
                    <a:lnL w="6350" cap="flat" cmpd="sng" algn="ctr">
                      <a:solidFill>
                        <a:srgbClr val="E7E6E6"/>
                      </a:solidFill>
                      <a:prstDash val="solid"/>
                      <a:round/>
                      <a:headEnd type="none" w="med" len="med"/>
                      <a:tailEnd type="none" w="med" len="med"/>
                    </a:lnL>
                    <a:lnR w="6350" cap="flat" cmpd="sng" algn="ctr">
                      <a:solidFill>
                        <a:srgbClr val="E7E6E6"/>
                      </a:solidFill>
                      <a:prstDash val="solid"/>
                      <a:round/>
                      <a:headEnd type="none" w="med" len="med"/>
                      <a:tailEnd type="none" w="med" len="med"/>
                    </a:lnR>
                    <a:lnT w="6350" cap="flat" cmpd="sng" algn="ctr">
                      <a:solidFill>
                        <a:srgbClr val="E7E6E6"/>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A5A5A5"/>
                    </a:solidFill>
                  </a:tcPr>
                </a:tc>
                <a:tc>
                  <a:txBody>
                    <a:bodyPr/>
                    <a:lstStyle/>
                    <a:p>
                      <a:pPr algn="ctr" fontAlgn="b">
                        <a:spcBef>
                          <a:spcPts val="0"/>
                        </a:spcBef>
                        <a:spcAft>
                          <a:spcPts val="0"/>
                        </a:spcAft>
                      </a:pPr>
                      <a:r>
                        <a:rPr lang="en-US" sz="1300" b="1" i="0" u="none" strike="noStrike">
                          <a:solidFill>
                            <a:srgbClr val="FFFFFF"/>
                          </a:solidFill>
                          <a:effectLst/>
                          <a:latin typeface="Calibri" panose="020F0502020204030204" pitchFamily="34" charset="0"/>
                        </a:rPr>
                        <a:t>Vienetai</a:t>
                      </a:r>
                      <a:endParaRPr lang="en-US" sz="1900" b="0" i="0" u="none" strike="noStrike">
                        <a:effectLst/>
                        <a:latin typeface="Arial" panose="020B0604020202020204" pitchFamily="34" charset="0"/>
                      </a:endParaRPr>
                    </a:p>
                  </a:txBody>
                  <a:tcPr marL="9552" marR="9552" marT="9552" marB="0" anchor="b">
                    <a:lnL w="6350" cap="flat" cmpd="sng" algn="ctr">
                      <a:solidFill>
                        <a:srgbClr val="E7E6E6"/>
                      </a:solidFill>
                      <a:prstDash val="solid"/>
                      <a:round/>
                      <a:headEnd type="none" w="med" len="med"/>
                      <a:tailEnd type="none" w="med" len="med"/>
                    </a:lnL>
                    <a:lnR w="6350" cap="flat" cmpd="sng" algn="ctr">
                      <a:solidFill>
                        <a:srgbClr val="E7E6E6"/>
                      </a:solidFill>
                      <a:prstDash val="solid"/>
                      <a:round/>
                      <a:headEnd type="none" w="med" len="med"/>
                      <a:tailEnd type="none" w="med" len="med"/>
                    </a:lnR>
                    <a:lnT w="6350" cap="flat" cmpd="sng" algn="ctr">
                      <a:solidFill>
                        <a:srgbClr val="E7E6E6"/>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A5A5A5"/>
                    </a:solidFill>
                  </a:tcPr>
                </a:tc>
                <a:tc gridSpan="2">
                  <a:txBody>
                    <a:bodyPr/>
                    <a:lstStyle/>
                    <a:p>
                      <a:pPr algn="ctr" fontAlgn="b">
                        <a:spcBef>
                          <a:spcPts val="0"/>
                        </a:spcBef>
                        <a:spcAft>
                          <a:spcPts val="0"/>
                        </a:spcAft>
                      </a:pPr>
                      <a:r>
                        <a:rPr lang="en-US" sz="1300" b="1" i="0" u="none" strike="noStrike" dirty="0" err="1">
                          <a:solidFill>
                            <a:srgbClr val="FFFFFF"/>
                          </a:solidFill>
                          <a:effectLst/>
                          <a:latin typeface="Calibri" panose="020F0502020204030204" pitchFamily="34" charset="0"/>
                        </a:rPr>
                        <a:t>Biokuro</a:t>
                      </a:r>
                      <a:r>
                        <a:rPr lang="en-US" sz="1300" b="1" i="0" u="none" strike="noStrike" dirty="0">
                          <a:solidFill>
                            <a:srgbClr val="FFFFFF"/>
                          </a:solidFill>
                          <a:effectLst/>
                          <a:latin typeface="Calibri" panose="020F0502020204030204" pitchFamily="34" charset="0"/>
                        </a:rPr>
                        <a:t> </a:t>
                      </a:r>
                      <a:r>
                        <a:rPr lang="en-US" sz="1300" b="1" i="0" u="none" strike="noStrike" dirty="0" err="1">
                          <a:solidFill>
                            <a:srgbClr val="FFFFFF"/>
                          </a:solidFill>
                          <a:effectLst/>
                          <a:latin typeface="Calibri" panose="020F0502020204030204" pitchFamily="34" charset="0"/>
                        </a:rPr>
                        <a:t>katilas</a:t>
                      </a:r>
                      <a:endParaRPr lang="en-US" sz="1900" b="0" i="0" u="none" strike="noStrike" dirty="0">
                        <a:effectLst/>
                        <a:latin typeface="Arial" panose="020B0604020202020204" pitchFamily="34" charset="0"/>
                      </a:endParaRPr>
                    </a:p>
                  </a:txBody>
                  <a:tcPr marL="90200" marR="90200" marT="45100" marB="45100">
                    <a:lnL w="6350" cap="flat" cmpd="sng" algn="ctr">
                      <a:solidFill>
                        <a:srgbClr val="E7E6E6"/>
                      </a:solidFill>
                      <a:prstDash val="solid"/>
                      <a:round/>
                      <a:headEnd type="none" w="med" len="med"/>
                      <a:tailEnd type="none" w="med" len="med"/>
                    </a:lnL>
                    <a:lnR w="6350" cap="flat" cmpd="sng" algn="ctr">
                      <a:solidFill>
                        <a:srgbClr val="E7E6E6"/>
                      </a:solidFill>
                      <a:prstDash val="solid"/>
                      <a:round/>
                      <a:headEnd type="none" w="med" len="med"/>
                      <a:tailEnd type="none" w="med" len="med"/>
                    </a:lnR>
                    <a:lnT w="6350" cap="flat" cmpd="sng" algn="ctr">
                      <a:solidFill>
                        <a:srgbClr val="E7E6E6"/>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A5A5A5"/>
                    </a:solidFill>
                  </a:tcPr>
                </a:tc>
                <a:tc hMerge="1">
                  <a:txBody>
                    <a:bodyPr/>
                    <a:lstStyle/>
                    <a:p>
                      <a:endParaRPr lang="en-US"/>
                    </a:p>
                  </a:txBody>
                  <a:tcPr/>
                </a:tc>
                <a:tc gridSpan="2">
                  <a:txBody>
                    <a:bodyPr/>
                    <a:lstStyle/>
                    <a:p>
                      <a:pPr algn="ctr" fontAlgn="b">
                        <a:spcBef>
                          <a:spcPts val="0"/>
                        </a:spcBef>
                        <a:spcAft>
                          <a:spcPts val="0"/>
                        </a:spcAft>
                      </a:pPr>
                      <a:r>
                        <a:rPr lang="en-US" sz="1300" b="1" i="0" u="none" strike="noStrike">
                          <a:solidFill>
                            <a:srgbClr val="FFFFFF"/>
                          </a:solidFill>
                          <a:effectLst/>
                          <a:latin typeface="Calibri" panose="020F0502020204030204" pitchFamily="34" charset="0"/>
                        </a:rPr>
                        <a:t>Šilumos siurblys</a:t>
                      </a:r>
                      <a:endParaRPr lang="en-US" sz="1900" b="0" i="0" u="none" strike="noStrike">
                        <a:effectLst/>
                        <a:latin typeface="Arial" panose="020B0604020202020204" pitchFamily="34" charset="0"/>
                      </a:endParaRPr>
                    </a:p>
                  </a:txBody>
                  <a:tcPr marL="90200" marR="90200" marT="45100" marB="45100">
                    <a:lnL w="6350" cap="flat" cmpd="sng" algn="ctr">
                      <a:solidFill>
                        <a:srgbClr val="E7E6E6"/>
                      </a:solidFill>
                      <a:prstDash val="solid"/>
                      <a:round/>
                      <a:headEnd type="none" w="med" len="med"/>
                      <a:tailEnd type="none" w="med" len="med"/>
                    </a:lnL>
                    <a:lnR w="6350" cap="flat" cmpd="sng" algn="ctr">
                      <a:solidFill>
                        <a:srgbClr val="E7E6E6"/>
                      </a:solidFill>
                      <a:prstDash val="solid"/>
                      <a:round/>
                      <a:headEnd type="none" w="med" len="med"/>
                      <a:tailEnd type="none" w="med" len="med"/>
                    </a:lnR>
                    <a:lnT w="6350" cap="flat" cmpd="sng" algn="ctr">
                      <a:solidFill>
                        <a:srgbClr val="E7E6E6"/>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spcBef>
                          <a:spcPts val="0"/>
                        </a:spcBef>
                        <a:spcAft>
                          <a:spcPts val="0"/>
                        </a:spcAft>
                      </a:pPr>
                      <a:r>
                        <a:rPr lang="lt-LT" sz="1300" b="1" i="0" u="none" strike="noStrike">
                          <a:solidFill>
                            <a:srgbClr val="FFFFFF"/>
                          </a:solidFill>
                          <a:effectLst/>
                          <a:latin typeface="Calibri" panose="020F0502020204030204" pitchFamily="34" charset="0"/>
                        </a:rPr>
                        <a:t>Saulės kolektoriai</a:t>
                      </a:r>
                      <a:endParaRPr lang="lt-LT" sz="1900" b="0" i="0" u="none" strike="noStrike">
                        <a:effectLst/>
                        <a:latin typeface="Arial" panose="020B0604020202020204" pitchFamily="34" charset="0"/>
                      </a:endParaRPr>
                    </a:p>
                  </a:txBody>
                  <a:tcPr marL="9552" marR="9552" marT="9552" marB="0" anchor="b">
                    <a:lnL w="6350" cap="flat" cmpd="sng" algn="ctr">
                      <a:solidFill>
                        <a:srgbClr val="E7E6E6"/>
                      </a:solidFill>
                      <a:prstDash val="solid"/>
                      <a:round/>
                      <a:headEnd type="none" w="med" len="med"/>
                      <a:tailEnd type="none" w="med" len="med"/>
                    </a:lnL>
                    <a:lnR w="6350" cap="flat" cmpd="sng" algn="ctr">
                      <a:solidFill>
                        <a:srgbClr val="E7E6E6"/>
                      </a:solidFill>
                      <a:prstDash val="solid"/>
                      <a:round/>
                      <a:headEnd type="none" w="med" len="med"/>
                      <a:tailEnd type="none" w="med" len="med"/>
                    </a:lnR>
                    <a:lnT w="6350" cap="flat" cmpd="sng" algn="ctr">
                      <a:solidFill>
                        <a:srgbClr val="E7E6E6"/>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688799352"/>
                  </a:ext>
                </a:extLst>
              </a:tr>
              <a:tr h="170801">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Nešildymo sezonas</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lt-LT" sz="1200" b="0" i="0" u="none" strike="noStrike" dirty="0">
                          <a:solidFill>
                            <a:srgbClr val="000000"/>
                          </a:solidFill>
                          <a:effectLst/>
                          <a:latin typeface="Calibri" panose="020F0502020204030204" pitchFamily="34" charset="0"/>
                        </a:rPr>
                        <a:t>Metinė gamyba</a:t>
                      </a:r>
                      <a:endParaRPr lang="lt-LT" sz="1900" b="0" i="0" u="none" strike="noStrike" dirty="0">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Nešildymo sezonas</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lt-LT" sz="1200" b="0" i="0" u="none" strike="noStrike">
                          <a:solidFill>
                            <a:srgbClr val="000000"/>
                          </a:solidFill>
                          <a:effectLst/>
                          <a:latin typeface="Calibri" panose="020F0502020204030204" pitchFamily="34" charset="0"/>
                        </a:rPr>
                        <a:t>Metinė gamyba</a:t>
                      </a:r>
                      <a:endParaRPr lang="lt-LT"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Nešildymo sezonas</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741273101"/>
                  </a:ext>
                </a:extLst>
              </a:tr>
              <a:tr h="170801">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Įrenginio panaudojimo laipsnis</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0.24</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0.79</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0.24</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0.79</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0.24</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761011346"/>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Investicija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 / MWš</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300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300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660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660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it-IT" sz="1200" b="0" i="0" u="none" strike="noStrike">
                          <a:solidFill>
                            <a:srgbClr val="000000"/>
                          </a:solidFill>
                          <a:effectLst/>
                          <a:latin typeface="Calibri" panose="020F0502020204030204" pitchFamily="34" charset="0"/>
                        </a:rPr>
                        <a:t>nuo 230 iki 250 už m2</a:t>
                      </a:r>
                      <a:endParaRPr lang="it-IT"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1524044897"/>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Investicija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450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450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990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990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3800</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1877670173"/>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Investicija + subsidija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450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450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990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990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2280</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4270933804"/>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Amortizacija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metai</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dirty="0">
                          <a:solidFill>
                            <a:srgbClr val="000000"/>
                          </a:solidFill>
                          <a:effectLst/>
                          <a:latin typeface="Calibri" panose="020F0502020204030204" pitchFamily="34" charset="0"/>
                        </a:rPr>
                        <a:t>16</a:t>
                      </a:r>
                      <a:endParaRPr lang="en-US" sz="1900" b="0" i="0" u="none" strike="noStrike" dirty="0">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16</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20</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1400175902"/>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Amortizacija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 /m</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28</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28</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50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50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114</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193474988"/>
                  </a:ext>
                </a:extLst>
              </a:tr>
              <a:tr h="118586">
                <a:tc>
                  <a:txBody>
                    <a:bodyPr/>
                    <a:lstStyle/>
                    <a:p>
                      <a:pPr algn="l" fontAlgn="b">
                        <a:spcBef>
                          <a:spcPts val="0"/>
                        </a:spcBef>
                        <a:spcAft>
                          <a:spcPts val="0"/>
                        </a:spcAft>
                      </a:pPr>
                      <a:r>
                        <a:rPr lang="lt-LT" sz="1300" b="0" i="0" u="none" strike="noStrike">
                          <a:solidFill>
                            <a:srgbClr val="000000"/>
                          </a:solidFill>
                          <a:effectLst/>
                          <a:latin typeface="Calibri" panose="020F0502020204030204" pitchFamily="34" charset="0"/>
                        </a:rPr>
                        <a:t>Vidutinės palūkanos (5%)</a:t>
                      </a:r>
                      <a:endParaRPr lang="lt-LT"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 /m</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11</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11</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25</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25</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57</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4264459173"/>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Eksploatacija ir aptarnavimas</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37</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67</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12</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35</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933500515"/>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Vartojama energija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Eur/MWh</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12</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12</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130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130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0" i="0" u="none" strike="noStrike">
                          <a:solidFill>
                            <a:srgbClr val="000000"/>
                          </a:solidFill>
                          <a:effectLst/>
                          <a:latin typeface="Calibri" panose="020F0502020204030204" pitchFamily="34" charset="0"/>
                        </a:rPr>
                        <a:t>0</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3991471351"/>
                  </a:ext>
                </a:extLst>
              </a:tr>
              <a:tr h="118586">
                <a:tc>
                  <a:txBody>
                    <a:bodyPr/>
                    <a:lstStyle/>
                    <a:p>
                      <a:pPr algn="l" fontAlgn="b">
                        <a:spcBef>
                          <a:spcPts val="0"/>
                        </a:spcBef>
                        <a:spcAft>
                          <a:spcPts val="0"/>
                        </a:spcAft>
                      </a:pPr>
                      <a:r>
                        <a:rPr lang="en-US" sz="1300" b="0" i="0" u="none" strike="noStrike">
                          <a:solidFill>
                            <a:srgbClr val="000000"/>
                          </a:solidFill>
                          <a:effectLst/>
                          <a:latin typeface="Calibri" panose="020F0502020204030204" pitchFamily="34" charset="0"/>
                        </a:rPr>
                        <a:t>Išlaidos energijai</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a:solidFill>
                            <a:srgbClr val="000000"/>
                          </a:solidFill>
                          <a:effectLst/>
                          <a:latin typeface="Calibri" panose="020F0502020204030204" pitchFamily="34" charset="0"/>
                        </a:rPr>
                        <a:t>tūkst. Eur. /m</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38</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158</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416</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1708</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0</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353937101"/>
                  </a:ext>
                </a:extLst>
              </a:tr>
              <a:tr h="0">
                <a:tc>
                  <a:txBody>
                    <a:bodyPr/>
                    <a:lstStyle/>
                    <a:p>
                      <a:pPr algn="l" fontAlgn="b">
                        <a:spcBef>
                          <a:spcPts val="0"/>
                        </a:spcBef>
                        <a:spcAft>
                          <a:spcPts val="0"/>
                        </a:spcAft>
                      </a:pPr>
                      <a:r>
                        <a:rPr lang="en-US" sz="1300" b="1" i="0" u="none" strike="noStrike">
                          <a:solidFill>
                            <a:srgbClr val="000000"/>
                          </a:solidFill>
                          <a:effectLst/>
                          <a:latin typeface="Calibri" panose="020F0502020204030204" pitchFamily="34" charset="0"/>
                        </a:rPr>
                        <a:t>Šilumos gamybos kaina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1" i="0" u="none" strike="noStrike">
                          <a:solidFill>
                            <a:srgbClr val="000000"/>
                          </a:solidFill>
                          <a:effectLst/>
                          <a:latin typeface="Calibri" panose="020F0502020204030204" pitchFamily="34" charset="0"/>
                        </a:rPr>
                        <a:t>Eur/MWh</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20.8</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14.7</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48.0</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37.3</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35.7</a:t>
                      </a:r>
                      <a:endParaRPr lang="en-US" sz="1900" b="0" i="0" u="none" strike="noStrike">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751987943"/>
                  </a:ext>
                </a:extLst>
              </a:tr>
              <a:tr h="118586">
                <a:tc>
                  <a:txBody>
                    <a:bodyPr/>
                    <a:lstStyle/>
                    <a:p>
                      <a:pPr algn="l" fontAlgn="b">
                        <a:spcBef>
                          <a:spcPts val="0"/>
                        </a:spcBef>
                        <a:spcAft>
                          <a:spcPts val="0"/>
                        </a:spcAft>
                      </a:pPr>
                      <a:r>
                        <a:rPr lang="en-US" sz="1300" b="1" i="0" u="none" strike="noStrike">
                          <a:solidFill>
                            <a:srgbClr val="000000"/>
                          </a:solidFill>
                          <a:effectLst/>
                          <a:latin typeface="Calibri" panose="020F0502020204030204" pitchFamily="34" charset="0"/>
                        </a:rPr>
                        <a:t>Šilumos gamybos kaina</a:t>
                      </a:r>
                      <a:endParaRPr lang="en-US" sz="1900" b="0" i="0" u="none" strike="noStrike">
                        <a:effectLst/>
                        <a:latin typeface="Arial" panose="020B0604020202020204" pitchFamily="34" charset="0"/>
                      </a:endParaRPr>
                    </a:p>
                  </a:txBody>
                  <a:tcPr marL="9552" marR="9552" marT="9552" marB="0" anchor="b">
                    <a:lnL w="6350" cap="flat" cmpd="sng" algn="ctr">
                      <a:solidFill>
                        <a:srgbClr val="A5A5A5"/>
                      </a:solidFill>
                      <a:prstDash val="solid"/>
                      <a:round/>
                      <a:headEnd type="none" w="med" len="med"/>
                      <a:tailEnd type="none" w="med" len="med"/>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spcBef>
                          <a:spcPts val="0"/>
                        </a:spcBef>
                        <a:spcAft>
                          <a:spcPts val="0"/>
                        </a:spcAft>
                      </a:pPr>
                      <a:r>
                        <a:rPr lang="en-US" sz="1200" b="1" i="0" u="none" strike="noStrike">
                          <a:solidFill>
                            <a:srgbClr val="000000"/>
                          </a:solidFill>
                          <a:effectLst/>
                          <a:latin typeface="Calibri" panose="020F0502020204030204" pitchFamily="34" charset="0"/>
                        </a:rPr>
                        <a:t>ct/kWh</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dirty="0">
                          <a:solidFill>
                            <a:srgbClr val="000000"/>
                          </a:solidFill>
                          <a:effectLst/>
                          <a:latin typeface="Calibri" panose="020F0502020204030204" pitchFamily="34" charset="0"/>
                        </a:rPr>
                        <a:t>2.08</a:t>
                      </a:r>
                      <a:endParaRPr lang="en-US" sz="1900" b="0" i="0" u="none" strike="noStrike" dirty="0">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1.47</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dirty="0">
                          <a:solidFill>
                            <a:srgbClr val="000000"/>
                          </a:solidFill>
                          <a:effectLst/>
                          <a:latin typeface="Calibri" panose="020F0502020204030204" pitchFamily="34" charset="0"/>
                        </a:rPr>
                        <a:t>4.80</a:t>
                      </a:r>
                      <a:endParaRPr lang="en-US" sz="1900" b="0" i="0" u="none" strike="noStrike" dirty="0">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a:solidFill>
                            <a:srgbClr val="000000"/>
                          </a:solidFill>
                          <a:effectLst/>
                          <a:latin typeface="Calibri" panose="020F0502020204030204" pitchFamily="34" charset="0"/>
                        </a:rPr>
                        <a:t>3.73</a:t>
                      </a:r>
                      <a:endParaRPr lang="en-US" sz="1900" b="0" i="0" u="none" strike="noStrike">
                        <a:effectLst/>
                        <a:latin typeface="Arial" panose="020B0604020202020204" pitchFamily="34" charset="0"/>
                      </a:endParaRPr>
                    </a:p>
                  </a:txBody>
                  <a:tcPr marL="9552" marR="9552" marT="9552"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ctr" fontAlgn="b">
                        <a:spcBef>
                          <a:spcPts val="0"/>
                        </a:spcBef>
                        <a:spcAft>
                          <a:spcPts val="0"/>
                        </a:spcAft>
                      </a:pPr>
                      <a:r>
                        <a:rPr lang="en-US" sz="1200" b="1" i="0" u="none" strike="noStrike" dirty="0">
                          <a:solidFill>
                            <a:srgbClr val="000000"/>
                          </a:solidFill>
                          <a:effectLst/>
                          <a:latin typeface="Calibri" panose="020F0502020204030204" pitchFamily="34" charset="0"/>
                        </a:rPr>
                        <a:t>3.57</a:t>
                      </a:r>
                      <a:endParaRPr lang="en-US" sz="1900" b="0" i="0" u="none" strike="noStrike" dirty="0">
                        <a:effectLst/>
                        <a:latin typeface="Arial" panose="020B0604020202020204" pitchFamily="34" charset="0"/>
                      </a:endParaRPr>
                    </a:p>
                  </a:txBody>
                  <a:tcPr marL="9552" marR="9552" marT="9552" marB="0" anchor="b">
                    <a:lnL>
                      <a:noFill/>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3155092485"/>
                  </a:ext>
                </a:extLst>
              </a:tr>
            </a:tbl>
          </a:graphicData>
        </a:graphic>
      </p:graphicFrame>
    </p:spTree>
    <p:extLst>
      <p:ext uri="{BB962C8B-B14F-4D97-AF65-F5344CB8AC3E}">
        <p14:creationId xmlns:p14="http://schemas.microsoft.com/office/powerpoint/2010/main" val="14433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DBBF9-77F8-B94C-BC41-F219095B96A0}"/>
              </a:ext>
            </a:extLst>
          </p:cNvPr>
          <p:cNvSpPr>
            <a:spLocks noGrp="1"/>
          </p:cNvSpPr>
          <p:nvPr>
            <p:ph type="title"/>
          </p:nvPr>
        </p:nvSpPr>
        <p:spPr>
          <a:xfrm>
            <a:off x="839788" y="1640758"/>
            <a:ext cx="10543829" cy="2023503"/>
          </a:xfrm>
        </p:spPr>
        <p:txBody>
          <a:bodyPr/>
          <a:lstStyle/>
          <a:p>
            <a:r>
              <a:rPr lang="lt-LT" dirty="0">
                <a:latin typeface="+mj-lt"/>
              </a:rPr>
              <a:t>RENOVACIJA </a:t>
            </a:r>
            <a:br>
              <a:rPr lang="lt-LT" dirty="0">
                <a:latin typeface="+mj-lt"/>
              </a:rPr>
            </a:br>
            <a:endParaRPr lang="lt-LT" dirty="0">
              <a:latin typeface="+mj-lt"/>
            </a:endParaRPr>
          </a:p>
        </p:txBody>
      </p:sp>
    </p:spTree>
    <p:extLst>
      <p:ext uri="{BB962C8B-B14F-4D97-AF65-F5344CB8AC3E}">
        <p14:creationId xmlns:p14="http://schemas.microsoft.com/office/powerpoint/2010/main" val="1181149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E434-2EEF-49D5-81B6-54381F2E9D54}"/>
              </a:ext>
            </a:extLst>
          </p:cNvPr>
          <p:cNvSpPr>
            <a:spLocks noGrp="1"/>
          </p:cNvSpPr>
          <p:nvPr>
            <p:ph type="title"/>
          </p:nvPr>
        </p:nvSpPr>
        <p:spPr/>
        <p:txBody>
          <a:bodyPr>
            <a:normAutofit/>
          </a:bodyPr>
          <a:lstStyle/>
          <a:p>
            <a:r>
              <a:rPr lang="lt-LT" dirty="0">
                <a:solidFill>
                  <a:srgbClr val="C00000"/>
                </a:solidFill>
              </a:rPr>
              <a:t>Šilumos kainos priklausomybė nuo pardavimų </a:t>
            </a:r>
          </a:p>
        </p:txBody>
      </p:sp>
      <p:graphicFrame>
        <p:nvGraphicFramePr>
          <p:cNvPr id="4" name="Content Placeholder 3">
            <a:extLst>
              <a:ext uri="{FF2B5EF4-FFF2-40B4-BE49-F238E27FC236}">
                <a16:creationId xmlns:a16="http://schemas.microsoft.com/office/drawing/2014/main" id="{3B2474E5-94F9-4BAE-A952-4DD0D2431EC3}"/>
              </a:ext>
            </a:extLst>
          </p:cNvPr>
          <p:cNvGraphicFramePr>
            <a:graphicFrameLocks noGrp="1"/>
          </p:cNvGraphicFramePr>
          <p:nvPr>
            <p:ph idx="1"/>
            <p:extLst>
              <p:ext uri="{D42A27DB-BD31-4B8C-83A1-F6EECF244321}">
                <p14:modId xmlns:p14="http://schemas.microsoft.com/office/powerpoint/2010/main" val="2041192783"/>
              </p:ext>
            </p:extLst>
          </p:nvPr>
        </p:nvGraphicFramePr>
        <p:xfrm>
          <a:off x="808891" y="1223596"/>
          <a:ext cx="10714892" cy="53061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389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9C613996-73D3-4673-A945-0C12B35E2A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7779" y="1483436"/>
            <a:ext cx="6983840" cy="517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9">
            <a:extLst>
              <a:ext uri="{FF2B5EF4-FFF2-40B4-BE49-F238E27FC236}">
                <a16:creationId xmlns:a16="http://schemas.microsoft.com/office/drawing/2014/main" id="{5FA7627E-E64F-4FC4-8E98-7D920982E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06" t="758" r="5925"/>
          <a:stretch>
            <a:fillRect/>
          </a:stretch>
        </p:blipFill>
        <p:spPr bwMode="auto">
          <a:xfrm>
            <a:off x="11043017" y="4973639"/>
            <a:ext cx="6826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1">
            <a:extLst>
              <a:ext uri="{FF2B5EF4-FFF2-40B4-BE49-F238E27FC236}">
                <a16:creationId xmlns:a16="http://schemas.microsoft.com/office/drawing/2014/main" id="{BE674B9C-95B7-4E4D-9E99-F5B484D85239}"/>
              </a:ext>
            </a:extLst>
          </p:cNvPr>
          <p:cNvSpPr txBox="1">
            <a:spLocks noChangeArrowheads="1"/>
          </p:cNvSpPr>
          <p:nvPr/>
        </p:nvSpPr>
        <p:spPr bwMode="auto">
          <a:xfrm flipH="1">
            <a:off x="6169025" y="2017714"/>
            <a:ext cx="5270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Šiauliai</a:t>
            </a:r>
          </a:p>
        </p:txBody>
      </p:sp>
      <p:sp>
        <p:nvSpPr>
          <p:cNvPr id="7173" name="TextBox 12">
            <a:extLst>
              <a:ext uri="{FF2B5EF4-FFF2-40B4-BE49-F238E27FC236}">
                <a16:creationId xmlns:a16="http://schemas.microsoft.com/office/drawing/2014/main" id="{6E957693-6533-45A6-9483-9210176E04BF}"/>
              </a:ext>
            </a:extLst>
          </p:cNvPr>
          <p:cNvSpPr txBox="1">
            <a:spLocks noChangeArrowheads="1"/>
          </p:cNvSpPr>
          <p:nvPr/>
        </p:nvSpPr>
        <p:spPr bwMode="auto">
          <a:xfrm flipH="1">
            <a:off x="6038850" y="1838325"/>
            <a:ext cx="67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Šiaulių raj.</a:t>
            </a:r>
          </a:p>
        </p:txBody>
      </p:sp>
      <p:sp>
        <p:nvSpPr>
          <p:cNvPr id="7174" name="TextBox 13">
            <a:extLst>
              <a:ext uri="{FF2B5EF4-FFF2-40B4-BE49-F238E27FC236}">
                <a16:creationId xmlns:a16="http://schemas.microsoft.com/office/drawing/2014/main" id="{00BB69D4-88C1-40FF-8B22-D3A28C08538B}"/>
              </a:ext>
            </a:extLst>
          </p:cNvPr>
          <p:cNvSpPr txBox="1">
            <a:spLocks noChangeArrowheads="1"/>
          </p:cNvSpPr>
          <p:nvPr/>
        </p:nvSpPr>
        <p:spPr bwMode="auto">
          <a:xfrm>
            <a:off x="4078288" y="2305051"/>
            <a:ext cx="633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Klaipėda</a:t>
            </a:r>
          </a:p>
        </p:txBody>
      </p:sp>
      <p:sp>
        <p:nvSpPr>
          <p:cNvPr id="7175" name="TextBox 14">
            <a:extLst>
              <a:ext uri="{FF2B5EF4-FFF2-40B4-BE49-F238E27FC236}">
                <a16:creationId xmlns:a16="http://schemas.microsoft.com/office/drawing/2014/main" id="{A5BDE5A3-70E8-4589-BF1E-F3465DE69BEB}"/>
              </a:ext>
            </a:extLst>
          </p:cNvPr>
          <p:cNvSpPr txBox="1">
            <a:spLocks noChangeArrowheads="1"/>
          </p:cNvSpPr>
          <p:nvPr/>
        </p:nvSpPr>
        <p:spPr bwMode="auto">
          <a:xfrm>
            <a:off x="4078289" y="2527300"/>
            <a:ext cx="79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Klaipėdos raj.</a:t>
            </a:r>
          </a:p>
        </p:txBody>
      </p:sp>
      <p:sp>
        <p:nvSpPr>
          <p:cNvPr id="7176" name="TextBox 15">
            <a:extLst>
              <a:ext uri="{FF2B5EF4-FFF2-40B4-BE49-F238E27FC236}">
                <a16:creationId xmlns:a16="http://schemas.microsoft.com/office/drawing/2014/main" id="{4D1006BE-4A0C-47DE-B487-DC6B7EB600AE}"/>
              </a:ext>
            </a:extLst>
          </p:cNvPr>
          <p:cNvSpPr txBox="1">
            <a:spLocks noChangeArrowheads="1"/>
          </p:cNvSpPr>
          <p:nvPr/>
        </p:nvSpPr>
        <p:spPr bwMode="auto">
          <a:xfrm>
            <a:off x="6632576" y="3579814"/>
            <a:ext cx="10080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Kaunas</a:t>
            </a:r>
          </a:p>
        </p:txBody>
      </p:sp>
      <p:sp>
        <p:nvSpPr>
          <p:cNvPr id="7177" name="TextBox 16">
            <a:extLst>
              <a:ext uri="{FF2B5EF4-FFF2-40B4-BE49-F238E27FC236}">
                <a16:creationId xmlns:a16="http://schemas.microsoft.com/office/drawing/2014/main" id="{0E5E7E6B-2302-473F-82F3-B04A2B4F734A}"/>
              </a:ext>
            </a:extLst>
          </p:cNvPr>
          <p:cNvSpPr txBox="1">
            <a:spLocks noChangeArrowheads="1"/>
          </p:cNvSpPr>
          <p:nvPr/>
        </p:nvSpPr>
        <p:spPr bwMode="auto">
          <a:xfrm flipH="1">
            <a:off x="6748464" y="3789364"/>
            <a:ext cx="9159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Kauno raj. </a:t>
            </a:r>
          </a:p>
        </p:txBody>
      </p:sp>
      <p:sp>
        <p:nvSpPr>
          <p:cNvPr id="7178" name="TextBox 17">
            <a:extLst>
              <a:ext uri="{FF2B5EF4-FFF2-40B4-BE49-F238E27FC236}">
                <a16:creationId xmlns:a16="http://schemas.microsoft.com/office/drawing/2014/main" id="{38DC42D6-06EA-444E-8E09-607ECAD20860}"/>
              </a:ext>
            </a:extLst>
          </p:cNvPr>
          <p:cNvSpPr txBox="1">
            <a:spLocks noChangeArrowheads="1"/>
          </p:cNvSpPr>
          <p:nvPr/>
        </p:nvSpPr>
        <p:spPr bwMode="auto">
          <a:xfrm>
            <a:off x="8448676" y="3967164"/>
            <a:ext cx="5191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Vilnius </a:t>
            </a:r>
          </a:p>
        </p:txBody>
      </p:sp>
      <p:sp>
        <p:nvSpPr>
          <p:cNvPr id="7179" name="TextBox 18">
            <a:extLst>
              <a:ext uri="{FF2B5EF4-FFF2-40B4-BE49-F238E27FC236}">
                <a16:creationId xmlns:a16="http://schemas.microsoft.com/office/drawing/2014/main" id="{1C87A71E-5C2E-4A65-BDBF-B3BA52D0422D}"/>
              </a:ext>
            </a:extLst>
          </p:cNvPr>
          <p:cNvSpPr txBox="1">
            <a:spLocks noChangeArrowheads="1"/>
          </p:cNvSpPr>
          <p:nvPr/>
        </p:nvSpPr>
        <p:spPr bwMode="auto">
          <a:xfrm>
            <a:off x="8459789" y="4167188"/>
            <a:ext cx="655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Vilniaus raj.  </a:t>
            </a:r>
          </a:p>
        </p:txBody>
      </p:sp>
      <p:sp>
        <p:nvSpPr>
          <p:cNvPr id="7180" name="TextBox 20">
            <a:extLst>
              <a:ext uri="{FF2B5EF4-FFF2-40B4-BE49-F238E27FC236}">
                <a16:creationId xmlns:a16="http://schemas.microsoft.com/office/drawing/2014/main" id="{08EC9AE1-5122-498F-931F-19E46AF1DD64}"/>
              </a:ext>
            </a:extLst>
          </p:cNvPr>
          <p:cNvSpPr txBox="1">
            <a:spLocks noChangeArrowheads="1"/>
          </p:cNvSpPr>
          <p:nvPr/>
        </p:nvSpPr>
        <p:spPr bwMode="auto">
          <a:xfrm>
            <a:off x="9115426" y="2897188"/>
            <a:ext cx="790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Ignalinos raj. </a:t>
            </a:r>
          </a:p>
        </p:txBody>
      </p:sp>
      <p:sp>
        <p:nvSpPr>
          <p:cNvPr id="7181" name="TextBox 21">
            <a:extLst>
              <a:ext uri="{FF2B5EF4-FFF2-40B4-BE49-F238E27FC236}">
                <a16:creationId xmlns:a16="http://schemas.microsoft.com/office/drawing/2014/main" id="{FF02C139-E838-4CBA-8C50-CBD693C4684C}"/>
              </a:ext>
            </a:extLst>
          </p:cNvPr>
          <p:cNvSpPr txBox="1">
            <a:spLocks noChangeArrowheads="1"/>
          </p:cNvSpPr>
          <p:nvPr/>
        </p:nvSpPr>
        <p:spPr bwMode="auto">
          <a:xfrm>
            <a:off x="8316914" y="3306764"/>
            <a:ext cx="655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Molėtų raj.</a:t>
            </a:r>
          </a:p>
        </p:txBody>
      </p:sp>
      <p:sp>
        <p:nvSpPr>
          <p:cNvPr id="7182" name="TextBox 22">
            <a:extLst>
              <a:ext uri="{FF2B5EF4-FFF2-40B4-BE49-F238E27FC236}">
                <a16:creationId xmlns:a16="http://schemas.microsoft.com/office/drawing/2014/main" id="{3010CF5E-9E36-42D2-9C75-C602CD3C4AB5}"/>
              </a:ext>
            </a:extLst>
          </p:cNvPr>
          <p:cNvSpPr txBox="1">
            <a:spLocks noChangeArrowheads="1"/>
          </p:cNvSpPr>
          <p:nvPr/>
        </p:nvSpPr>
        <p:spPr bwMode="auto">
          <a:xfrm>
            <a:off x="6945314" y="5410201"/>
            <a:ext cx="750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Druskininkai</a:t>
            </a:r>
          </a:p>
        </p:txBody>
      </p:sp>
      <p:sp>
        <p:nvSpPr>
          <p:cNvPr id="7183" name="TextBox 23">
            <a:extLst>
              <a:ext uri="{FF2B5EF4-FFF2-40B4-BE49-F238E27FC236}">
                <a16:creationId xmlns:a16="http://schemas.microsoft.com/office/drawing/2014/main" id="{B12D63DF-31E2-45DA-987C-45E7295EC703}"/>
              </a:ext>
            </a:extLst>
          </p:cNvPr>
          <p:cNvSpPr txBox="1">
            <a:spLocks noChangeArrowheads="1"/>
          </p:cNvSpPr>
          <p:nvPr/>
        </p:nvSpPr>
        <p:spPr bwMode="auto">
          <a:xfrm>
            <a:off x="6896100" y="4383089"/>
            <a:ext cx="6223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9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Birštonas</a:t>
            </a:r>
          </a:p>
        </p:txBody>
      </p:sp>
      <p:sp>
        <p:nvSpPr>
          <p:cNvPr id="15376" name="TextBox 24">
            <a:extLst>
              <a:ext uri="{FF2B5EF4-FFF2-40B4-BE49-F238E27FC236}">
                <a16:creationId xmlns:a16="http://schemas.microsoft.com/office/drawing/2014/main" id="{ADF46EA5-511B-470A-AA53-14B38C54AA27}"/>
              </a:ext>
            </a:extLst>
          </p:cNvPr>
          <p:cNvSpPr txBox="1">
            <a:spLocks noChangeArrowheads="1"/>
          </p:cNvSpPr>
          <p:nvPr/>
        </p:nvSpPr>
        <p:spPr bwMode="auto">
          <a:xfrm>
            <a:off x="9358314" y="4687889"/>
            <a:ext cx="109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rPr>
              <a:t>   </a:t>
            </a: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0 %</a:t>
            </a:r>
          </a:p>
        </p:txBody>
      </p:sp>
      <p:sp>
        <p:nvSpPr>
          <p:cNvPr id="15377" name="TextBox 26">
            <a:extLst>
              <a:ext uri="{FF2B5EF4-FFF2-40B4-BE49-F238E27FC236}">
                <a16:creationId xmlns:a16="http://schemas.microsoft.com/office/drawing/2014/main" id="{035C4E4A-1CFB-4073-B380-FCD12349FFBD}"/>
              </a:ext>
            </a:extLst>
          </p:cNvPr>
          <p:cNvSpPr txBox="1">
            <a:spLocks noChangeArrowheads="1"/>
          </p:cNvSpPr>
          <p:nvPr/>
        </p:nvSpPr>
        <p:spPr bwMode="auto">
          <a:xfrm>
            <a:off x="9424989" y="4973639"/>
            <a:ext cx="109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&lt; 10 %</a:t>
            </a:r>
          </a:p>
        </p:txBody>
      </p:sp>
      <p:sp>
        <p:nvSpPr>
          <p:cNvPr id="15378" name="TextBox 27">
            <a:extLst>
              <a:ext uri="{FF2B5EF4-FFF2-40B4-BE49-F238E27FC236}">
                <a16:creationId xmlns:a16="http://schemas.microsoft.com/office/drawing/2014/main" id="{2B01482D-196D-47B2-856F-2692A5F16CFA}"/>
              </a:ext>
            </a:extLst>
          </p:cNvPr>
          <p:cNvSpPr txBox="1">
            <a:spLocks noChangeArrowheads="1"/>
          </p:cNvSpPr>
          <p:nvPr/>
        </p:nvSpPr>
        <p:spPr bwMode="auto">
          <a:xfrm flipH="1">
            <a:off x="9390064" y="5256214"/>
            <a:ext cx="1125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a:t>
            </a:r>
            <a:r>
              <a:rPr kumimoji="0" lang="en-US"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-20</a:t>
            </a: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
        <p:nvSpPr>
          <p:cNvPr id="15379" name="TextBox 28">
            <a:extLst>
              <a:ext uri="{FF2B5EF4-FFF2-40B4-BE49-F238E27FC236}">
                <a16:creationId xmlns:a16="http://schemas.microsoft.com/office/drawing/2014/main" id="{3C04A6CB-C92E-412A-A180-EF9D9DF9ABB6}"/>
              </a:ext>
            </a:extLst>
          </p:cNvPr>
          <p:cNvSpPr txBox="1">
            <a:spLocks noChangeArrowheads="1"/>
          </p:cNvSpPr>
          <p:nvPr/>
        </p:nvSpPr>
        <p:spPr bwMode="auto">
          <a:xfrm>
            <a:off x="9382126" y="5491164"/>
            <a:ext cx="97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20-30</a:t>
            </a:r>
            <a:r>
              <a:rPr kumimoji="0" lang="en-US" alt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lt-LT" alt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80" name="TextBox 29">
            <a:extLst>
              <a:ext uri="{FF2B5EF4-FFF2-40B4-BE49-F238E27FC236}">
                <a16:creationId xmlns:a16="http://schemas.microsoft.com/office/drawing/2014/main" id="{8149726F-3FC6-4209-976A-1EC0BC190618}"/>
              </a:ext>
            </a:extLst>
          </p:cNvPr>
          <p:cNvSpPr txBox="1">
            <a:spLocks noChangeArrowheads="1"/>
          </p:cNvSpPr>
          <p:nvPr/>
        </p:nvSpPr>
        <p:spPr bwMode="auto">
          <a:xfrm>
            <a:off x="9358313" y="5795964"/>
            <a:ext cx="134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lt-L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&gt;</a:t>
            </a:r>
            <a:r>
              <a:rPr kumimoji="0" lang="en-US"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a:t>
            </a:r>
            <a:r>
              <a:rPr kumimoji="0" lang="lt-LT" altLang="lt-LT"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0 %</a:t>
            </a:r>
          </a:p>
        </p:txBody>
      </p:sp>
      <p:sp>
        <p:nvSpPr>
          <p:cNvPr id="7189" name="Rectangle 1">
            <a:extLst>
              <a:ext uri="{FF2B5EF4-FFF2-40B4-BE49-F238E27FC236}">
                <a16:creationId xmlns:a16="http://schemas.microsoft.com/office/drawing/2014/main" id="{4DE147A8-E83A-408E-A797-17E733EE1134}"/>
              </a:ext>
            </a:extLst>
          </p:cNvPr>
          <p:cNvSpPr>
            <a:spLocks noChangeArrowheads="1"/>
          </p:cNvSpPr>
          <p:nvPr/>
        </p:nvSpPr>
        <p:spPr bwMode="auto">
          <a:xfrm>
            <a:off x="1679576" y="374651"/>
            <a:ext cx="8634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lt-LT" altLang="lt-L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lt-LT" altLang="lt-L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190" name="Picture 2">
            <a:extLst>
              <a:ext uri="{FF2B5EF4-FFF2-40B4-BE49-F238E27FC236}">
                <a16:creationId xmlns:a16="http://schemas.microsoft.com/office/drawing/2014/main" id="{5FA76FDD-E0F8-4DC2-AD7E-EFF8D06EB2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0"/>
            <a:ext cx="6762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7DD0AC1-7197-4C7D-912C-ACCA7106142A}"/>
              </a:ext>
            </a:extLst>
          </p:cNvPr>
          <p:cNvSpPr/>
          <p:nvPr/>
        </p:nvSpPr>
        <p:spPr>
          <a:xfrm>
            <a:off x="1325564" y="494002"/>
            <a:ext cx="8988425" cy="861774"/>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lt-LT" sz="32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Corbel"/>
                <a:ea typeface="+mn-ea"/>
                <a:cs typeface="Arial" panose="020B0604020202020204" pitchFamily="34" charset="0"/>
              </a:rPr>
              <a:t>Šiandieninis Lietuvos renovacijos žemėlapis </a:t>
            </a:r>
            <a:r>
              <a:rPr kumimoji="0" lang="lt-LT" sz="18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Corbel"/>
                <a:ea typeface="+mn-ea"/>
                <a:cs typeface="Arial" panose="020B0604020202020204" pitchFamily="34" charset="0"/>
              </a:rPr>
              <a:t>(atnaujintų namų skaičius proc. nuo visų savivaldybėje esančių daugiabučių)</a:t>
            </a:r>
            <a:endParaRPr kumimoji="0" lang="en-US" sz="1800" b="1" i="0" u="none" strike="noStrike" kern="1200" cap="none" spc="0" normalizeH="0" baseline="0" noProof="0" dirty="0">
              <a:ln>
                <a:noFill/>
              </a:ln>
              <a:solidFill>
                <a:srgbClr val="F79646">
                  <a:lumMod val="50000"/>
                </a:srgbClr>
              </a:solidFill>
              <a:effectLst/>
              <a:uLnTx/>
              <a:uFillTx/>
              <a:latin typeface="Corbel"/>
              <a:ea typeface="+mn-ea"/>
              <a:cs typeface="Arial" panose="020B0604020202020204" pitchFamily="34" charset="0"/>
            </a:endParaRPr>
          </a:p>
        </p:txBody>
      </p:sp>
      <p:sp>
        <p:nvSpPr>
          <p:cNvPr id="2" name="Rectangle 1">
            <a:extLst>
              <a:ext uri="{FF2B5EF4-FFF2-40B4-BE49-F238E27FC236}">
                <a16:creationId xmlns:a16="http://schemas.microsoft.com/office/drawing/2014/main" id="{5D579CE1-D42C-4BF6-8807-F85B54928CED}"/>
              </a:ext>
            </a:extLst>
          </p:cNvPr>
          <p:cNvSpPr/>
          <p:nvPr/>
        </p:nvSpPr>
        <p:spPr>
          <a:xfrm>
            <a:off x="88900" y="1719243"/>
            <a:ext cx="4270375" cy="4370427"/>
          </a:xfrm>
          <a:prstGeom prst="rect">
            <a:avLst/>
          </a:prstGeom>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lt-LT" alt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lt-LT"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rPr>
              <a:t>Programoje dalyvauja 59 iš 60 šalies savivaldybių</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lt-LT"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lt-LT"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rPr>
              <a:t>nuo 2013 m. baigti įgyvendinti 2195 projektai, investicijos – 600 mln. EUR </a:t>
            </a:r>
          </a:p>
          <a:p>
            <a:pPr marL="285750" marR="0" lvl="0" indent="-2857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lt-LT"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lt-LT"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a:ea typeface="+mn-ea"/>
                <a:cs typeface="Arial" panose="020B0604020202020204" pitchFamily="34" charset="0"/>
              </a:rPr>
              <a:t>šiuo metu įgyvendinama apie 1600 renovacijos projektų, iš kurių:</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lt-LT" altLang="en-US" sz="20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 </a:t>
            </a:r>
            <a:r>
              <a:rPr kumimoji="0" lang="lt-LT" altLang="en-US" sz="16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  daugiau kaip 400 – vykdo RD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lt-LT" altLang="en-US" sz="16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 - apie 500 – parengti techniniai darbo projektai/gauti statybų leidimai/ perkami ar vykdomi RD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lt-LT" altLang="en-US" sz="16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 - daugiau kaip 700 – vykdo susirinkimus finansuotojui pasirinkti</a:t>
            </a:r>
          </a:p>
          <a:p>
            <a:pPr marL="285750" marR="0" lvl="0" indent="-28575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lt-LT" altLang="en-US" sz="1800" b="0" i="0" u="none" strike="noStrike" kern="1200" cap="none" spc="0" normalizeH="0" baseline="0" noProof="0" dirty="0">
              <a:ln>
                <a:noFill/>
              </a:ln>
              <a:solidFill>
                <a:prstClr val="black"/>
              </a:solidFill>
              <a:effectLst/>
              <a:uLnTx/>
              <a:uFillTx/>
              <a:latin typeface="Corbel"/>
              <a:ea typeface="+mn-ea"/>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B0E7-1A66-4AA9-AE2A-4BB35B02963E}"/>
              </a:ext>
            </a:extLst>
          </p:cNvPr>
          <p:cNvSpPr>
            <a:spLocks noGrp="1"/>
          </p:cNvSpPr>
          <p:nvPr>
            <p:ph type="title"/>
          </p:nvPr>
        </p:nvSpPr>
        <p:spPr/>
        <p:txBody>
          <a:bodyPr/>
          <a:lstStyle/>
          <a:p>
            <a:r>
              <a:rPr lang="lt-LT" dirty="0"/>
              <a:t>Pastatų r</a:t>
            </a:r>
            <a:r>
              <a:rPr lang="en-US" dirty="0" err="1"/>
              <a:t>enovacij</a:t>
            </a:r>
            <a:r>
              <a:rPr lang="lt-LT" dirty="0"/>
              <a:t>a</a:t>
            </a:r>
            <a:r>
              <a:rPr lang="en-US" dirty="0"/>
              <a:t> </a:t>
            </a:r>
            <a:r>
              <a:rPr lang="en-US" dirty="0" err="1"/>
              <a:t>ir</a:t>
            </a:r>
            <a:r>
              <a:rPr lang="en-US" dirty="0"/>
              <a:t> C</a:t>
            </a:r>
            <a:r>
              <a:rPr lang="lt-LT" dirty="0"/>
              <a:t>ŠT sistemų atnaujinimas</a:t>
            </a:r>
            <a:endParaRPr lang="en-US" dirty="0"/>
          </a:p>
        </p:txBody>
      </p:sp>
      <p:sp>
        <p:nvSpPr>
          <p:cNvPr id="3" name="Content Placeholder 2">
            <a:extLst>
              <a:ext uri="{FF2B5EF4-FFF2-40B4-BE49-F238E27FC236}">
                <a16:creationId xmlns:a16="http://schemas.microsoft.com/office/drawing/2014/main" id="{0794EAE2-EC1C-4FEE-9B46-F3FD9FB2B2A3}"/>
              </a:ext>
            </a:extLst>
          </p:cNvPr>
          <p:cNvSpPr>
            <a:spLocks noGrp="1"/>
          </p:cNvSpPr>
          <p:nvPr>
            <p:ph idx="1"/>
          </p:nvPr>
        </p:nvSpPr>
        <p:spPr>
          <a:xfrm>
            <a:off x="4" y="1047404"/>
            <a:ext cx="12113228" cy="5786782"/>
          </a:xfrm>
        </p:spPr>
        <p:txBody>
          <a:bodyPr>
            <a:normAutofit fontScale="92500" lnSpcReduction="20000"/>
          </a:bodyPr>
          <a:lstStyle/>
          <a:p>
            <a:r>
              <a:rPr lang="lt-LT" sz="3200" b="1" dirty="0">
                <a:solidFill>
                  <a:srgbClr val="C00000"/>
                </a:solidFill>
              </a:rPr>
              <a:t>Renovacijos ir CŠT sistemų atnaujinimo ankstyvas ir sisteminis derinimas </a:t>
            </a:r>
            <a:r>
              <a:rPr lang="lt-LT" sz="3200" dirty="0"/>
              <a:t>– KVARTALINĖS renovacijos planavimas – </a:t>
            </a:r>
            <a:r>
              <a:rPr lang="lt-LT" sz="3200" u="sng" dirty="0"/>
              <a:t>energetinio efektyvinimo priemonė</a:t>
            </a:r>
            <a:endParaRPr lang="lt-LT" sz="3200" b="1" u="sng" dirty="0">
              <a:solidFill>
                <a:srgbClr val="C00000"/>
              </a:solidFill>
            </a:endParaRPr>
          </a:p>
          <a:p>
            <a:r>
              <a:rPr lang="lt-LT" sz="3200" dirty="0"/>
              <a:t>Technologinių sprendinių įkomponavimas į Šilumos ūkio specialiuosius planus (palaipsnis perėjimas į žematemperatūrinį kiekybinio reguliavimo šilumos tiekimą, žemos temperatūros „salų“ formavimas CŠT sistemose, „vasariniai“ šilumos šaltiniai su šilumos akumuliacija..)</a:t>
            </a:r>
          </a:p>
          <a:p>
            <a:r>
              <a:rPr lang="lt-LT" sz="3200" dirty="0"/>
              <a:t>CŠT įmonių „priėjimas prie šilumos punktų“ ir galimybė juos modernizuoti</a:t>
            </a:r>
          </a:p>
          <a:p>
            <a:r>
              <a:rPr lang="lt-LT" sz="3200" dirty="0"/>
              <a:t>Centralizuotas vėsinimas (numatoma ES parama) </a:t>
            </a:r>
          </a:p>
          <a:p>
            <a:r>
              <a:rPr lang="lt-LT" sz="3200" dirty="0"/>
              <a:t>Papildomos paslaugos</a:t>
            </a:r>
          </a:p>
          <a:p>
            <a:pPr marL="0" indent="0">
              <a:buNone/>
            </a:pPr>
            <a:r>
              <a:rPr lang="lt-LT" sz="3500" b="1" i="1" dirty="0">
                <a:solidFill>
                  <a:srgbClr val="C00000"/>
                </a:solidFill>
              </a:rPr>
              <a:t>Suteikti galimybę prižiūrėti ir modernizuoti šilumos punktus, kad įgyvendinti energijos taupymo priemones ir plėsti paslaugų spektrą...</a:t>
            </a:r>
          </a:p>
          <a:p>
            <a:pPr marL="0" indent="0">
              <a:buNone/>
            </a:pPr>
            <a:endParaRPr lang="en-US" dirty="0"/>
          </a:p>
        </p:txBody>
      </p:sp>
    </p:spTree>
    <p:extLst>
      <p:ext uri="{BB962C8B-B14F-4D97-AF65-F5344CB8AC3E}">
        <p14:creationId xmlns:p14="http://schemas.microsoft.com/office/powerpoint/2010/main" val="2211965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0D9ED61-B227-4AEE-A113-056A18B5F387}"/>
              </a:ext>
            </a:extLst>
          </p:cNvPr>
          <p:cNvSpPr>
            <a:spLocks noGrp="1"/>
          </p:cNvSpPr>
          <p:nvPr>
            <p:ph type="ctrTitle"/>
          </p:nvPr>
        </p:nvSpPr>
        <p:spPr>
          <a:xfrm>
            <a:off x="3045368" y="2043663"/>
            <a:ext cx="6105194" cy="2031055"/>
          </a:xfrm>
        </p:spPr>
        <p:txBody>
          <a:bodyPr>
            <a:normAutofit/>
          </a:bodyPr>
          <a:lstStyle/>
          <a:p>
            <a:r>
              <a:rPr lang="lt-LT" dirty="0">
                <a:solidFill>
                  <a:srgbClr val="FFFFFF"/>
                </a:solidFill>
              </a:rPr>
              <a:t>PAPILDOMA INFORMACIJA</a:t>
            </a:r>
          </a:p>
        </p:txBody>
      </p:sp>
      <p:sp>
        <p:nvSpPr>
          <p:cNvPr id="3" name="Subtitle 2">
            <a:extLst>
              <a:ext uri="{FF2B5EF4-FFF2-40B4-BE49-F238E27FC236}">
                <a16:creationId xmlns:a16="http://schemas.microsoft.com/office/drawing/2014/main" id="{7D54046F-5D14-4883-BF79-7E0421DB1822}"/>
              </a:ext>
            </a:extLst>
          </p:cNvPr>
          <p:cNvSpPr>
            <a:spLocks noGrp="1"/>
          </p:cNvSpPr>
          <p:nvPr>
            <p:ph type="subTitle" idx="1"/>
          </p:nvPr>
        </p:nvSpPr>
        <p:spPr>
          <a:xfrm>
            <a:off x="3045368" y="4074718"/>
            <a:ext cx="6105194" cy="682079"/>
          </a:xfrm>
        </p:spPr>
        <p:txBody>
          <a:bodyPr>
            <a:normAutofit/>
          </a:bodyPr>
          <a:lstStyle/>
          <a:p>
            <a:r>
              <a:rPr lang="lt-LT" dirty="0">
                <a:solidFill>
                  <a:srgbClr val="FFFFFF"/>
                </a:solidFill>
              </a:rPr>
              <a:t>DISKUSIJAI</a:t>
            </a:r>
          </a:p>
        </p:txBody>
      </p:sp>
    </p:spTree>
    <p:extLst>
      <p:ext uri="{BB962C8B-B14F-4D97-AF65-F5344CB8AC3E}">
        <p14:creationId xmlns:p14="http://schemas.microsoft.com/office/powerpoint/2010/main" val="63065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CE98-5DDA-4F08-AD7A-168B24BF2B68}"/>
              </a:ext>
            </a:extLst>
          </p:cNvPr>
          <p:cNvSpPr>
            <a:spLocks noGrp="1"/>
          </p:cNvSpPr>
          <p:nvPr>
            <p:ph type="title"/>
          </p:nvPr>
        </p:nvSpPr>
        <p:spPr>
          <a:xfrm>
            <a:off x="1038224" y="0"/>
            <a:ext cx="10515599" cy="714375"/>
          </a:xfrm>
        </p:spPr>
        <p:txBody>
          <a:bodyPr vert="horz" lIns="91440" tIns="45720" rIns="91440" bIns="45720" rtlCol="0" anchor="b">
            <a:normAutofit/>
          </a:bodyPr>
          <a:lstStyle/>
          <a:p>
            <a:pPr algn="ctr" defTabSz="914400"/>
            <a:r>
              <a:rPr lang="en-US" sz="4000" kern="1200" dirty="0" err="1">
                <a:solidFill>
                  <a:schemeClr val="tx1"/>
                </a:solidFill>
                <a:latin typeface="+mj-lt"/>
                <a:ea typeface="+mj-ea"/>
                <a:cs typeface="+mj-cs"/>
              </a:rPr>
              <a:t>Vamzdynų</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keitimas</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ir</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plėtra</a:t>
            </a:r>
            <a:r>
              <a:rPr lang="en-US" sz="4000" kern="1200" dirty="0">
                <a:solidFill>
                  <a:schemeClr val="tx1"/>
                </a:solidFill>
                <a:latin typeface="+mj-lt"/>
                <a:ea typeface="+mj-ea"/>
                <a:cs typeface="+mj-cs"/>
              </a:rPr>
              <a:t>, km</a:t>
            </a:r>
          </a:p>
        </p:txBody>
      </p:sp>
      <p:sp>
        <p:nvSpPr>
          <p:cNvPr id="3" name="Content Placeholder 2">
            <a:extLst>
              <a:ext uri="{FF2B5EF4-FFF2-40B4-BE49-F238E27FC236}">
                <a16:creationId xmlns:a16="http://schemas.microsoft.com/office/drawing/2014/main" id="{A352F337-C6AC-4ACC-9BC8-7C0B96E13885}"/>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lgn="ctr" defTabSz="914400">
              <a:buNone/>
            </a:pPr>
            <a:r>
              <a:rPr lang="en-US" sz="2000" kern="1200">
                <a:solidFill>
                  <a:schemeClr val="tx1"/>
                </a:solidFill>
                <a:latin typeface="+mn-lt"/>
                <a:ea typeface="+mn-ea"/>
                <a:cs typeface="+mn-cs"/>
              </a:rPr>
              <a:t> </a:t>
            </a:r>
          </a:p>
        </p:txBody>
      </p:sp>
      <p:pic>
        <p:nvPicPr>
          <p:cNvPr id="4" name="Picture 3">
            <a:extLst>
              <a:ext uri="{FF2B5EF4-FFF2-40B4-BE49-F238E27FC236}">
                <a16:creationId xmlns:a16="http://schemas.microsoft.com/office/drawing/2014/main" id="{0F0C11ED-294A-4661-9E67-FC528CD8B378}"/>
              </a:ext>
            </a:extLst>
          </p:cNvPr>
          <p:cNvPicPr/>
          <p:nvPr/>
        </p:nvPicPr>
        <p:blipFill rotWithShape="1">
          <a:blip r:embed="rId2" cstate="print">
            <a:extLst>
              <a:ext uri="{28A0092B-C50C-407E-A947-70E740481C1C}">
                <a14:useLocalDpi xmlns:a14="http://schemas.microsoft.com/office/drawing/2010/main" val="0"/>
              </a:ext>
            </a:extLst>
          </a:blip>
          <a:srcRect l="4622" t="5923"/>
          <a:stretch/>
        </p:blipFill>
        <p:spPr bwMode="auto">
          <a:xfrm>
            <a:off x="128585" y="714375"/>
            <a:ext cx="11934825" cy="6104233"/>
          </a:xfrm>
          <a:prstGeom prst="rect">
            <a:avLst/>
          </a:prstGeom>
          <a:noFill/>
        </p:spPr>
      </p:pic>
      <p:pic>
        <p:nvPicPr>
          <p:cNvPr id="6" name="Picture 5">
            <a:extLst>
              <a:ext uri="{FF2B5EF4-FFF2-40B4-BE49-F238E27FC236}">
                <a16:creationId xmlns:a16="http://schemas.microsoft.com/office/drawing/2014/main" id="{3D463607-AB5D-4804-99C6-397B711C5EE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98339" y="639935"/>
            <a:ext cx="2381596" cy="2530477"/>
          </a:xfrm>
          <a:prstGeom prst="ellipse">
            <a:avLst/>
          </a:prstGeom>
          <a:ln>
            <a:noFill/>
          </a:ln>
          <a:effectLst>
            <a:softEdge rad="112500"/>
          </a:effectLst>
        </p:spPr>
      </p:pic>
      <p:sp>
        <p:nvSpPr>
          <p:cNvPr id="5" name="TextBox 4">
            <a:extLst>
              <a:ext uri="{FF2B5EF4-FFF2-40B4-BE49-F238E27FC236}">
                <a16:creationId xmlns:a16="http://schemas.microsoft.com/office/drawing/2014/main" id="{B424B9FB-D69A-45F1-A220-7FA6610D3E63}"/>
              </a:ext>
            </a:extLst>
          </p:cNvPr>
          <p:cNvSpPr txBox="1"/>
          <p:nvPr/>
        </p:nvSpPr>
        <p:spPr>
          <a:xfrm>
            <a:off x="3459620" y="914400"/>
            <a:ext cx="52727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Mažės parama vamzdynų keitimui</a:t>
            </a:r>
          </a:p>
        </p:txBody>
      </p:sp>
    </p:spTree>
    <p:extLst>
      <p:ext uri="{BB962C8B-B14F-4D97-AF65-F5344CB8AC3E}">
        <p14:creationId xmlns:p14="http://schemas.microsoft.com/office/powerpoint/2010/main" val="2117777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B182-F83F-4380-9816-EC9E0F76ED08}"/>
              </a:ext>
            </a:extLst>
          </p:cNvPr>
          <p:cNvSpPr>
            <a:spLocks noGrp="1"/>
          </p:cNvSpPr>
          <p:nvPr>
            <p:ph type="title"/>
          </p:nvPr>
        </p:nvSpPr>
        <p:spPr/>
        <p:txBody>
          <a:bodyPr>
            <a:normAutofit/>
          </a:bodyPr>
          <a:lstStyle/>
          <a:p>
            <a:pPr algn="ctr"/>
            <a:r>
              <a:rPr lang="lt-LT" sz="4800" b="1" dirty="0"/>
              <a:t>Šilumos rinkos perspektyvos</a:t>
            </a:r>
          </a:p>
        </p:txBody>
      </p:sp>
      <p:sp>
        <p:nvSpPr>
          <p:cNvPr id="3" name="Content Placeholder 2">
            <a:extLst>
              <a:ext uri="{FF2B5EF4-FFF2-40B4-BE49-F238E27FC236}">
                <a16:creationId xmlns:a16="http://schemas.microsoft.com/office/drawing/2014/main" id="{8D7316A6-00FA-40CA-B9CC-73155DD2D63F}"/>
              </a:ext>
            </a:extLst>
          </p:cNvPr>
          <p:cNvSpPr>
            <a:spLocks noGrp="1"/>
          </p:cNvSpPr>
          <p:nvPr>
            <p:ph idx="1"/>
          </p:nvPr>
        </p:nvSpPr>
        <p:spPr>
          <a:xfrm>
            <a:off x="0" y="904126"/>
            <a:ext cx="12192000" cy="5935618"/>
          </a:xfrm>
        </p:spPr>
        <p:txBody>
          <a:bodyPr>
            <a:normAutofit/>
          </a:bodyPr>
          <a:lstStyle/>
          <a:p>
            <a:r>
              <a:rPr lang="lt-LT" sz="3200" dirty="0"/>
              <a:t>Renovacija </a:t>
            </a:r>
            <a:r>
              <a:rPr lang="lt-LT" sz="3200" b="1" dirty="0"/>
              <a:t>mažins šilumos pardavimus</a:t>
            </a:r>
          </a:p>
          <a:p>
            <a:r>
              <a:rPr lang="pt-BR" sz="3200" dirty="0"/>
              <a:t>Renovacijos ir CŠT sistemų atnaujinimo </a:t>
            </a:r>
            <a:r>
              <a:rPr lang="pt-BR" sz="3200" b="1" dirty="0"/>
              <a:t>ankstyvas ir sisteminis derinimas</a:t>
            </a:r>
            <a:endParaRPr lang="lt-LT" sz="3200" b="1" dirty="0"/>
          </a:p>
          <a:p>
            <a:r>
              <a:rPr lang="lt-LT" sz="3200" dirty="0"/>
              <a:t>Naujų ir grįžtančių </a:t>
            </a:r>
            <a:r>
              <a:rPr lang="lt-LT" sz="3200" b="1" dirty="0"/>
              <a:t>vartotojų pritraukimas </a:t>
            </a:r>
          </a:p>
          <a:p>
            <a:r>
              <a:rPr lang="lt-LT" sz="3200" dirty="0"/>
              <a:t>CŠT sistemų </a:t>
            </a:r>
            <a:r>
              <a:rPr lang="lt-LT" sz="3200" b="1" dirty="0"/>
              <a:t>plėtra</a:t>
            </a:r>
            <a:r>
              <a:rPr lang="lt-LT" sz="3200" dirty="0"/>
              <a:t> ir </a:t>
            </a:r>
            <a:r>
              <a:rPr lang="lt-LT" sz="3200" b="1" dirty="0"/>
              <a:t>stambinimas</a:t>
            </a:r>
          </a:p>
          <a:p>
            <a:r>
              <a:rPr lang="lt-LT" sz="3200" b="1" dirty="0"/>
              <a:t>Lanksti kainodara </a:t>
            </a:r>
            <a:r>
              <a:rPr lang="lt-LT" sz="3200" dirty="0"/>
              <a:t>prekybos centrų atžvilgiu </a:t>
            </a:r>
            <a:r>
              <a:rPr lang="lt-LT" sz="3200" i="1" dirty="0"/>
              <a:t> </a:t>
            </a:r>
            <a:r>
              <a:rPr lang="lt-LT" sz="3200" dirty="0"/>
              <a:t> </a:t>
            </a:r>
            <a:endParaRPr lang="pt-BR" sz="3200" dirty="0"/>
          </a:p>
          <a:p>
            <a:r>
              <a:rPr lang="lt-LT" sz="3200" u="sng" dirty="0"/>
              <a:t>Papildomų </a:t>
            </a:r>
            <a:r>
              <a:rPr lang="lt-LT" sz="3200" b="1" u="sng" dirty="0"/>
              <a:t>pajamų</a:t>
            </a:r>
            <a:r>
              <a:rPr lang="lt-LT" sz="3200" u="sng" dirty="0"/>
              <a:t> paieška</a:t>
            </a:r>
            <a:r>
              <a:rPr lang="lt-LT" sz="3200" dirty="0"/>
              <a:t>: </a:t>
            </a:r>
            <a:r>
              <a:rPr lang="lt-LT" sz="3200" b="1" dirty="0"/>
              <a:t>naujos</a:t>
            </a:r>
            <a:r>
              <a:rPr lang="lt-LT" sz="3200" dirty="0"/>
              <a:t> </a:t>
            </a:r>
            <a:r>
              <a:rPr lang="lt-LT" sz="3200" b="1" dirty="0"/>
              <a:t>paslaugos </a:t>
            </a:r>
            <a:r>
              <a:rPr lang="lt-LT" sz="3200" dirty="0"/>
              <a:t>(pastatų vidaus sistemų priežiūra bei atnaujinimas, individualus šildymo reguliavimo diegimas, energijos taupymo projektai...)</a:t>
            </a:r>
          </a:p>
          <a:p>
            <a:pPr marL="0" lvl="0" indent="0">
              <a:buNone/>
            </a:pPr>
            <a:r>
              <a:rPr lang="lt-LT" b="1" i="1" dirty="0">
                <a:solidFill>
                  <a:srgbClr val="FF0000"/>
                </a:solidFill>
              </a:rPr>
              <a:t>KONKURENCIJA SU DUJINIU ŠILDYMU, SAULĖS KOLEKTORIAIS, ŠILUMOS SIURBLIAIS...</a:t>
            </a:r>
            <a:endParaRPr lang="lt-LT" dirty="0"/>
          </a:p>
          <a:p>
            <a:endParaRPr lang="lt-LT" dirty="0"/>
          </a:p>
        </p:txBody>
      </p:sp>
    </p:spTree>
    <p:extLst>
      <p:ext uri="{BB962C8B-B14F-4D97-AF65-F5344CB8AC3E}">
        <p14:creationId xmlns:p14="http://schemas.microsoft.com/office/powerpoint/2010/main" val="227725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94229-7E9F-472C-89EA-940D90C5AA7D}"/>
              </a:ext>
            </a:extLst>
          </p:cNvPr>
          <p:cNvPicPr>
            <a:picLocks noChangeAspect="1"/>
          </p:cNvPicPr>
          <p:nvPr/>
        </p:nvPicPr>
        <p:blipFill>
          <a:blip r:embed="rId2"/>
          <a:stretch>
            <a:fillRect/>
          </a:stretch>
        </p:blipFill>
        <p:spPr>
          <a:xfrm>
            <a:off x="0" y="2074032"/>
            <a:ext cx="4310140" cy="2868904"/>
          </a:xfrm>
          <a:prstGeom prst="rect">
            <a:avLst/>
          </a:prstGeom>
        </p:spPr>
      </p:pic>
      <p:sp>
        <p:nvSpPr>
          <p:cNvPr id="2" name="Title 1">
            <a:extLst>
              <a:ext uri="{FF2B5EF4-FFF2-40B4-BE49-F238E27FC236}">
                <a16:creationId xmlns:a16="http://schemas.microsoft.com/office/drawing/2014/main" id="{EF6C4B17-BBF3-44A2-AE7C-AA36FEE2C919}"/>
              </a:ext>
            </a:extLst>
          </p:cNvPr>
          <p:cNvSpPr>
            <a:spLocks noGrp="1"/>
          </p:cNvSpPr>
          <p:nvPr>
            <p:ph type="title"/>
          </p:nvPr>
        </p:nvSpPr>
        <p:spPr>
          <a:xfrm>
            <a:off x="1026542" y="365125"/>
            <a:ext cx="10327257" cy="662781"/>
          </a:xfrm>
        </p:spPr>
        <p:txBody>
          <a:bodyPr>
            <a:normAutofit/>
          </a:bodyPr>
          <a:lstStyle/>
          <a:p>
            <a:r>
              <a:rPr lang="lt-LT" sz="1800" b="1" dirty="0">
                <a:effectLst/>
                <a:latin typeface="Times New Roman" panose="02020603050405020304" pitchFamily="18" charset="0"/>
                <a:ea typeface="Calibri" panose="020F0502020204030204" pitchFamily="34" charset="0"/>
              </a:rPr>
              <a:t>Pirminio kuro sudėtis centralizuotai tiekiamos šilumos gamyboje 1997-2019 metais</a:t>
            </a:r>
            <a:endParaRPr lang="lt-LT" dirty="0"/>
          </a:p>
        </p:txBody>
      </p:sp>
      <p:pic>
        <p:nvPicPr>
          <p:cNvPr id="4" name="Content Placeholder 3">
            <a:extLst>
              <a:ext uri="{FF2B5EF4-FFF2-40B4-BE49-F238E27FC236}">
                <a16:creationId xmlns:a16="http://schemas.microsoft.com/office/drawing/2014/main" id="{61A80C1F-DFC2-4732-A798-DB15BA9C6AA8}"/>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10952" y="1027906"/>
            <a:ext cx="8545900" cy="5666192"/>
          </a:xfrm>
          <a:prstGeom prst="rect">
            <a:avLst/>
          </a:prstGeom>
          <a:noFill/>
        </p:spPr>
      </p:pic>
    </p:spTree>
    <p:extLst>
      <p:ext uri="{BB962C8B-B14F-4D97-AF65-F5344CB8AC3E}">
        <p14:creationId xmlns:p14="http://schemas.microsoft.com/office/powerpoint/2010/main" val="1543112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344C-FA25-41B8-BEEF-9141011650F2}"/>
              </a:ext>
            </a:extLst>
          </p:cNvPr>
          <p:cNvSpPr>
            <a:spLocks noGrp="1"/>
          </p:cNvSpPr>
          <p:nvPr>
            <p:ph type="title"/>
          </p:nvPr>
        </p:nvSpPr>
        <p:spPr>
          <a:xfrm>
            <a:off x="3739793" y="0"/>
            <a:ext cx="8198777" cy="1469204"/>
          </a:xfrm>
        </p:spPr>
        <p:txBody>
          <a:bodyPr>
            <a:normAutofit/>
          </a:bodyPr>
          <a:lstStyle/>
          <a:p>
            <a:r>
              <a:rPr lang="lt-LT" sz="3200" b="1" dirty="0"/>
              <a:t>2021–2027 m. ES sanglaudos politikos reglamentų projektai ir gairės</a:t>
            </a:r>
          </a:p>
        </p:txBody>
      </p:sp>
      <p:sp>
        <p:nvSpPr>
          <p:cNvPr id="3" name="Content Placeholder 2">
            <a:extLst>
              <a:ext uri="{FF2B5EF4-FFF2-40B4-BE49-F238E27FC236}">
                <a16:creationId xmlns:a16="http://schemas.microsoft.com/office/drawing/2014/main" id="{1CF626A5-419A-4F03-B68E-46B7E7B86A2F}"/>
              </a:ext>
            </a:extLst>
          </p:cNvPr>
          <p:cNvSpPr>
            <a:spLocks noGrp="1"/>
          </p:cNvSpPr>
          <p:nvPr>
            <p:ph idx="1"/>
          </p:nvPr>
        </p:nvSpPr>
        <p:spPr>
          <a:xfrm>
            <a:off x="609599" y="1600201"/>
            <a:ext cx="11328971" cy="5170469"/>
          </a:xfrm>
        </p:spPr>
        <p:txBody>
          <a:bodyPr>
            <a:normAutofit/>
          </a:bodyPr>
          <a:lstStyle/>
          <a:p>
            <a:pPr marL="0" indent="0">
              <a:buNone/>
            </a:pPr>
            <a:r>
              <a:rPr lang="lt-LT" sz="1800" dirty="0"/>
              <a:t>Dabartiniame </a:t>
            </a:r>
            <a:r>
              <a:rPr lang="lt-LT" sz="1800" b="1" dirty="0"/>
              <a:t>2021-2027 m. ES SF  Veiksmų programos </a:t>
            </a:r>
            <a:r>
              <a:rPr lang="lt-LT" sz="1800" dirty="0"/>
              <a:t>rengimo etape yra dėliojamos numatytų prioritetų (viso yra 5 prioritetai) veiklos pagal esamus uždavinius </a:t>
            </a:r>
            <a:r>
              <a:rPr lang="lt-LT" sz="2000" b="1" i="1" dirty="0"/>
              <a:t>(CŠT sektoriui aktualus 2 prioritetas su dviem uždaviniais)</a:t>
            </a:r>
            <a:r>
              <a:rPr lang="lt-LT" sz="1800" dirty="0"/>
              <a:t>: </a:t>
            </a:r>
            <a:br>
              <a:rPr lang="lt-LT" sz="1800" dirty="0"/>
            </a:br>
            <a:r>
              <a:rPr lang="lt-LT" sz="1800" dirty="0"/>
              <a:t>     </a:t>
            </a:r>
          </a:p>
          <a:p>
            <a:pPr marL="0" indent="0">
              <a:buNone/>
            </a:pPr>
            <a:r>
              <a:rPr lang="lt-LT" sz="1800" dirty="0"/>
              <a:t> </a:t>
            </a:r>
            <a:r>
              <a:rPr lang="lt-LT" sz="2200" dirty="0"/>
              <a:t>1) </a:t>
            </a:r>
            <a:r>
              <a:rPr lang="lt-LT" sz="2200" b="1" i="1" dirty="0">
                <a:solidFill>
                  <a:srgbClr val="00B050"/>
                </a:solidFill>
              </a:rPr>
              <a:t>Skatinti naudoti </a:t>
            </a:r>
            <a:r>
              <a:rPr lang="lt-LT" sz="2800" b="1" i="1" dirty="0">
                <a:solidFill>
                  <a:srgbClr val="00B050"/>
                </a:solidFill>
              </a:rPr>
              <a:t>energijos vartojimo efektyvumą didinančias </a:t>
            </a:r>
            <a:r>
              <a:rPr lang="lt-LT" sz="2200" b="1" i="1" dirty="0">
                <a:solidFill>
                  <a:srgbClr val="00B050"/>
                </a:solidFill>
              </a:rPr>
              <a:t>priemones </a:t>
            </a:r>
            <a:br>
              <a:rPr lang="lt-LT" sz="2200" b="1" i="1" dirty="0">
                <a:solidFill>
                  <a:srgbClr val="00B050"/>
                </a:solidFill>
              </a:rPr>
            </a:br>
            <a:r>
              <a:rPr lang="lt-LT" sz="2200" b="1" i="1" dirty="0">
                <a:solidFill>
                  <a:srgbClr val="00B050"/>
                </a:solidFill>
              </a:rPr>
              <a:t> 2) Skatinti </a:t>
            </a:r>
            <a:r>
              <a:rPr lang="lt-LT" sz="2800" b="1" i="1" dirty="0">
                <a:solidFill>
                  <a:srgbClr val="00B050"/>
                </a:solidFill>
              </a:rPr>
              <a:t>naudoti atsinaujinančiąją energiją</a:t>
            </a:r>
            <a:r>
              <a:rPr lang="en-US" sz="2800" b="1" i="1" dirty="0">
                <a:solidFill>
                  <a:srgbClr val="00B050"/>
                </a:solidFill>
              </a:rPr>
              <a:t> </a:t>
            </a:r>
            <a:r>
              <a:rPr lang="en-US" sz="2200" b="1" i="1" dirty="0">
                <a:solidFill>
                  <a:srgbClr val="00B050"/>
                </a:solidFill>
              </a:rPr>
              <a:t>(</a:t>
            </a:r>
            <a:r>
              <a:rPr lang="en-US" sz="2200" b="1" i="1" dirty="0" err="1">
                <a:solidFill>
                  <a:srgbClr val="00B050"/>
                </a:solidFill>
              </a:rPr>
              <a:t>biokur</a:t>
            </a:r>
            <a:r>
              <a:rPr lang="lt-LT" sz="2200" b="1" i="1" dirty="0">
                <a:solidFill>
                  <a:srgbClr val="00B050"/>
                </a:solidFill>
              </a:rPr>
              <a:t>ą naudojančias KJ ir </a:t>
            </a:r>
            <a:r>
              <a:rPr lang="lt-LT" sz="2800" b="1" i="1" dirty="0">
                <a:solidFill>
                  <a:srgbClr val="00B050"/>
                </a:solidFill>
              </a:rPr>
              <a:t>kitus AEI</a:t>
            </a:r>
            <a:r>
              <a:rPr lang="lt-LT" sz="2200" b="1" i="1" dirty="0">
                <a:solidFill>
                  <a:srgbClr val="00B050"/>
                </a:solidFill>
              </a:rPr>
              <a:t>)</a:t>
            </a:r>
            <a:br>
              <a:rPr lang="lt-LT" sz="1800" dirty="0"/>
            </a:br>
            <a:r>
              <a:rPr lang="lt-LT" sz="1800" dirty="0"/>
              <a:t>Konkretesnės </a:t>
            </a:r>
            <a:r>
              <a:rPr lang="en-US" sz="1800" b="1" i="1" dirty="0" err="1">
                <a:solidFill>
                  <a:srgbClr val="7030A0"/>
                </a:solidFill>
              </a:rPr>
              <a:t>planuojamos</a:t>
            </a:r>
            <a:r>
              <a:rPr lang="en-US" sz="1800" b="1" i="1" dirty="0">
                <a:solidFill>
                  <a:srgbClr val="7030A0"/>
                </a:solidFill>
              </a:rPr>
              <a:t> </a:t>
            </a:r>
            <a:r>
              <a:rPr lang="lt-LT" sz="1800" b="1" i="1" dirty="0">
                <a:solidFill>
                  <a:srgbClr val="7030A0"/>
                </a:solidFill>
              </a:rPr>
              <a:t>priemonės</a:t>
            </a:r>
            <a:r>
              <a:rPr lang="en-US" sz="1800" dirty="0"/>
              <a:t>: </a:t>
            </a:r>
            <a:r>
              <a:rPr lang="lt-LT" sz="1800" dirty="0"/>
              <a:t> </a:t>
            </a:r>
          </a:p>
          <a:p>
            <a:r>
              <a:rPr lang="lt-LT" sz="1900" dirty="0"/>
              <a:t>Individualių namų </a:t>
            </a:r>
            <a:r>
              <a:rPr lang="lt-LT" sz="1900" b="1" dirty="0"/>
              <a:t>su energetiškai neefektyviais gamybos šaltiniais </a:t>
            </a:r>
            <a:r>
              <a:rPr lang="lt-LT" sz="2400" b="1" u="sng" dirty="0"/>
              <a:t>prijungimui prie CŠT </a:t>
            </a:r>
            <a:endParaRPr lang="lt-LT" sz="1900" b="1" u="sng" dirty="0"/>
          </a:p>
          <a:p>
            <a:r>
              <a:rPr lang="lt-LT" sz="1900" b="1" dirty="0"/>
              <a:t>Kitokių nei biokuras </a:t>
            </a:r>
            <a:r>
              <a:rPr lang="lt-LT" sz="2400" b="1" dirty="0"/>
              <a:t>AEI gamybos </a:t>
            </a:r>
            <a:r>
              <a:rPr lang="lt-LT" sz="2400" b="1" u="sng" dirty="0"/>
              <a:t>šaltinių bei šilumos talpyklų </a:t>
            </a:r>
            <a:r>
              <a:rPr lang="lt-LT" sz="1900" dirty="0"/>
              <a:t>diegimas CŠT sektoriuje (įskaitant </a:t>
            </a:r>
            <a:r>
              <a:rPr lang="lt-LT" sz="1900" dirty="0" err="1"/>
              <a:t>biokogeneraciją</a:t>
            </a:r>
            <a:r>
              <a:rPr lang="lt-LT" sz="1900" dirty="0"/>
              <a:t>)</a:t>
            </a:r>
          </a:p>
          <a:p>
            <a:r>
              <a:rPr lang="lt-LT" sz="1900" dirty="0" err="1"/>
              <a:t>Susidevėjusių</a:t>
            </a:r>
            <a:r>
              <a:rPr lang="lt-LT" sz="1900" b="1" dirty="0"/>
              <a:t> </a:t>
            </a:r>
            <a:r>
              <a:rPr lang="lt-LT" sz="2400" b="1" u="sng" dirty="0" err="1"/>
              <a:t>biokatilų</a:t>
            </a:r>
            <a:r>
              <a:rPr lang="lt-LT" sz="2400" b="1" u="sng" dirty="0"/>
              <a:t> keitimas į </a:t>
            </a:r>
            <a:r>
              <a:rPr lang="lt-LT" sz="2400" b="1" u="sng" dirty="0" err="1"/>
              <a:t>biokogeneracijos</a:t>
            </a:r>
            <a:r>
              <a:rPr lang="lt-LT" sz="2400" b="1" u="sng" dirty="0"/>
              <a:t> </a:t>
            </a:r>
            <a:r>
              <a:rPr lang="lt-LT" sz="1900" b="1" dirty="0"/>
              <a:t>įrenginius</a:t>
            </a:r>
          </a:p>
          <a:p>
            <a:r>
              <a:rPr lang="lt-LT" sz="1900" b="1" dirty="0"/>
              <a:t>„Šilumos tinkų modernizavimas“ nebeliks - nebent CŠT tinklų efektyvumo didinimui, </a:t>
            </a:r>
            <a:r>
              <a:rPr lang="lt-LT" sz="1900" dirty="0"/>
              <a:t>pereinant į </a:t>
            </a:r>
            <a:r>
              <a:rPr lang="lt-LT" sz="1900" dirty="0" err="1"/>
              <a:t>žematemperatūrinį</a:t>
            </a:r>
            <a:r>
              <a:rPr lang="lt-LT" sz="1900" dirty="0"/>
              <a:t> režimą</a:t>
            </a:r>
            <a:r>
              <a:rPr lang="en-US" sz="1900" dirty="0"/>
              <a:t>, </a:t>
            </a:r>
            <a:r>
              <a:rPr lang="en-US" sz="1900" dirty="0" err="1"/>
              <a:t>kvartalin</a:t>
            </a:r>
            <a:r>
              <a:rPr lang="lt-LT" sz="1900" dirty="0" err="1"/>
              <a:t>ėje</a:t>
            </a:r>
            <a:r>
              <a:rPr lang="lt-LT" sz="1900" dirty="0"/>
              <a:t> renovacijoje.</a:t>
            </a:r>
          </a:p>
          <a:p>
            <a:r>
              <a:rPr lang="lt-LT" sz="1900" b="1" dirty="0"/>
              <a:t>Išmaniosios apskaitos diegimas CŠT sistemose </a:t>
            </a:r>
            <a:r>
              <a:rPr lang="lt-LT" sz="1900" dirty="0"/>
              <a:t>(nuotolinis duomenų nuskaitymas ir kt.) </a:t>
            </a:r>
          </a:p>
          <a:p>
            <a:r>
              <a:rPr lang="lt-LT" sz="1900" b="1" dirty="0" err="1"/>
              <a:t>Atliekinės</a:t>
            </a:r>
            <a:r>
              <a:rPr lang="lt-LT" sz="1900" b="1" dirty="0"/>
              <a:t> šilumos tiekimas </a:t>
            </a:r>
            <a:r>
              <a:rPr lang="lt-LT" sz="1900" dirty="0"/>
              <a:t>į CŠT tinklus.....</a:t>
            </a:r>
          </a:p>
          <a:p>
            <a:endParaRPr lang="lt-LT" sz="1800" dirty="0"/>
          </a:p>
        </p:txBody>
      </p:sp>
      <p:pic>
        <p:nvPicPr>
          <p:cNvPr id="4" name="Picture 3">
            <a:extLst>
              <a:ext uri="{FF2B5EF4-FFF2-40B4-BE49-F238E27FC236}">
                <a16:creationId xmlns:a16="http://schemas.microsoft.com/office/drawing/2014/main" id="{353B40BE-8E0D-4977-8DA5-647009E18CE4}"/>
              </a:ext>
            </a:extLst>
          </p:cNvPr>
          <p:cNvPicPr>
            <a:picLocks noChangeAspect="1"/>
          </p:cNvPicPr>
          <p:nvPr/>
        </p:nvPicPr>
        <p:blipFill>
          <a:blip r:embed="rId2"/>
          <a:stretch>
            <a:fillRect/>
          </a:stretch>
        </p:blipFill>
        <p:spPr>
          <a:xfrm>
            <a:off x="-73431" y="1"/>
            <a:ext cx="3507180" cy="1600200"/>
          </a:xfrm>
          <a:prstGeom prst="rect">
            <a:avLst/>
          </a:prstGeom>
        </p:spPr>
      </p:pic>
    </p:spTree>
    <p:extLst>
      <p:ext uri="{BB962C8B-B14F-4D97-AF65-F5344CB8AC3E}">
        <p14:creationId xmlns:p14="http://schemas.microsoft.com/office/powerpoint/2010/main" val="2125190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B70-21D7-41DA-9273-3F1948C1FC9A}"/>
              </a:ext>
            </a:extLst>
          </p:cNvPr>
          <p:cNvSpPr>
            <a:spLocks noGrp="1"/>
          </p:cNvSpPr>
          <p:nvPr>
            <p:ph type="title"/>
          </p:nvPr>
        </p:nvSpPr>
        <p:spPr/>
        <p:txBody>
          <a:bodyPr/>
          <a:lstStyle/>
          <a:p>
            <a:r>
              <a:rPr lang="lt-LT" dirty="0"/>
              <a:t>Kiti spręstini klausimai</a:t>
            </a:r>
          </a:p>
        </p:txBody>
      </p:sp>
      <p:sp>
        <p:nvSpPr>
          <p:cNvPr id="3" name="Content Placeholder 2">
            <a:extLst>
              <a:ext uri="{FF2B5EF4-FFF2-40B4-BE49-F238E27FC236}">
                <a16:creationId xmlns:a16="http://schemas.microsoft.com/office/drawing/2014/main" id="{0B78FDFB-4BC1-4B87-BB81-356E204A7313}"/>
              </a:ext>
            </a:extLst>
          </p:cNvPr>
          <p:cNvSpPr>
            <a:spLocks noGrp="1"/>
          </p:cNvSpPr>
          <p:nvPr>
            <p:ph idx="1"/>
          </p:nvPr>
        </p:nvSpPr>
        <p:spPr>
          <a:xfrm>
            <a:off x="1" y="1134208"/>
            <a:ext cx="12191999" cy="5660779"/>
          </a:xfrm>
        </p:spPr>
        <p:txBody>
          <a:bodyPr>
            <a:normAutofit/>
          </a:bodyPr>
          <a:lstStyle/>
          <a:p>
            <a:r>
              <a:rPr lang="lt-LT" b="1" dirty="0">
                <a:latin typeface="Times New Roman" panose="02020603050405020304" pitchFamily="18" charset="0"/>
                <a:cs typeface="Times New Roman" panose="02020603050405020304" pitchFamily="18" charset="0"/>
              </a:rPr>
              <a:t>Karšto vandens </a:t>
            </a:r>
            <a:r>
              <a:rPr lang="lt-LT" dirty="0">
                <a:latin typeface="Times New Roman" panose="02020603050405020304" pitchFamily="18" charset="0"/>
                <a:cs typeface="Times New Roman" panose="02020603050405020304" pitchFamily="18" charset="0"/>
              </a:rPr>
              <a:t>tiekimo organizavimas</a:t>
            </a:r>
          </a:p>
          <a:p>
            <a:r>
              <a:rPr lang="lt-LT" u="sng" dirty="0">
                <a:latin typeface="Times New Roman" panose="02020603050405020304" pitchFamily="18" charset="0"/>
                <a:cs typeface="Times New Roman" panose="02020603050405020304" pitchFamily="18" charset="0"/>
              </a:rPr>
              <a:t>Rezervinio</a:t>
            </a:r>
            <a:r>
              <a:rPr lang="lt-LT" dirty="0">
                <a:latin typeface="Times New Roman" panose="02020603050405020304" pitchFamily="18" charset="0"/>
                <a:cs typeface="Times New Roman" panose="02020603050405020304" pitchFamily="18" charset="0"/>
              </a:rPr>
              <a:t> </a:t>
            </a:r>
            <a:r>
              <a:rPr lang="lt-LT" b="1" dirty="0">
                <a:latin typeface="Times New Roman" panose="02020603050405020304" pitchFamily="18" charset="0"/>
                <a:cs typeface="Times New Roman" panose="02020603050405020304" pitchFamily="18" charset="0"/>
              </a:rPr>
              <a:t>kuro ir galių </a:t>
            </a:r>
            <a:r>
              <a:rPr lang="lt-LT" dirty="0">
                <a:latin typeface="Times New Roman" panose="02020603050405020304" pitchFamily="18" charset="0"/>
                <a:cs typeface="Times New Roman" panose="02020603050405020304" pitchFamily="18" charset="0"/>
              </a:rPr>
              <a:t>reglamentavimas</a:t>
            </a:r>
          </a:p>
          <a:p>
            <a:r>
              <a:rPr lang="lt-LT" u="sng" dirty="0">
                <a:latin typeface="Times New Roman" panose="02020603050405020304" pitchFamily="18" charset="0"/>
                <a:cs typeface="Times New Roman" panose="02020603050405020304" pitchFamily="18" charset="0"/>
              </a:rPr>
              <a:t>Nuosavos</a:t>
            </a:r>
            <a:r>
              <a:rPr lang="lt-LT" dirty="0">
                <a:latin typeface="Times New Roman" panose="02020603050405020304" pitchFamily="18" charset="0"/>
                <a:cs typeface="Times New Roman" panose="02020603050405020304" pitchFamily="18" charset="0"/>
              </a:rPr>
              <a:t> elektros naudojimas </a:t>
            </a:r>
            <a:r>
              <a:rPr lang="lt-LT" b="1" dirty="0">
                <a:latin typeface="Times New Roman" panose="02020603050405020304" pitchFamily="18" charset="0"/>
                <a:cs typeface="Times New Roman" panose="02020603050405020304" pitchFamily="18" charset="0"/>
              </a:rPr>
              <a:t>nuosavuose</a:t>
            </a:r>
            <a:r>
              <a:rPr lang="lt-LT" dirty="0">
                <a:latin typeface="Times New Roman" panose="02020603050405020304" pitchFamily="18" charset="0"/>
                <a:cs typeface="Times New Roman" panose="02020603050405020304" pitchFamily="18" charset="0"/>
              </a:rPr>
              <a:t> objektuose</a:t>
            </a:r>
          </a:p>
          <a:p>
            <a:r>
              <a:rPr lang="lt-LT" dirty="0">
                <a:latin typeface="Times New Roman" panose="02020603050405020304" pitchFamily="18" charset="0"/>
                <a:cs typeface="Times New Roman" panose="02020603050405020304" pitchFamily="18" charset="0"/>
              </a:rPr>
              <a:t>„Žaliųjų“ šilumos </a:t>
            </a:r>
            <a:r>
              <a:rPr lang="lt-LT" b="1" dirty="0">
                <a:latin typeface="Times New Roman" panose="02020603050405020304" pitchFamily="18" charset="0"/>
                <a:cs typeface="Times New Roman" panose="02020603050405020304" pitchFamily="18" charset="0"/>
              </a:rPr>
              <a:t>sertifikatų</a:t>
            </a:r>
            <a:r>
              <a:rPr lang="lt-LT" dirty="0">
                <a:latin typeface="Times New Roman" panose="02020603050405020304" pitchFamily="18" charset="0"/>
                <a:cs typeface="Times New Roman" panose="02020603050405020304" pitchFamily="18" charset="0"/>
              </a:rPr>
              <a:t> išdavimas</a:t>
            </a:r>
          </a:p>
          <a:p>
            <a:r>
              <a:rPr lang="lt-LT" dirty="0">
                <a:latin typeface="Times New Roman" panose="02020603050405020304" pitchFamily="18" charset="0"/>
                <a:cs typeface="Times New Roman" panose="02020603050405020304" pitchFamily="18" charset="0"/>
              </a:rPr>
              <a:t>Specialiųjų </a:t>
            </a:r>
            <a:r>
              <a:rPr lang="lt-LT" u="sng" dirty="0">
                <a:latin typeface="Times New Roman" panose="02020603050405020304" pitchFamily="18" charset="0"/>
                <a:cs typeface="Times New Roman" panose="02020603050405020304" pitchFamily="18" charset="0"/>
              </a:rPr>
              <a:t>žemės naudojimo sąlygų </a:t>
            </a:r>
            <a:r>
              <a:rPr lang="lt-LT" dirty="0">
                <a:latin typeface="Times New Roman" panose="02020603050405020304" pitchFamily="18" charset="0"/>
                <a:cs typeface="Times New Roman" panose="02020603050405020304" pitchFamily="18" charset="0"/>
              </a:rPr>
              <a:t>įstatymo taikymo praktika (konsultacija su AM)</a:t>
            </a:r>
          </a:p>
          <a:p>
            <a:r>
              <a:rPr lang="lt-LT" dirty="0">
                <a:latin typeface="Times New Roman" panose="02020603050405020304" pitchFamily="18" charset="0"/>
                <a:cs typeface="Times New Roman" panose="02020603050405020304" pitchFamily="18" charset="0"/>
              </a:rPr>
              <a:t>Vidaus šildymo sistemų papildymo skaitiklių metrologinės patikros reglamentavimas</a:t>
            </a:r>
          </a:p>
          <a:p>
            <a:r>
              <a:rPr lang="lt-LT" dirty="0">
                <a:latin typeface="Times New Roman" panose="02020603050405020304" pitchFamily="18" charset="0"/>
                <a:cs typeface="Times New Roman" panose="02020603050405020304" pitchFamily="18" charset="0"/>
              </a:rPr>
              <a:t>Šilumos tiekimo ir vartojimo </a:t>
            </a:r>
            <a:r>
              <a:rPr lang="lt-LT" b="1" dirty="0">
                <a:latin typeface="Times New Roman" panose="02020603050405020304" pitchFamily="18" charset="0"/>
                <a:cs typeface="Times New Roman" panose="02020603050405020304" pitchFamily="18" charset="0"/>
              </a:rPr>
              <a:t>taisyklių naujos redakcijos parengimas</a:t>
            </a:r>
            <a:endParaRPr lang="lt-LT" dirty="0">
              <a:latin typeface="Times New Roman" panose="02020603050405020304" pitchFamily="18" charset="0"/>
              <a:cs typeface="Times New Roman" panose="02020603050405020304" pitchFamily="18" charset="0"/>
            </a:endParaRPr>
          </a:p>
          <a:p>
            <a:r>
              <a:rPr lang="lt-LT" b="1" dirty="0">
                <a:latin typeface="Times New Roman" panose="02020603050405020304" pitchFamily="18" charset="0"/>
                <a:cs typeface="Times New Roman" panose="02020603050405020304" pitchFamily="18" charset="0"/>
              </a:rPr>
              <a:t>Stambių avarijų </a:t>
            </a:r>
            <a:r>
              <a:rPr lang="lt-LT" dirty="0">
                <a:latin typeface="Times New Roman" panose="02020603050405020304" pitchFamily="18" charset="0"/>
                <a:cs typeface="Times New Roman" panose="02020603050405020304" pitchFamily="18" charset="0"/>
              </a:rPr>
              <a:t>CŠT sistemose modeliavimas ir techninis </a:t>
            </a:r>
            <a:r>
              <a:rPr lang="lt-LT" b="1" dirty="0">
                <a:latin typeface="Times New Roman" panose="02020603050405020304" pitchFamily="18" charset="0"/>
                <a:cs typeface="Times New Roman" panose="02020603050405020304" pitchFamily="18" charset="0"/>
              </a:rPr>
              <a:t>pasirengimas </a:t>
            </a:r>
            <a:r>
              <a:rPr lang="lt-LT" dirty="0">
                <a:latin typeface="Times New Roman" panose="02020603050405020304" pitchFamily="18" charset="0"/>
                <a:cs typeface="Times New Roman" panose="02020603050405020304" pitchFamily="18" charset="0"/>
              </a:rPr>
              <a:t>avarijų prevencijai bei pasekmių likvidavimui </a:t>
            </a:r>
          </a:p>
          <a:p>
            <a:r>
              <a:rPr lang="lt-LT" dirty="0">
                <a:latin typeface="Times New Roman" panose="02020603050405020304" pitchFamily="18" charset="0"/>
                <a:cs typeface="Times New Roman" panose="02020603050405020304" pitchFamily="18" charset="0"/>
              </a:rPr>
              <a:t>Centralizuoto šilumos ir vėsumos </a:t>
            </a:r>
            <a:r>
              <a:rPr lang="lt-LT" b="1" dirty="0">
                <a:latin typeface="Times New Roman" panose="02020603050405020304" pitchFamily="18" charset="0"/>
                <a:cs typeface="Times New Roman" panose="02020603050405020304" pitchFamily="18" charset="0"/>
              </a:rPr>
              <a:t>rinkų plėtra</a:t>
            </a:r>
            <a:r>
              <a:rPr lang="lt-LT" dirty="0">
                <a:latin typeface="Times New Roman" panose="02020603050405020304" pitchFamily="18" charset="0"/>
                <a:cs typeface="Times New Roman" panose="02020603050405020304" pitchFamily="18" charset="0"/>
              </a:rPr>
              <a:t>, kaip paskatinti?</a:t>
            </a:r>
          </a:p>
          <a:p>
            <a:r>
              <a:rPr lang="lt-LT" dirty="0">
                <a:latin typeface="Times New Roman" panose="02020603050405020304" pitchFamily="18" charset="0"/>
                <a:cs typeface="Times New Roman" panose="02020603050405020304" pitchFamily="18" charset="0"/>
              </a:rPr>
              <a:t>Termofikacinio </a:t>
            </a:r>
            <a:r>
              <a:rPr lang="lt-LT" b="1" dirty="0">
                <a:latin typeface="Times New Roman" panose="02020603050405020304" pitchFamily="18" charset="0"/>
                <a:cs typeface="Times New Roman" panose="02020603050405020304" pitchFamily="18" charset="0"/>
              </a:rPr>
              <a:t>vandens kokybės gerinimas</a:t>
            </a:r>
            <a:r>
              <a:rPr lang="lt-LT" dirty="0">
                <a:latin typeface="Times New Roman" panose="02020603050405020304" pitchFamily="18" charset="0"/>
                <a:cs typeface="Times New Roman" panose="02020603050405020304" pitchFamily="18" charset="0"/>
              </a:rPr>
              <a:t>, vamzdynų </a:t>
            </a:r>
            <a:r>
              <a:rPr lang="lt-LT" b="1" dirty="0">
                <a:latin typeface="Times New Roman" panose="02020603050405020304" pitchFamily="18" charset="0"/>
                <a:cs typeface="Times New Roman" panose="02020603050405020304" pitchFamily="18" charset="0"/>
              </a:rPr>
              <a:t>resurso</a:t>
            </a:r>
            <a:r>
              <a:rPr lang="lt-LT" dirty="0">
                <a:latin typeface="Times New Roman" panose="02020603050405020304" pitchFamily="18" charset="0"/>
                <a:cs typeface="Times New Roman" panose="02020603050405020304" pitchFamily="18" charset="0"/>
              </a:rPr>
              <a:t> ilginimas</a:t>
            </a:r>
          </a:p>
          <a:p>
            <a:r>
              <a:rPr lang="lt-LT" dirty="0">
                <a:latin typeface="Times New Roman" panose="02020603050405020304" pitchFamily="18" charset="0"/>
                <a:cs typeface="Times New Roman" panose="02020603050405020304" pitchFamily="18" charset="0"/>
              </a:rPr>
              <a:t>Šilumos perdavimo tinklų apsaugos zonų reglamentavimas, siūlymai tinklams suteikti viešo intereso statusą...</a:t>
            </a:r>
          </a:p>
          <a:p>
            <a:endParaRPr lang="lt-LT" dirty="0">
              <a:latin typeface="Times New Roman" panose="02020603050405020304" pitchFamily="18" charset="0"/>
              <a:cs typeface="Times New Roman" panose="02020603050405020304" pitchFamily="18" charset="0"/>
            </a:endParaRPr>
          </a:p>
          <a:p>
            <a:endParaRPr lang="lt-LT" dirty="0"/>
          </a:p>
        </p:txBody>
      </p:sp>
    </p:spTree>
    <p:extLst>
      <p:ext uri="{BB962C8B-B14F-4D97-AF65-F5344CB8AC3E}">
        <p14:creationId xmlns:p14="http://schemas.microsoft.com/office/powerpoint/2010/main" val="1573741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6070-BF93-4DD5-A053-075D16017B58}"/>
              </a:ext>
            </a:extLst>
          </p:cNvPr>
          <p:cNvSpPr>
            <a:spLocks noGrp="1"/>
          </p:cNvSpPr>
          <p:nvPr>
            <p:ph type="title"/>
          </p:nvPr>
        </p:nvSpPr>
        <p:spPr>
          <a:xfrm>
            <a:off x="1988052" y="506700"/>
            <a:ext cx="9906001" cy="657224"/>
          </a:xfrm>
        </p:spPr>
        <p:txBody>
          <a:bodyPr>
            <a:normAutofit fontScale="90000"/>
          </a:bodyPr>
          <a:lstStyle/>
          <a:p>
            <a:r>
              <a:rPr lang="lt-LT" dirty="0"/>
              <a:t>EM: dėl CŠT įmonių finansinė padėtis ir kainodaros tobulinimo</a:t>
            </a:r>
            <a:br>
              <a:rPr lang="lt-LT" dirty="0"/>
            </a:br>
            <a:endParaRPr lang="lt-LT" dirty="0"/>
          </a:p>
        </p:txBody>
      </p:sp>
      <p:sp>
        <p:nvSpPr>
          <p:cNvPr id="3" name="Content Placeholder 2">
            <a:extLst>
              <a:ext uri="{FF2B5EF4-FFF2-40B4-BE49-F238E27FC236}">
                <a16:creationId xmlns:a16="http://schemas.microsoft.com/office/drawing/2014/main" id="{25751C16-FD12-416F-A964-BCB79EC17687}"/>
              </a:ext>
            </a:extLst>
          </p:cNvPr>
          <p:cNvSpPr>
            <a:spLocks noGrp="1"/>
          </p:cNvSpPr>
          <p:nvPr>
            <p:ph idx="1"/>
          </p:nvPr>
        </p:nvSpPr>
        <p:spPr/>
        <p:txBody>
          <a:bodyPr>
            <a:normAutofit/>
          </a:bodyPr>
          <a:lstStyle/>
          <a:p>
            <a:pPr marL="342900" lvl="0" indent="-342900" algn="just">
              <a:spcBef>
                <a:spcPts val="0"/>
              </a:spcBef>
              <a:spcAft>
                <a:spcPts val="0"/>
              </a:spcAft>
              <a:buFont typeface="+mj-lt"/>
              <a:buAutoNum type="arabicPeriod"/>
            </a:pPr>
            <a:r>
              <a:rPr lang="lt-LT" dirty="0">
                <a:latin typeface="Times New Roman" panose="02020603050405020304" pitchFamily="18" charset="0"/>
              </a:rPr>
              <a:t>Įvertinti pagrindines priežastis, lemiančias nepatenkinamą finansinę CŠT sektoriaus padėtį; </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Įvertinti CŠT įmonių turimą ATL kiekį ir panaudojimą;</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VERT nagrinėja galimas kainodaros alternatyvas; </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Savivalda šilumos kainų nustatyme turi dalyvauti;</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Šios dienos problema – bazinė kaina, nes neatlieka savo funkcijų, o sukuria nuostolius bei išbalansuoja finansinius srautus;</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LŠTA įvardins problemas kylančias dėl dabartinės kainodaros reglamentavimo Šilumos ūkio įstatyme;</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LŠTA pateiks </a:t>
            </a:r>
            <a:r>
              <a:rPr lang="lt-LT" u="sng" dirty="0">
                <a:latin typeface="Times New Roman" panose="02020603050405020304" pitchFamily="18" charset="0"/>
              </a:rPr>
              <a:t>kelis alternatyvius siūlymus kainodaros koncepcijai </a:t>
            </a:r>
            <a:r>
              <a:rPr lang="lt-LT" dirty="0">
                <a:latin typeface="Times New Roman" panose="02020603050405020304" pitchFamily="18" charset="0"/>
              </a:rPr>
              <a:t>suformuoti (</a:t>
            </a:r>
            <a:r>
              <a:rPr lang="lt-LT" i="1" dirty="0">
                <a:latin typeface="Times New Roman" panose="02020603050405020304" pitchFamily="18" charset="0"/>
              </a:rPr>
              <a:t>išsiųsta apklausa šilumos tiekimo įmonėms iki vasario 7 d.</a:t>
            </a:r>
            <a:r>
              <a:rPr lang="lt-LT" dirty="0">
                <a:latin typeface="Times New Roman" panose="02020603050405020304" pitchFamily="18" charset="0"/>
              </a:rPr>
              <a:t>);</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LŠTA pateiks dvinarės šilumos kainos koncepciją ir taikymo pavyzdžius kitose šalyse, privalumus ir pan.</a:t>
            </a:r>
            <a:endParaRPr lang="lt-LT" dirty="0"/>
          </a:p>
          <a:p>
            <a:pPr marL="342900" lvl="0" indent="-342900" algn="just">
              <a:spcBef>
                <a:spcPts val="0"/>
              </a:spcBef>
              <a:spcAft>
                <a:spcPts val="0"/>
              </a:spcAft>
              <a:buFont typeface="+mj-lt"/>
              <a:buAutoNum type="arabicPeriod"/>
            </a:pPr>
            <a:r>
              <a:rPr lang="lt-LT" dirty="0">
                <a:latin typeface="Times New Roman" panose="02020603050405020304" pitchFamily="18" charset="0"/>
              </a:rPr>
              <a:t>Sudaryti galimybę CŠT tiekėjams lanksčiai taikyti kainų planus vartotojams (kaip dujose ar elektros sektoriuje);</a:t>
            </a:r>
            <a:endParaRPr lang="lt-LT" dirty="0"/>
          </a:p>
        </p:txBody>
      </p:sp>
    </p:spTree>
    <p:extLst>
      <p:ext uri="{BB962C8B-B14F-4D97-AF65-F5344CB8AC3E}">
        <p14:creationId xmlns:p14="http://schemas.microsoft.com/office/powerpoint/2010/main" val="3994677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3056582"/>
            <a:ext cx="11210925" cy="744836"/>
          </a:xfrm>
        </p:spPr>
        <p:txBody>
          <a:bodyPr vert="horz" lIns="91440" tIns="45720" rIns="91440" bIns="45720" rtlCol="0" anchor="ctr">
            <a:normAutofit/>
          </a:bodyPr>
          <a:lstStyle/>
          <a:p>
            <a:pPr algn="ctr"/>
            <a:r>
              <a:rPr lang="lt-LT" sz="3600" b="1" dirty="0">
                <a:solidFill>
                  <a:schemeClr val="tx1">
                    <a:lumMod val="85000"/>
                    <a:lumOff val="15000"/>
                  </a:schemeClr>
                </a:solidFill>
              </a:rPr>
              <a:t>AČIŪ UŽ DĖMESĮ</a:t>
            </a:r>
            <a:r>
              <a:rPr lang="en-GB" sz="3600" b="1" dirty="0">
                <a:solidFill>
                  <a:schemeClr val="tx1">
                    <a:lumMod val="85000"/>
                    <a:lumOff val="15000"/>
                  </a:schemeClr>
                </a:solidFill>
              </a:rPr>
              <a:t>!</a:t>
            </a:r>
            <a:endParaRPr lang="en-US" sz="3600" b="1" dirty="0">
              <a:solidFill>
                <a:schemeClr val="tx1">
                  <a:lumMod val="85000"/>
                  <a:lumOff val="15000"/>
                </a:schemeClr>
              </a:solidFill>
            </a:endParaRP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Grafik 5">
            <a:extLst>
              <a:ext uri="{FF2B5EF4-FFF2-40B4-BE49-F238E27FC236}">
                <a16:creationId xmlns:a16="http://schemas.microsoft.com/office/drawing/2014/main" id="{E4DE60DE-2D35-404A-9141-6E647FC0AE42}"/>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696899" y="751269"/>
            <a:ext cx="2798199" cy="828267"/>
          </a:xfrm>
          <a:prstGeom prst="rect">
            <a:avLst/>
          </a:prstGeom>
          <a:noFill/>
          <a:ln>
            <a:noFill/>
          </a:ln>
        </p:spPr>
      </p:pic>
    </p:spTree>
    <p:extLst>
      <p:ext uri="{BB962C8B-B14F-4D97-AF65-F5344CB8AC3E}">
        <p14:creationId xmlns:p14="http://schemas.microsoft.com/office/powerpoint/2010/main" val="274190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12C2-6E48-49BB-A857-40A1AED6D183}"/>
              </a:ext>
            </a:extLst>
          </p:cNvPr>
          <p:cNvSpPr>
            <a:spLocks noGrp="1"/>
          </p:cNvSpPr>
          <p:nvPr>
            <p:ph type="title"/>
          </p:nvPr>
        </p:nvSpPr>
        <p:spPr>
          <a:xfrm>
            <a:off x="838200" y="365125"/>
            <a:ext cx="10212238" cy="1325563"/>
          </a:xfrm>
        </p:spPr>
        <p:txBody>
          <a:bodyPr/>
          <a:lstStyle/>
          <a:p>
            <a:r>
              <a:rPr lang="lt-LT" sz="1800" b="1" dirty="0">
                <a:effectLst/>
                <a:latin typeface="Calibri" panose="020F0502020204030204" pitchFamily="34" charset="0"/>
                <a:ea typeface="Calibri" panose="020F0502020204030204" pitchFamily="34" charset="0"/>
                <a:cs typeface="Times New Roman" panose="02020603050405020304" pitchFamily="18" charset="0"/>
              </a:rPr>
              <a:t>CO</a:t>
            </a:r>
            <a:r>
              <a:rPr lang="lt-LT" sz="18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lt-LT" sz="1800" b="1" dirty="0">
                <a:effectLst/>
                <a:latin typeface="Calibri" panose="020F0502020204030204" pitchFamily="34" charset="0"/>
                <a:ea typeface="Calibri" panose="020F0502020204030204" pitchFamily="34" charset="0"/>
                <a:cs typeface="Times New Roman" panose="02020603050405020304" pitchFamily="18" charset="0"/>
              </a:rPr>
              <a:t> emisijų kitimo dinamika ir perspektyvos Lietuvos CŠT sektoriuje</a:t>
            </a:r>
            <a:endParaRPr lang="lt-LT" dirty="0"/>
          </a:p>
        </p:txBody>
      </p:sp>
      <p:pic>
        <p:nvPicPr>
          <p:cNvPr id="4" name="Content Placeholder 3">
            <a:extLst>
              <a:ext uri="{FF2B5EF4-FFF2-40B4-BE49-F238E27FC236}">
                <a16:creationId xmlns:a16="http://schemas.microsoft.com/office/drawing/2014/main" id="{2F47588F-D425-4AA8-BFED-C352542CEF9C}"/>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2364" y="1965425"/>
            <a:ext cx="5929745" cy="3520976"/>
          </a:xfrm>
          <a:prstGeom prst="rect">
            <a:avLst/>
          </a:prstGeom>
          <a:noFill/>
        </p:spPr>
      </p:pic>
      <p:pic>
        <p:nvPicPr>
          <p:cNvPr id="5" name="Picture 4">
            <a:extLst>
              <a:ext uri="{FF2B5EF4-FFF2-40B4-BE49-F238E27FC236}">
                <a16:creationId xmlns:a16="http://schemas.microsoft.com/office/drawing/2014/main" id="{1E2BBD30-7EF9-4B52-9614-9DCC54A5679E}"/>
              </a:ext>
            </a:extLst>
          </p:cNvPr>
          <p:cNvPicPr>
            <a:picLocks noChangeAspect="1"/>
          </p:cNvPicPr>
          <p:nvPr/>
        </p:nvPicPr>
        <p:blipFill>
          <a:blip r:embed="rId3"/>
          <a:stretch>
            <a:fillRect/>
          </a:stretch>
        </p:blipFill>
        <p:spPr>
          <a:xfrm>
            <a:off x="6096000" y="2030079"/>
            <a:ext cx="5929745" cy="3601163"/>
          </a:xfrm>
          <a:prstGeom prst="rect">
            <a:avLst/>
          </a:prstGeom>
        </p:spPr>
      </p:pic>
      <p:sp>
        <p:nvSpPr>
          <p:cNvPr id="6" name="Title 1">
            <a:extLst>
              <a:ext uri="{FF2B5EF4-FFF2-40B4-BE49-F238E27FC236}">
                <a16:creationId xmlns:a16="http://schemas.microsoft.com/office/drawing/2014/main" id="{A5139594-85EC-4AFB-9BBB-67E8AB507D2B}"/>
              </a:ext>
            </a:extLst>
          </p:cNvPr>
          <p:cNvSpPr txBox="1">
            <a:spLocks/>
          </p:cNvSpPr>
          <p:nvPr/>
        </p:nvSpPr>
        <p:spPr>
          <a:xfrm>
            <a:off x="6167587" y="5561132"/>
            <a:ext cx="58581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1800" dirty="0">
                <a:effectLst/>
                <a:latin typeface="Calibri" panose="020F0502020204030204" pitchFamily="34" charset="0"/>
                <a:ea typeface="Calibri" panose="020F0502020204030204" pitchFamily="34" charset="0"/>
                <a:cs typeface="Times New Roman" panose="02020603050405020304" pitchFamily="18" charset="0"/>
              </a:rPr>
              <a:t>2019 metais CŠT sektoriuje CO</a:t>
            </a:r>
            <a:r>
              <a:rPr lang="lt-LT" sz="1800" baseline="-25000" dirty="0">
                <a:effectLst/>
                <a:latin typeface="Calibri" panose="020F0502020204030204" pitchFamily="34" charset="0"/>
                <a:ea typeface="Calibri" panose="020F0502020204030204" pitchFamily="34" charset="0"/>
                <a:cs typeface="Times New Roman" panose="02020603050405020304" pitchFamily="18" charset="0"/>
              </a:rPr>
              <a:t>2 </a:t>
            </a:r>
            <a:r>
              <a:rPr lang="lt-LT" sz="1800" dirty="0">
                <a:effectLst/>
                <a:latin typeface="Calibri" panose="020F0502020204030204" pitchFamily="34" charset="0"/>
                <a:ea typeface="Calibri" panose="020F0502020204030204" pitchFamily="34" charset="0"/>
                <a:cs typeface="Times New Roman" panose="02020603050405020304" pitchFamily="18" charset="0"/>
              </a:rPr>
              <a:t>emisijų kiekis 1 </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GWh</a:t>
            </a:r>
            <a:r>
              <a:rPr lang="lt-LT" sz="1800" dirty="0">
                <a:effectLst/>
                <a:latin typeface="Calibri" panose="020F0502020204030204" pitchFamily="34" charset="0"/>
                <a:ea typeface="Calibri" panose="020F0502020204030204" pitchFamily="34" charset="0"/>
                <a:cs typeface="Times New Roman" panose="02020603050405020304" pitchFamily="18" charset="0"/>
              </a:rPr>
              <a:t> šilumos pagaminti siekė 81 toną CO</a:t>
            </a:r>
            <a:r>
              <a:rPr lang="lt-LT"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lt-LT" sz="1800" dirty="0">
                <a:effectLst/>
                <a:latin typeface="Calibri" panose="020F0502020204030204" pitchFamily="34" charset="0"/>
                <a:ea typeface="Calibri" panose="020F0502020204030204" pitchFamily="34" charset="0"/>
                <a:cs typeface="Times New Roman" panose="02020603050405020304" pitchFamily="18" charset="0"/>
              </a:rPr>
              <a:t>/</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GWh</a:t>
            </a:r>
            <a:r>
              <a:rPr lang="lt-LT" sz="1800" dirty="0">
                <a:effectLst/>
                <a:latin typeface="Calibri" panose="020F0502020204030204" pitchFamily="34" charset="0"/>
                <a:ea typeface="Calibri" panose="020F0502020204030204" pitchFamily="34" charset="0"/>
                <a:cs typeface="Times New Roman" panose="02020603050405020304" pitchFamily="18" charset="0"/>
              </a:rPr>
              <a:t>. Prieš 2 dešimtmečius šis santykis buvo net 290 tonų CO</a:t>
            </a:r>
            <a:r>
              <a:rPr lang="lt-LT"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lt-LT" sz="1800" dirty="0">
                <a:effectLst/>
                <a:latin typeface="Calibri" panose="020F0502020204030204" pitchFamily="34" charset="0"/>
                <a:ea typeface="Calibri" panose="020F0502020204030204" pitchFamily="34" charset="0"/>
                <a:cs typeface="Times New Roman" panose="02020603050405020304" pitchFamily="18" charset="0"/>
              </a:rPr>
              <a:t>/</a:t>
            </a:r>
            <a:r>
              <a:rPr lang="lt-LT" sz="1800" dirty="0" err="1">
                <a:effectLst/>
                <a:latin typeface="Calibri" panose="020F0502020204030204" pitchFamily="34" charset="0"/>
                <a:ea typeface="Calibri" panose="020F0502020204030204" pitchFamily="34" charset="0"/>
                <a:cs typeface="Times New Roman" panose="02020603050405020304" pitchFamily="18" charset="0"/>
              </a:rPr>
              <a:t>GWh</a:t>
            </a:r>
            <a:r>
              <a:rPr lang="lt-LT" sz="1800" dirty="0">
                <a:effectLst/>
                <a:latin typeface="Calibri" panose="020F0502020204030204" pitchFamily="34" charset="0"/>
                <a:ea typeface="Calibri" panose="020F0502020204030204" pitchFamily="34" charset="0"/>
                <a:cs typeface="Times New Roman" panose="02020603050405020304" pitchFamily="18" charset="0"/>
              </a:rPr>
              <a:t>.</a:t>
            </a:r>
            <a:endParaRPr lang="lt-LT" dirty="0"/>
          </a:p>
        </p:txBody>
      </p:sp>
    </p:spTree>
    <p:extLst>
      <p:ext uri="{BB962C8B-B14F-4D97-AF65-F5344CB8AC3E}">
        <p14:creationId xmlns:p14="http://schemas.microsoft.com/office/powerpoint/2010/main" val="1136119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54EE-837A-4D43-BD4B-AF090EED5A8D}"/>
              </a:ext>
            </a:extLst>
          </p:cNvPr>
          <p:cNvSpPr>
            <a:spLocks noGrp="1"/>
          </p:cNvSpPr>
          <p:nvPr>
            <p:ph type="title"/>
          </p:nvPr>
        </p:nvSpPr>
        <p:spPr>
          <a:xfrm>
            <a:off x="5167222" y="365125"/>
            <a:ext cx="6186577" cy="1325563"/>
          </a:xfrm>
        </p:spPr>
        <p:txBody>
          <a:bodyPr/>
          <a:lstStyle/>
          <a:p>
            <a:r>
              <a:rPr lang="lt-LT" sz="1800" b="1" dirty="0">
                <a:effectLst/>
                <a:latin typeface="Times New Roman" panose="02020603050405020304" pitchFamily="18" charset="0"/>
                <a:ea typeface="Calibri" panose="020F0502020204030204" pitchFamily="34" charset="0"/>
              </a:rPr>
              <a:t>Kogeneracinių elektrinių, veikiančių CŠT sistemose,  pagamintos elektros kiekiai Lietuvos </a:t>
            </a:r>
            <a:r>
              <a:rPr lang="lt-LT" sz="1800" b="1" dirty="0">
                <a:effectLst/>
                <a:latin typeface="Times New Roman" panose="02020603050405020304" pitchFamily="18" charset="0"/>
                <a:ea typeface="Times New Roman" panose="02020603050405020304" pitchFamily="18" charset="0"/>
              </a:rPr>
              <a:t>elektros energijos gamybos ir vartojimo balanse</a:t>
            </a:r>
            <a:endParaRPr lang="lt-LT" dirty="0"/>
          </a:p>
        </p:txBody>
      </p:sp>
      <p:pic>
        <p:nvPicPr>
          <p:cNvPr id="5" name="Content Placeholder 4">
            <a:extLst>
              <a:ext uri="{FF2B5EF4-FFF2-40B4-BE49-F238E27FC236}">
                <a16:creationId xmlns:a16="http://schemas.microsoft.com/office/drawing/2014/main" id="{1C190252-008C-4B39-A0C6-FEEFEF1D8B49}"/>
              </a:ext>
            </a:extLst>
          </p:cNvPr>
          <p:cNvPicPr>
            <a:picLocks noGrp="1" noChangeAspect="1"/>
          </p:cNvPicPr>
          <p:nvPr>
            <p:ph idx="1"/>
          </p:nvPr>
        </p:nvPicPr>
        <p:blipFill>
          <a:blip r:embed="rId2"/>
          <a:stretch>
            <a:fillRect/>
          </a:stretch>
        </p:blipFill>
        <p:spPr>
          <a:xfrm>
            <a:off x="4787660" y="1531311"/>
            <a:ext cx="7246898" cy="5160094"/>
          </a:xfrm>
          <a:prstGeom prst="rect">
            <a:avLst/>
          </a:prstGeom>
        </p:spPr>
      </p:pic>
      <p:pic>
        <p:nvPicPr>
          <p:cNvPr id="4" name="Picture 3">
            <a:extLst>
              <a:ext uri="{FF2B5EF4-FFF2-40B4-BE49-F238E27FC236}">
                <a16:creationId xmlns:a16="http://schemas.microsoft.com/office/drawing/2014/main" id="{E93A7FE9-DA25-4A29-A4AB-B1FAD105FD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541" y="365124"/>
            <a:ext cx="4166557" cy="3499509"/>
          </a:xfrm>
          <a:prstGeom prst="rect">
            <a:avLst/>
          </a:prstGeom>
          <a:noFill/>
        </p:spPr>
      </p:pic>
      <p:sp>
        <p:nvSpPr>
          <p:cNvPr id="6" name="TextBox 5">
            <a:extLst>
              <a:ext uri="{FF2B5EF4-FFF2-40B4-BE49-F238E27FC236}">
                <a16:creationId xmlns:a16="http://schemas.microsoft.com/office/drawing/2014/main" id="{708B6487-2E0A-4A74-A531-6698428EAE09}"/>
              </a:ext>
            </a:extLst>
          </p:cNvPr>
          <p:cNvSpPr txBox="1"/>
          <p:nvPr/>
        </p:nvSpPr>
        <p:spPr>
          <a:xfrm>
            <a:off x="448573" y="3864634"/>
            <a:ext cx="4166557" cy="369332"/>
          </a:xfrm>
          <a:prstGeom prst="rect">
            <a:avLst/>
          </a:prstGeom>
          <a:noFill/>
        </p:spPr>
        <p:txBody>
          <a:bodyPr wrap="square" rtlCol="0">
            <a:spAutoFit/>
          </a:bodyPr>
          <a:lstStyle/>
          <a:p>
            <a:r>
              <a:rPr lang="lt-LT" sz="1800" b="1" dirty="0">
                <a:effectLst/>
                <a:latin typeface="Times New Roman" panose="02020603050405020304" pitchFamily="18" charset="0"/>
                <a:ea typeface="Times New Roman" panose="02020603050405020304" pitchFamily="18" charset="0"/>
              </a:rPr>
              <a:t>Šilumos gamybos struktūra 2019 m</a:t>
            </a:r>
            <a:endParaRPr lang="lt-LT" dirty="0"/>
          </a:p>
        </p:txBody>
      </p:sp>
      <p:sp>
        <p:nvSpPr>
          <p:cNvPr id="7" name="TextBox 6">
            <a:extLst>
              <a:ext uri="{FF2B5EF4-FFF2-40B4-BE49-F238E27FC236}">
                <a16:creationId xmlns:a16="http://schemas.microsoft.com/office/drawing/2014/main" id="{7D2D9794-006A-4223-9B10-97B6689C83CC}"/>
              </a:ext>
            </a:extLst>
          </p:cNvPr>
          <p:cNvSpPr txBox="1"/>
          <p:nvPr/>
        </p:nvSpPr>
        <p:spPr>
          <a:xfrm>
            <a:off x="508958" y="4770408"/>
            <a:ext cx="3623095" cy="1200329"/>
          </a:xfrm>
          <a:prstGeom prst="rect">
            <a:avLst/>
          </a:prstGeom>
          <a:noFill/>
        </p:spPr>
        <p:txBody>
          <a:bodyPr wrap="square" rtlCol="0">
            <a:spAutoFit/>
          </a:bodyPr>
          <a:lstStyle/>
          <a:p>
            <a:r>
              <a:rPr lang="lt-LT" dirty="0">
                <a:latin typeface="Times New Roman" panose="02020603050405020304" pitchFamily="18" charset="0"/>
                <a:ea typeface="Times New Roman" panose="02020603050405020304" pitchFamily="18" charset="0"/>
              </a:rPr>
              <a:t>Bendra instaliuota šilumos generavimo galia 7800 MW (ŠT </a:t>
            </a:r>
            <a:r>
              <a:rPr lang="lt-LT" sz="1800" dirty="0">
                <a:effectLst/>
                <a:latin typeface="Times New Roman" panose="02020603050405020304" pitchFamily="18" charset="0"/>
                <a:ea typeface="Times New Roman" panose="02020603050405020304" pitchFamily="18" charset="0"/>
              </a:rPr>
              <a:t>įmonių ir NŠG), t.sk biokuro 1650 </a:t>
            </a:r>
            <a:r>
              <a:rPr lang="lt-LT" sz="1800" dirty="0">
                <a:solidFill>
                  <a:srgbClr val="000000"/>
                </a:solidFill>
                <a:effectLst/>
                <a:latin typeface="Times New Roman" panose="02020603050405020304" pitchFamily="18" charset="0"/>
                <a:ea typeface="Times New Roman" panose="02020603050405020304" pitchFamily="18" charset="0"/>
              </a:rPr>
              <a:t>MW </a:t>
            </a:r>
            <a:r>
              <a:rPr lang="lt-LT" sz="1800" dirty="0">
                <a:effectLst/>
                <a:latin typeface="Times New Roman" panose="02020603050405020304" pitchFamily="18" charset="0"/>
                <a:ea typeface="Times New Roman" panose="02020603050405020304" pitchFamily="18" charset="0"/>
              </a:rPr>
              <a:t>(t.sk 650 MW įrengti NŠG)</a:t>
            </a:r>
            <a:endParaRPr lang="lt-LT" dirty="0"/>
          </a:p>
        </p:txBody>
      </p:sp>
    </p:spTree>
    <p:extLst>
      <p:ext uri="{BB962C8B-B14F-4D97-AF65-F5344CB8AC3E}">
        <p14:creationId xmlns:p14="http://schemas.microsoft.com/office/powerpoint/2010/main" val="3919363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F177F-6D7D-46F2-AAA3-B4DAA2D7BF39}"/>
              </a:ext>
            </a:extLst>
          </p:cNvPr>
          <p:cNvPicPr>
            <a:picLocks noChangeAspect="1"/>
          </p:cNvPicPr>
          <p:nvPr/>
        </p:nvPicPr>
        <p:blipFill>
          <a:blip r:embed="rId2"/>
          <a:stretch>
            <a:fillRect/>
          </a:stretch>
        </p:blipFill>
        <p:spPr>
          <a:xfrm>
            <a:off x="0" y="2516648"/>
            <a:ext cx="7127591" cy="4341352"/>
          </a:xfrm>
          <a:prstGeom prst="rect">
            <a:avLst/>
          </a:prstGeom>
        </p:spPr>
      </p:pic>
      <p:sp>
        <p:nvSpPr>
          <p:cNvPr id="7" name="TextBox 6">
            <a:extLst>
              <a:ext uri="{FF2B5EF4-FFF2-40B4-BE49-F238E27FC236}">
                <a16:creationId xmlns:a16="http://schemas.microsoft.com/office/drawing/2014/main" id="{05D8D9D3-9455-4669-AB4C-7CAA66BB541A}"/>
              </a:ext>
            </a:extLst>
          </p:cNvPr>
          <p:cNvSpPr txBox="1"/>
          <p:nvPr/>
        </p:nvSpPr>
        <p:spPr>
          <a:xfrm>
            <a:off x="1624640" y="586509"/>
            <a:ext cx="8778815" cy="369332"/>
          </a:xfrm>
          <a:prstGeom prst="rect">
            <a:avLst/>
          </a:prstGeom>
          <a:noFill/>
        </p:spPr>
        <p:txBody>
          <a:bodyPr wrap="square">
            <a:spAutoFit/>
          </a:bodyPr>
          <a:lstStyle/>
          <a:p>
            <a:r>
              <a:rPr lang="lt-LT" dirty="0"/>
              <a:t>Šilumos tinklų bendrasis ilgis, pakeitimas ir naujų vamzdynų įrengimas 2003–2019 metais</a:t>
            </a:r>
          </a:p>
        </p:txBody>
      </p:sp>
      <p:pic>
        <p:nvPicPr>
          <p:cNvPr id="8" name="Picture 7">
            <a:extLst>
              <a:ext uri="{FF2B5EF4-FFF2-40B4-BE49-F238E27FC236}">
                <a16:creationId xmlns:a16="http://schemas.microsoft.com/office/drawing/2014/main" id="{EEA4A3A4-4260-4043-BD68-EFA4D59C7FC8}"/>
              </a:ext>
            </a:extLst>
          </p:cNvPr>
          <p:cNvPicPr>
            <a:picLocks noChangeAspect="1"/>
          </p:cNvPicPr>
          <p:nvPr/>
        </p:nvPicPr>
        <p:blipFill>
          <a:blip r:embed="rId3"/>
          <a:stretch>
            <a:fillRect/>
          </a:stretch>
        </p:blipFill>
        <p:spPr>
          <a:xfrm>
            <a:off x="6741092" y="1068430"/>
            <a:ext cx="5058501" cy="2489654"/>
          </a:xfrm>
          <a:prstGeom prst="rect">
            <a:avLst/>
          </a:prstGeom>
        </p:spPr>
      </p:pic>
    </p:spTree>
    <p:extLst>
      <p:ext uri="{BB962C8B-B14F-4D97-AF65-F5344CB8AC3E}">
        <p14:creationId xmlns:p14="http://schemas.microsoft.com/office/powerpoint/2010/main" val="158177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D3C6C-951F-480C-9A8C-97015C211B48}"/>
              </a:ext>
            </a:extLst>
          </p:cNvPr>
          <p:cNvSpPr>
            <a:spLocks noGrp="1"/>
          </p:cNvSpPr>
          <p:nvPr>
            <p:ph type="title"/>
          </p:nvPr>
        </p:nvSpPr>
        <p:spPr/>
        <p:txBody>
          <a:bodyPr/>
          <a:lstStyle/>
          <a:p>
            <a:r>
              <a:rPr lang="lt-LT" sz="1800" b="1" dirty="0">
                <a:effectLst/>
                <a:latin typeface="Times New Roman" panose="02020603050405020304" pitchFamily="18" charset="0"/>
                <a:ea typeface="Calibri" panose="020F0502020204030204" pitchFamily="34" charset="0"/>
              </a:rPr>
              <a:t>Faktinės CŠT sektoriaus investicijų apimtys 2013-2019 m.</a:t>
            </a:r>
            <a:endParaRPr lang="lt-LT" dirty="0"/>
          </a:p>
        </p:txBody>
      </p:sp>
      <p:pic>
        <p:nvPicPr>
          <p:cNvPr id="4" name="Content Placeholder 3">
            <a:extLst>
              <a:ext uri="{FF2B5EF4-FFF2-40B4-BE49-F238E27FC236}">
                <a16:creationId xmlns:a16="http://schemas.microsoft.com/office/drawing/2014/main" id="{C0BA52AE-5983-4015-9798-FD46D21E3F6B}"/>
              </a:ext>
            </a:extLst>
          </p:cNvPr>
          <p:cNvPicPr>
            <a:picLocks noGrp="1" noChangeAspect="1"/>
          </p:cNvPicPr>
          <p:nvPr>
            <p:ph idx="1"/>
          </p:nvPr>
        </p:nvPicPr>
        <p:blipFill>
          <a:blip r:embed="rId2"/>
          <a:stretch>
            <a:fillRect/>
          </a:stretch>
        </p:blipFill>
        <p:spPr>
          <a:xfrm>
            <a:off x="1463580" y="1850693"/>
            <a:ext cx="9306019" cy="4282252"/>
          </a:xfrm>
          <a:prstGeom prst="rect">
            <a:avLst/>
          </a:prstGeom>
        </p:spPr>
      </p:pic>
    </p:spTree>
    <p:extLst>
      <p:ext uri="{BB962C8B-B14F-4D97-AF65-F5344CB8AC3E}">
        <p14:creationId xmlns:p14="http://schemas.microsoft.com/office/powerpoint/2010/main" val="1529954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ETAL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722</TotalTime>
  <Words>3507</Words>
  <Application>Microsoft Office PowerPoint</Application>
  <PresentationFormat>Widescreen</PresentationFormat>
  <Paragraphs>559</Paragraphs>
  <Slides>53</Slides>
  <Notes>4</Notes>
  <HiddenSlides>1</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53</vt:i4>
      </vt:variant>
    </vt:vector>
  </HeadingPairs>
  <TitlesOfParts>
    <vt:vector size="74" baseType="lpstr">
      <vt:lpstr>Arial</vt:lpstr>
      <vt:lpstr>Arial Narrow</vt:lpstr>
      <vt:lpstr>Basetica-Medium ☞</vt:lpstr>
      <vt:lpstr>Calibri</vt:lpstr>
      <vt:lpstr>Calibri Light</vt:lpstr>
      <vt:lpstr>Corbel</vt:lpstr>
      <vt:lpstr>Tahoma</vt:lpstr>
      <vt:lpstr>Times New Roman</vt:lpstr>
      <vt:lpstr>Titillium WebLight</vt:lpstr>
      <vt:lpstr>Titillium WebRegular</vt:lpstr>
      <vt:lpstr>Titillium WebSemiBold</vt:lpstr>
      <vt:lpstr>Wingdings</vt:lpstr>
      <vt:lpstr>Office Theme</vt:lpstr>
      <vt:lpstr>1_Office Theme</vt:lpstr>
      <vt:lpstr>4_Office Theme</vt:lpstr>
      <vt:lpstr>5_Office Theme</vt:lpstr>
      <vt:lpstr>7_Office Theme</vt:lpstr>
      <vt:lpstr>8_Office Theme</vt:lpstr>
      <vt:lpstr>BETALT_PPT_template</vt:lpstr>
      <vt:lpstr>12_Office Theme</vt:lpstr>
      <vt:lpstr>10_Office Theme</vt:lpstr>
      <vt:lpstr> </vt:lpstr>
      <vt:lpstr>Centralizuotos šilumos gamyba ir tiekimas 1996–2019 metais</vt:lpstr>
      <vt:lpstr>Elektros sunaudojimas šilumos gamybai</vt:lpstr>
      <vt:lpstr>Elektros sunaudojimas šilumos gamybai ir perdavimui</vt:lpstr>
      <vt:lpstr>Pirminio kuro sudėtis centralizuotai tiekiamos šilumos gamyboje 1997-2019 metais</vt:lpstr>
      <vt:lpstr>CO2 emisijų kitimo dinamika ir perspektyvos Lietuvos CŠT sektoriuje</vt:lpstr>
      <vt:lpstr>Kogeneracinių elektrinių, veikiančių CŠT sistemose,  pagamintos elektros kiekiai Lietuvos elektros energijos gamybos ir vartojimo balanse</vt:lpstr>
      <vt:lpstr>PowerPoint Presentation</vt:lpstr>
      <vt:lpstr>Faktinės CŠT sektoriaus investicijų apimtys 2013-2019 m.</vt:lpstr>
      <vt:lpstr>Tinklų papildymas</vt:lpstr>
      <vt:lpstr>Šilumos vartotojų skaičiaus kitimas 2001–2019 metais</vt:lpstr>
      <vt:lpstr>2019 metais  apie 14 proc. šilumos vartotojų pavėluotai atsiskaitė už suteiktas paslaugas</vt:lpstr>
      <vt:lpstr>Situacija dažname Lietuvos daugiabutyje</vt:lpstr>
      <vt:lpstr>Šilumos punktai </vt:lpstr>
      <vt:lpstr>Daugiabučiai namai pagal įrengtą šilumos apskaitą</vt:lpstr>
      <vt:lpstr>EKONOMIKA ir KAINODARA</vt:lpstr>
      <vt:lpstr>Kainodaros svarbiausios problemos </vt:lpstr>
      <vt:lpstr>ŠT įmonių pelnas/nuostolis ir CŠT kaina</vt:lpstr>
      <vt:lpstr>Grynasis pelnas ir faktinė investicijų grąža skirtinguose reguliuojamuose sektoriuose  </vt:lpstr>
      <vt:lpstr>Į savivaldybių biudžetus paskirta dividendų ir pelno įmokų </vt:lpstr>
      <vt:lpstr> </vt:lpstr>
      <vt:lpstr>CŠT sektoriuje per paskutinius 5 metus darbuotojų skaičius ženkliai mažėja</vt:lpstr>
      <vt:lpstr>Atnaujintas Šilumos kainų metodikos projektas 2020-09-23</vt:lpstr>
      <vt:lpstr>Atnaujintas Šilumos kainų metodikos projektas 2020-09-23</vt:lpstr>
      <vt:lpstr>Atnaujintas Šilumos kainų metodikos projektas 2020-09-23</vt:lpstr>
      <vt:lpstr>Atnaujintas Šilumos kainų metodikos projektas 2020-09-23</vt:lpstr>
      <vt:lpstr>Šilumos perdavimas</vt:lpstr>
      <vt:lpstr>Elektra šilumos perdavimui</vt:lpstr>
      <vt:lpstr>CŠT sektoriaus KAINODAROS tobulinimo kryptys</vt:lpstr>
      <vt:lpstr>LT CŠT sektoriaus PROBLEMOS ir RIZIKOS</vt:lpstr>
      <vt:lpstr>Ekonominės rizikos faktoriai</vt:lpstr>
      <vt:lpstr>KONKURENCIJA su DUJINIU  ŠILDYMU </vt:lpstr>
      <vt:lpstr>Dujų ir biokuro kainos</vt:lpstr>
      <vt:lpstr>Dujinio šildymo kainos priklausomybė nuo DUJŲ KAINOS</vt:lpstr>
      <vt:lpstr>Paiūlymai Energetikos ministerijai</vt:lpstr>
      <vt:lpstr>Konkurencija su DUJINIU ŠILDYMU</vt:lpstr>
      <vt:lpstr>ŠILUMOS SIURBLIAI: Daugiabučiuose ar CŠT sistemose? </vt:lpstr>
      <vt:lpstr>PowerPoint Presentation</vt:lpstr>
      <vt:lpstr>Šilumos siurblių gaminamos šilumos orientacinė kaina, be PVM</vt:lpstr>
      <vt:lpstr>Šilumos siurbliais gaminamos šilumos savikaina</vt:lpstr>
      <vt:lpstr>Skirtingų šildymo būdų PALYGINIMO prielaidos</vt:lpstr>
      <vt:lpstr>Naujų šilumos gamybos įrenginių KONKURENCINGUMAS</vt:lpstr>
      <vt:lpstr>RENOVACIJA  </vt:lpstr>
      <vt:lpstr>Šilumos kainos priklausomybė nuo pardavimų </vt:lpstr>
      <vt:lpstr>PowerPoint Presentation</vt:lpstr>
      <vt:lpstr>Pastatų renovacija ir CŠT sistemų atnaujinimas</vt:lpstr>
      <vt:lpstr>PAPILDOMA INFORMACIJA</vt:lpstr>
      <vt:lpstr>Vamzdynų keitimas ir plėtra, km</vt:lpstr>
      <vt:lpstr>Šilumos rinkos perspektyvos</vt:lpstr>
      <vt:lpstr>2021–2027 m. ES sanglaudos politikos reglamentų projektai ir gairės</vt:lpstr>
      <vt:lpstr>Kiti spręstini klausimai</vt:lpstr>
      <vt:lpstr>EM: dėl CŠT įmonių finansinė padėtis ir kainodaros tobulinimo </vt:lpstr>
      <vt:lpstr>AČIŪ UŽ DĖMESĮ!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Evaldas Čepulis</dc:creator>
  <cp:lastModifiedBy>Valdas Lukosevicius</cp:lastModifiedBy>
  <cp:revision>42</cp:revision>
  <cp:lastPrinted>2020-05-26T11:19:06Z</cp:lastPrinted>
  <dcterms:created xsi:type="dcterms:W3CDTF">2020-02-03T09:37:24Z</dcterms:created>
  <dcterms:modified xsi:type="dcterms:W3CDTF">2020-09-30T08:54:24Z</dcterms:modified>
</cp:coreProperties>
</file>