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1.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13" r:id="rId4"/>
    <p:sldMasterId id="2147483716" r:id="rId5"/>
    <p:sldMasterId id="2147483728" r:id="rId6"/>
    <p:sldMasterId id="2147483741" r:id="rId7"/>
    <p:sldMasterId id="2147483745" r:id="rId8"/>
    <p:sldMasterId id="2147483761" r:id="rId9"/>
    <p:sldMasterId id="2147483764" r:id="rId10"/>
    <p:sldMasterId id="2147483767" r:id="rId11"/>
    <p:sldMasterId id="2147483785" r:id="rId12"/>
    <p:sldMasterId id="2147483799" r:id="rId13"/>
    <p:sldMasterId id="2147483804" r:id="rId14"/>
  </p:sldMasterIdLst>
  <p:notesMasterIdLst>
    <p:notesMasterId r:id="rId76"/>
  </p:notesMasterIdLst>
  <p:sldIdLst>
    <p:sldId id="283" r:id="rId15"/>
    <p:sldId id="299" r:id="rId16"/>
    <p:sldId id="1761" r:id="rId17"/>
    <p:sldId id="465" r:id="rId18"/>
    <p:sldId id="1763" r:id="rId19"/>
    <p:sldId id="1764" r:id="rId20"/>
    <p:sldId id="1675" r:id="rId21"/>
    <p:sldId id="1680" r:id="rId22"/>
    <p:sldId id="1754" r:id="rId23"/>
    <p:sldId id="1767" r:id="rId24"/>
    <p:sldId id="1768" r:id="rId25"/>
    <p:sldId id="1769" r:id="rId26"/>
    <p:sldId id="1759" r:id="rId27"/>
    <p:sldId id="1762" r:id="rId28"/>
    <p:sldId id="2140684391" r:id="rId29"/>
    <p:sldId id="2140684392" r:id="rId30"/>
    <p:sldId id="1692" r:id="rId31"/>
    <p:sldId id="1728" r:id="rId32"/>
    <p:sldId id="1751" r:id="rId33"/>
    <p:sldId id="1753" r:id="rId34"/>
    <p:sldId id="1734" r:id="rId35"/>
    <p:sldId id="412" r:id="rId36"/>
    <p:sldId id="1730" r:id="rId37"/>
    <p:sldId id="413" r:id="rId38"/>
    <p:sldId id="386" r:id="rId39"/>
    <p:sldId id="357" r:id="rId40"/>
    <p:sldId id="347" r:id="rId41"/>
    <p:sldId id="415" r:id="rId42"/>
    <p:sldId id="363" r:id="rId43"/>
    <p:sldId id="414" r:id="rId44"/>
    <p:sldId id="1733" r:id="rId45"/>
    <p:sldId id="256" r:id="rId46"/>
    <p:sldId id="265" r:id="rId47"/>
    <p:sldId id="276" r:id="rId48"/>
    <p:sldId id="285" r:id="rId49"/>
    <p:sldId id="286" r:id="rId50"/>
    <p:sldId id="1757" r:id="rId51"/>
    <p:sldId id="275" r:id="rId52"/>
    <p:sldId id="284" r:id="rId53"/>
    <p:sldId id="273" r:id="rId54"/>
    <p:sldId id="1765" r:id="rId55"/>
    <p:sldId id="279" r:id="rId56"/>
    <p:sldId id="2140684384" r:id="rId57"/>
    <p:sldId id="2140684390" r:id="rId58"/>
    <p:sldId id="1660" r:id="rId59"/>
    <p:sldId id="1732" r:id="rId60"/>
    <p:sldId id="1684" r:id="rId61"/>
    <p:sldId id="462" r:id="rId62"/>
    <p:sldId id="1748" r:id="rId63"/>
    <p:sldId id="1688" r:id="rId64"/>
    <p:sldId id="263" r:id="rId65"/>
    <p:sldId id="1693" r:id="rId66"/>
    <p:sldId id="1646" r:id="rId67"/>
    <p:sldId id="1677" r:id="rId68"/>
    <p:sldId id="461" r:id="rId69"/>
    <p:sldId id="478" r:id="rId70"/>
    <p:sldId id="1766" r:id="rId71"/>
    <p:sldId id="306" r:id="rId72"/>
    <p:sldId id="289" r:id="rId73"/>
    <p:sldId id="1735" r:id="rId74"/>
    <p:sldId id="1687" r:id="rId75"/>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61" autoAdjust="0"/>
    <p:restoredTop sz="91562" autoAdjust="0"/>
  </p:normalViewPr>
  <p:slideViewPr>
    <p:cSldViewPr snapToGrid="0">
      <p:cViewPr varScale="1">
        <p:scale>
          <a:sx n="70" d="100"/>
          <a:sy n="70" d="100"/>
        </p:scale>
        <p:origin x="570"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488"/>
    </p:cViewPr>
  </p:sorterViewPr>
  <p:notesViewPr>
    <p:cSldViewPr snapToGrid="0">
      <p:cViewPr varScale="1">
        <p:scale>
          <a:sx n="81" d="100"/>
          <a:sy n="81" d="100"/>
        </p:scale>
        <p:origin x="2117"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7.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07T17:51:56.607"/>
    </inkml:context>
    <inkml:brush xml:id="br0">
      <inkml:brushProperty name="width" value="0.1" units="cm"/>
      <inkml:brushProperty name="height" value="0.1" units="cm"/>
      <inkml:brushProperty name="color" value="#333333"/>
      <inkml:brushProperty name="ignorePressure" value="1"/>
    </inkml:brush>
  </inkml:definitions>
  <inkml:trace contextRef="#ctx0" brushRef="#br0">0 1858,'0'-683,"1"676,-1 0,1 1,1-1,-1 0,1 1,0-1,0 1,1 0,2-5,7-9,0-1,4-1,-1-1,-7 11,1 0,-1 1,2 1,9-10,-13 15,1 0,-1 0,1 0,0 1,0 0,0 1,1 0,-1 0,4-1,8-1,0 1,0 1,0 1,0 0,1 1,5 1,-20 1,-1-1,1 0,0 0,-1 0,1-1,-1 1,1-1,-1 0,1-1,-1 1,1-1,-1 0,0 0,0 0,0-1,0 1,-1-1,1 0,-1 0,1 0,-1-1,0 1,0-1,10-12,0 1,1 0,1 1,0 1,1 0,1 1,-1 1,2 1,0 0,0 1,0 1,3 0,132-48,-56 18,-69 29,-14 4,0 0,0 0,0-1,0-1,-1 0,0-1,-1 0,1-2,-10 7,-1 1,1-1,-1-1,0 1,0 0,-1 0,1-1,-1 1,1-1,-1 1,0-1,0 0,7-49,-5 29,14-91,-3 14,-7 63,-4 22,0 0,-1 0,-1-7,-2-55,1 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2143"/>
          </a:xfrm>
          <a:prstGeom prst="rect">
            <a:avLst/>
          </a:prstGeom>
        </p:spPr>
        <p:txBody>
          <a:bodyPr vert="horz" lIns="93177" tIns="46589" rIns="93177" bIns="46589" rtlCol="0"/>
          <a:lstStyle>
            <a:lvl1pPr algn="l">
              <a:defRPr sz="1200"/>
            </a:lvl1pPr>
          </a:lstStyle>
          <a:p>
            <a:endParaRPr lang="en-GB" dirty="0"/>
          </a:p>
        </p:txBody>
      </p:sp>
      <p:sp>
        <p:nvSpPr>
          <p:cNvPr id="3" name="Date Placeholder 2"/>
          <p:cNvSpPr>
            <a:spLocks noGrp="1"/>
          </p:cNvSpPr>
          <p:nvPr>
            <p:ph type="dt" idx="1"/>
          </p:nvPr>
        </p:nvSpPr>
        <p:spPr>
          <a:xfrm>
            <a:off x="5266347" y="1"/>
            <a:ext cx="4028440" cy="352143"/>
          </a:xfrm>
          <a:prstGeom prst="rect">
            <a:avLst/>
          </a:prstGeom>
        </p:spPr>
        <p:txBody>
          <a:bodyPr vert="horz" lIns="93177" tIns="46589" rIns="93177" bIns="46589" rtlCol="0"/>
          <a:lstStyle>
            <a:lvl1pPr algn="r">
              <a:defRPr sz="1200"/>
            </a:lvl1pPr>
          </a:lstStyle>
          <a:p>
            <a:fld id="{C0DD46A2-A0A1-441E-8157-7643D2A5862C}" type="datetimeFigureOut">
              <a:rPr lang="en-GB" smtClean="0"/>
              <a:t>14/09/2020</a:t>
            </a:fld>
            <a:endParaRPr lang="en-GB"/>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929640" y="3373756"/>
            <a:ext cx="7437120" cy="2760344"/>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658258"/>
            <a:ext cx="4028440" cy="352142"/>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5266347" y="6658258"/>
            <a:ext cx="4028440" cy="352142"/>
          </a:xfrm>
          <a:prstGeom prst="rect">
            <a:avLst/>
          </a:prstGeom>
        </p:spPr>
        <p:txBody>
          <a:bodyPr vert="horz" lIns="93177" tIns="46589" rIns="93177" bIns="46589" rtlCol="0" anchor="b"/>
          <a:lstStyle>
            <a:lvl1pPr algn="r">
              <a:defRPr sz="1200"/>
            </a:lvl1pPr>
          </a:lstStyle>
          <a:p>
            <a:fld id="{1300F8EF-E7F7-4D6D-8401-A037ED3F3DF0}" type="slidenum">
              <a:rPr lang="en-GB" smtClean="0"/>
              <a:t>‹#›</a:t>
            </a:fld>
            <a:endParaRPr lang="en-GB"/>
          </a:p>
        </p:txBody>
      </p:sp>
    </p:spTree>
    <p:extLst>
      <p:ext uri="{BB962C8B-B14F-4D97-AF65-F5344CB8AC3E}">
        <p14:creationId xmlns:p14="http://schemas.microsoft.com/office/powerpoint/2010/main" val="2217319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0DC40-F023-4369-898F-762FF571C6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054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49DAF-093F-4482-AA38-346E9A2DEE9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214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GB"/>
              <a:t>Meter data is knowledge. Without detailed information about the actual state of the network and the energy flow in the system, heat utilities are unable to know which levers to tweak and how to evaluate their effect. In short, you cannot optimise what you do not measure – and as the frequency of data increases, so does your basis for optimisation and the value you can create.</a:t>
            </a:r>
            <a:endParaRPr lang="en-US"/>
          </a:p>
          <a:p>
            <a:endParaRPr lang="en-GB"/>
          </a:p>
          <a:p>
            <a:r>
              <a:rPr lang="en-GB"/>
              <a:t>READy gives you the tools to analyse, visualise and compare data in graphs and predefined reports are available for you to </a:t>
            </a:r>
            <a:r>
              <a:rPr lang="en-US"/>
              <a:t>keep track of supply temperatures, return temperatures and consumption. This enables you to optimize your daily work, your quality of supply and to better serve your customers.</a:t>
            </a:r>
            <a:endParaRPr lang="en-GB">
              <a:cs typeface="Calibri"/>
            </a:endParaRPr>
          </a:p>
          <a:p>
            <a:endParaRPr lang="da-DK" b="1">
              <a:cs typeface="Calibri"/>
            </a:endParaRPr>
          </a:p>
          <a:p>
            <a:endParaRPr lang="da-DK" b="1">
              <a:cs typeface="+mn-lt"/>
            </a:endParaRPr>
          </a:p>
          <a:p>
            <a:r>
              <a:rPr lang="da-DK" b="1" err="1"/>
              <a:t>Communication</a:t>
            </a:r>
            <a:r>
              <a:rPr lang="da-DK" b="1"/>
              <a:t> </a:t>
            </a:r>
            <a:r>
              <a:rPr lang="da-DK" b="1" err="1"/>
              <a:t>technologies</a:t>
            </a:r>
            <a:r>
              <a:rPr lang="da-DK" b="1"/>
              <a:t> </a:t>
            </a:r>
            <a:r>
              <a:rPr lang="da-DK" b="1" err="1"/>
              <a:t>supported</a:t>
            </a:r>
            <a:r>
              <a:rPr lang="da-DK" b="1"/>
              <a:t> in </a:t>
            </a:r>
            <a:r>
              <a:rPr lang="da-DK" b="1" err="1"/>
              <a:t>READy</a:t>
            </a:r>
            <a:endParaRPr lang="da-DK" b="1">
              <a:cs typeface="Calibri"/>
            </a:endParaRPr>
          </a:p>
          <a:p>
            <a:pPr marL="171176" indent="-171176">
              <a:buFontTx/>
              <a:buChar char="-"/>
            </a:pPr>
            <a:r>
              <a:rPr lang="da-DK" err="1"/>
              <a:t>wM</a:t>
            </a:r>
            <a:r>
              <a:rPr lang="da-DK"/>
              <a:t>-Bus drive-by with s</a:t>
            </a:r>
            <a:r>
              <a:rPr lang="en-GB" err="1"/>
              <a:t>upport</a:t>
            </a:r>
            <a:r>
              <a:rPr lang="en-GB"/>
              <a:t> for 3</a:t>
            </a:r>
            <a:r>
              <a:rPr lang="en-GB" baseline="30000"/>
              <a:t>rd</a:t>
            </a:r>
            <a:r>
              <a:rPr lang="en-GB"/>
              <a:t> part T1 OMS meters</a:t>
            </a:r>
            <a:endParaRPr lang="en-GB">
              <a:cs typeface="Calibri"/>
            </a:endParaRPr>
          </a:p>
          <a:p>
            <a:pPr marL="171176" indent="-171176">
              <a:buFontTx/>
              <a:buChar char="-"/>
            </a:pPr>
            <a:r>
              <a:rPr lang="en-GB"/>
              <a:t>Logger values via Bluetooth optical head</a:t>
            </a:r>
            <a:endParaRPr lang="en-GB">
              <a:cs typeface="Calibri"/>
            </a:endParaRPr>
          </a:p>
          <a:p>
            <a:pPr marL="171176" indent="-171176">
              <a:buFontTx/>
              <a:buChar char="-"/>
            </a:pPr>
            <a:r>
              <a:rPr lang="en-GB" err="1"/>
              <a:t>READy</a:t>
            </a:r>
            <a:r>
              <a:rPr lang="en-GB"/>
              <a:t> Fixed network (</a:t>
            </a:r>
            <a:r>
              <a:rPr lang="en-GB" err="1"/>
              <a:t>wM</a:t>
            </a:r>
            <a:r>
              <a:rPr lang="en-GB"/>
              <a:t>-Bus and </a:t>
            </a:r>
            <a:r>
              <a:rPr lang="en-GB" err="1"/>
              <a:t>linkIQ</a:t>
            </a:r>
            <a:r>
              <a:rPr lang="en-GB"/>
              <a:t>)</a:t>
            </a:r>
            <a:endParaRPr lang="en-GB">
              <a:cs typeface="Calibri"/>
            </a:endParaRPr>
          </a:p>
          <a:p>
            <a:pPr marL="171176" indent="-171176">
              <a:buFontTx/>
              <a:buChar char="-"/>
            </a:pPr>
            <a:r>
              <a:rPr lang="en-GB"/>
              <a:t>2G/4G</a:t>
            </a:r>
            <a:endParaRPr lang="en-GB">
              <a:cs typeface="Calibri"/>
            </a:endParaRPr>
          </a:p>
          <a:p>
            <a:pPr marL="171176" indent="-171176">
              <a:buFontTx/>
              <a:buChar char="-"/>
            </a:pPr>
            <a:r>
              <a:rPr lang="en-GB"/>
              <a:t>Wired M-Bus (local installation only)</a:t>
            </a:r>
            <a:endParaRPr lang="en-GB">
              <a:cs typeface="Calibri"/>
            </a:endParaRPr>
          </a:p>
          <a:p>
            <a:pPr marL="171176" indent="-171176">
              <a:buFontTx/>
              <a:buChar char="-"/>
            </a:pPr>
            <a:r>
              <a:rPr lang="en-GB"/>
              <a:t>Legacy Radio Mesh (only to existing customers)</a:t>
            </a:r>
            <a:endParaRPr lang="en-GB">
              <a:cs typeface="Calibri"/>
            </a:endParaRPr>
          </a:p>
          <a:p>
            <a:pPr marL="171176" indent="-171176">
              <a:buFontTx/>
              <a:buChar char="-"/>
            </a:pPr>
            <a:r>
              <a:rPr lang="en-GB"/>
              <a:t>Legacy P2P (only to existing customers)</a:t>
            </a:r>
            <a:endParaRPr lang="en-GB">
              <a:cs typeface="Calibri"/>
            </a:endParaRPr>
          </a:p>
          <a:p>
            <a:endParaRPr lang="da-DK" b="1"/>
          </a:p>
          <a:p>
            <a:r>
              <a:rPr lang="da-DK" b="1" err="1"/>
              <a:t>Easy</a:t>
            </a:r>
            <a:r>
              <a:rPr lang="da-DK" b="1"/>
              <a:t> to </a:t>
            </a:r>
            <a:r>
              <a:rPr lang="da-DK" b="1" err="1"/>
              <a:t>use</a:t>
            </a:r>
            <a:endParaRPr lang="da-DK" b="1" err="1">
              <a:cs typeface="Calibri"/>
            </a:endParaRPr>
          </a:p>
          <a:p>
            <a:pPr marL="171176" indent="-171176">
              <a:buFontTx/>
              <a:buChar char="-"/>
            </a:pPr>
            <a:r>
              <a:rPr lang="da-DK" b="0" err="1"/>
              <a:t>Modern</a:t>
            </a:r>
            <a:r>
              <a:rPr lang="da-DK" b="0"/>
              <a:t> and intuitive user interface</a:t>
            </a:r>
            <a:endParaRPr lang="da-DK" b="0">
              <a:cs typeface="Calibri"/>
            </a:endParaRPr>
          </a:p>
          <a:p>
            <a:pPr marL="171176" indent="-171176">
              <a:buFontTx/>
              <a:buChar char="-"/>
            </a:pPr>
            <a:r>
              <a:rPr lang="da-DK" b="0" err="1"/>
              <a:t>Manage</a:t>
            </a:r>
            <a:r>
              <a:rPr lang="da-DK" b="0"/>
              <a:t> meters in </a:t>
            </a:r>
            <a:r>
              <a:rPr lang="da-DK" b="0" err="1"/>
              <a:t>groups</a:t>
            </a:r>
            <a:endParaRPr lang="da-DK" b="0"/>
          </a:p>
          <a:p>
            <a:pPr marL="171176" indent="-171176">
              <a:buFontTx/>
              <a:buChar char="-"/>
            </a:pPr>
            <a:r>
              <a:rPr lang="da-DK" b="0"/>
              <a:t>See meters on a </a:t>
            </a:r>
            <a:r>
              <a:rPr lang="da-DK" b="0" err="1"/>
              <a:t>map</a:t>
            </a:r>
            <a:r>
              <a:rPr lang="da-DK" b="0"/>
              <a:t> (</a:t>
            </a:r>
            <a:r>
              <a:rPr lang="da-DK" b="0" err="1"/>
              <a:t>automatic</a:t>
            </a:r>
            <a:r>
              <a:rPr lang="da-DK" b="0"/>
              <a:t> GIS look-up via Google </a:t>
            </a:r>
            <a:r>
              <a:rPr lang="da-DK" b="0" err="1"/>
              <a:t>if</a:t>
            </a:r>
            <a:r>
              <a:rPr lang="da-DK" b="0"/>
              <a:t> GIS </a:t>
            </a:r>
            <a:r>
              <a:rPr lang="da-DK" b="0" err="1"/>
              <a:t>coordinates</a:t>
            </a:r>
            <a:r>
              <a:rPr lang="da-DK" b="0"/>
              <a:t> </a:t>
            </a:r>
            <a:r>
              <a:rPr lang="da-DK" b="0" err="1"/>
              <a:t>are</a:t>
            </a:r>
            <a:r>
              <a:rPr lang="da-DK" b="0"/>
              <a:t> not present)</a:t>
            </a:r>
            <a:endParaRPr lang="da-DK" b="0">
              <a:cs typeface="Calibri"/>
            </a:endParaRPr>
          </a:p>
          <a:p>
            <a:pPr marL="171176" indent="-171176">
              <a:buFontTx/>
              <a:buChar char="-"/>
            </a:pPr>
            <a:r>
              <a:rPr lang="da-DK" b="0" err="1"/>
              <a:t>Easy</a:t>
            </a:r>
            <a:r>
              <a:rPr lang="da-DK" b="0"/>
              <a:t> </a:t>
            </a:r>
            <a:r>
              <a:rPr lang="da-DK" b="0" err="1"/>
              <a:t>access</a:t>
            </a:r>
            <a:r>
              <a:rPr lang="da-DK" b="0"/>
              <a:t> to </a:t>
            </a:r>
            <a:r>
              <a:rPr lang="da-DK" b="0" err="1"/>
              <a:t>infocodes</a:t>
            </a:r>
            <a:endParaRPr lang="da-DK" b="0"/>
          </a:p>
          <a:p>
            <a:pPr marL="171176" indent="-171176">
              <a:buFontTx/>
              <a:buChar char="-"/>
            </a:pPr>
            <a:r>
              <a:rPr lang="da-DK" b="0" err="1"/>
              <a:t>Compare</a:t>
            </a:r>
            <a:r>
              <a:rPr lang="da-DK" b="0"/>
              <a:t> data (from the same or from </a:t>
            </a:r>
            <a:r>
              <a:rPr lang="da-DK" b="0" err="1"/>
              <a:t>different</a:t>
            </a:r>
            <a:r>
              <a:rPr lang="da-DK" b="0"/>
              <a:t> meters)</a:t>
            </a:r>
            <a:endParaRPr lang="da-DK" b="0">
              <a:cs typeface="Calibri"/>
            </a:endParaRPr>
          </a:p>
          <a:p>
            <a:endParaRPr lang="da-DK" b="1"/>
          </a:p>
          <a:p>
            <a:r>
              <a:rPr lang="da-DK" b="1" err="1"/>
              <a:t>Predefined</a:t>
            </a:r>
            <a:r>
              <a:rPr lang="da-DK" b="1"/>
              <a:t> </a:t>
            </a:r>
            <a:r>
              <a:rPr lang="da-DK" b="1" err="1"/>
              <a:t>reports</a:t>
            </a:r>
            <a:r>
              <a:rPr lang="da-DK" b="1"/>
              <a:t> (</a:t>
            </a:r>
            <a:r>
              <a:rPr lang="en-GB" b="1"/>
              <a:t>Heat reports and Consumption reports)</a:t>
            </a:r>
            <a:endParaRPr lang="en-GB" b="1">
              <a:cs typeface="Calibri"/>
            </a:endParaRPr>
          </a:p>
          <a:p>
            <a:pPr marL="171176" indent="-171176" defTabSz="456468">
              <a:buFontTx/>
              <a:buChar char="-"/>
              <a:defRPr/>
            </a:pPr>
            <a:r>
              <a:rPr lang="en-GB"/>
              <a:t>quality of delivery (forward temperatures)</a:t>
            </a:r>
            <a:endParaRPr lang="en-GB">
              <a:cs typeface="Calibri"/>
            </a:endParaRPr>
          </a:p>
          <a:p>
            <a:pPr marL="171176" indent="-171176" defTabSz="456468">
              <a:buFontTx/>
              <a:buChar char="-"/>
              <a:defRPr/>
            </a:pPr>
            <a:r>
              <a:rPr lang="en-GB"/>
              <a:t>find "bad behaving" customers (return temperatures)</a:t>
            </a:r>
            <a:endParaRPr lang="en-GB">
              <a:cs typeface="Calibri"/>
            </a:endParaRPr>
          </a:p>
          <a:p>
            <a:pPr marL="171176" indent="-171176" defTabSz="456468">
              <a:buFontTx/>
              <a:buChar char="-"/>
              <a:defRPr/>
            </a:pPr>
            <a:r>
              <a:rPr lang="en-GB"/>
              <a:t>consumption per end-user or group of meters</a:t>
            </a:r>
            <a:endParaRPr lang="en-GB">
              <a:cs typeface="Calibri"/>
            </a:endParaRPr>
          </a:p>
          <a:p>
            <a:pPr marL="171176" indent="-171176" defTabSz="456468">
              <a:buFontTx/>
              <a:buChar char="-"/>
              <a:defRPr/>
            </a:pPr>
            <a:r>
              <a:rPr lang="en-GB"/>
              <a:t>easy budget follow-up on energy sold</a:t>
            </a:r>
            <a:endParaRPr lang="en-GB">
              <a:cs typeface="Calibri"/>
            </a:endParaRPr>
          </a:p>
          <a:p>
            <a:pPr marL="171176" indent="-171176" defTabSz="456468">
              <a:buFontTx/>
              <a:buChar char="-"/>
              <a:defRPr/>
            </a:pPr>
            <a:r>
              <a:rPr lang="en-GB"/>
              <a:t>Meter reading performance</a:t>
            </a:r>
            <a:endParaRPr lang="en-GB">
              <a:cs typeface="Calibri"/>
            </a:endParaRPr>
          </a:p>
          <a:p>
            <a:endParaRPr lang="da-DK" b="1"/>
          </a:p>
          <a:p>
            <a:r>
              <a:rPr lang="da-DK" b="1"/>
              <a:t>Flexible and </a:t>
            </a:r>
            <a:r>
              <a:rPr lang="da-DK" b="1" err="1"/>
              <a:t>modular</a:t>
            </a:r>
            <a:endParaRPr lang="da-DK" b="1"/>
          </a:p>
          <a:p>
            <a:pPr marL="171176" indent="-171176">
              <a:buFontTx/>
              <a:buChar char="-"/>
            </a:pPr>
            <a:r>
              <a:rPr lang="da-DK" b="0"/>
              <a:t>From 100MP to 100.000MP</a:t>
            </a:r>
            <a:endParaRPr lang="da-DK" b="0">
              <a:cs typeface="Calibri"/>
            </a:endParaRPr>
          </a:p>
          <a:p>
            <a:pPr marL="171176" indent="-171176">
              <a:buFontTx/>
              <a:buChar char="-"/>
            </a:pPr>
            <a:r>
              <a:rPr lang="da-DK" b="0"/>
              <a:t>Buy support for </a:t>
            </a:r>
            <a:r>
              <a:rPr lang="da-DK" b="0" err="1"/>
              <a:t>daily</a:t>
            </a:r>
            <a:r>
              <a:rPr lang="da-DK" b="0"/>
              <a:t> or </a:t>
            </a:r>
            <a:r>
              <a:rPr lang="da-DK" b="0" err="1"/>
              <a:t>hourly</a:t>
            </a:r>
            <a:r>
              <a:rPr lang="da-DK" b="0"/>
              <a:t> </a:t>
            </a:r>
            <a:r>
              <a:rPr lang="da-DK" b="0" err="1"/>
              <a:t>values</a:t>
            </a:r>
            <a:endParaRPr lang="da-DK" b="0"/>
          </a:p>
          <a:p>
            <a:pPr marL="171176" indent="-171176">
              <a:buFontTx/>
              <a:buChar char="-"/>
            </a:pPr>
            <a:r>
              <a:rPr lang="da-DK" b="0" err="1"/>
              <a:t>Add</a:t>
            </a:r>
            <a:r>
              <a:rPr lang="da-DK" b="0"/>
              <a:t> </a:t>
            </a:r>
            <a:r>
              <a:rPr lang="da-DK" b="0" err="1"/>
              <a:t>on’s</a:t>
            </a:r>
            <a:r>
              <a:rPr lang="da-DK" b="0"/>
              <a:t> – </a:t>
            </a:r>
            <a:r>
              <a:rPr lang="da-DK" b="0" err="1"/>
              <a:t>esspecially</a:t>
            </a:r>
            <a:r>
              <a:rPr lang="da-DK" b="0"/>
              <a:t> Meter Exchange </a:t>
            </a:r>
            <a:r>
              <a:rPr lang="da-DK" b="0" err="1"/>
              <a:t>can</a:t>
            </a:r>
            <a:r>
              <a:rPr lang="da-DK" b="0"/>
              <a:t> </a:t>
            </a:r>
            <a:r>
              <a:rPr lang="da-DK" b="0" err="1"/>
              <a:t>be</a:t>
            </a:r>
            <a:r>
              <a:rPr lang="da-DK" b="0"/>
              <a:t> </a:t>
            </a:r>
            <a:r>
              <a:rPr lang="da-DK" b="0" err="1"/>
              <a:t>worth</a:t>
            </a:r>
            <a:r>
              <a:rPr lang="da-DK" b="0"/>
              <a:t> to </a:t>
            </a:r>
            <a:r>
              <a:rPr lang="da-DK" b="0" err="1"/>
              <a:t>mention</a:t>
            </a:r>
            <a:r>
              <a:rPr lang="da-DK" b="0"/>
              <a:t> as a cool feature</a:t>
            </a:r>
            <a:endParaRPr lang="da-DK" b="0">
              <a:cs typeface="Calibri"/>
            </a:endParaRPr>
          </a:p>
          <a:p>
            <a:endParaRPr lang="en-GB"/>
          </a:p>
          <a:p>
            <a:r>
              <a:rPr lang="en-GB" b="1"/>
              <a:t>Easy import/export and integration into your IT platforms</a:t>
            </a:r>
            <a:endParaRPr lang="en-GB" b="1">
              <a:cs typeface="Calibri"/>
            </a:endParaRPr>
          </a:p>
          <a:p>
            <a:r>
              <a:rPr lang="en-GB"/>
              <a:t>Custom fields</a:t>
            </a:r>
            <a:endParaRPr lang="en-GB">
              <a:cs typeface="Calibri"/>
            </a:endParaRPr>
          </a:p>
          <a:p>
            <a:r>
              <a:rPr lang="en-GB"/>
              <a:t>Build you own export/import formats</a:t>
            </a:r>
            <a:endParaRPr lang="en-GB">
              <a:cs typeface="Calibri"/>
            </a:endParaRPr>
          </a:p>
          <a:p>
            <a:r>
              <a:rPr lang="en-GB"/>
              <a:t>Buy tailormade exports formats as a service from </a:t>
            </a:r>
            <a:r>
              <a:rPr lang="en-GB" err="1"/>
              <a:t>Kamstrup</a:t>
            </a:r>
            <a:r>
              <a:rPr lang="en-GB"/>
              <a:t> (short delivery time)</a:t>
            </a:r>
            <a:endParaRPr lang="en-GB">
              <a:cs typeface="Calibri"/>
            </a:endParaRPr>
          </a:p>
          <a:p>
            <a:endParaRPr lang="en-GB"/>
          </a:p>
          <a:p>
            <a:r>
              <a:rPr lang="en-GB" b="1"/>
              <a:t>Security</a:t>
            </a:r>
            <a:endParaRPr lang="en-GB" b="1">
              <a:cs typeface="Calibri"/>
            </a:endParaRPr>
          </a:p>
          <a:p>
            <a:pPr defTabSz="456468">
              <a:defRPr/>
            </a:pPr>
            <a:r>
              <a:rPr lang="en-GB"/>
              <a:t>Integrates with </a:t>
            </a:r>
            <a:r>
              <a:rPr lang="en-GB" err="1"/>
              <a:t>MyKamstrup</a:t>
            </a:r>
            <a:r>
              <a:rPr lang="en-GB"/>
              <a:t> (encryption keys)</a:t>
            </a:r>
            <a:endParaRPr lang="en-GB">
              <a:cs typeface="Calibri"/>
            </a:endParaRPr>
          </a:p>
          <a:p>
            <a:r>
              <a:rPr lang="en-GB"/>
              <a:t>Role based access</a:t>
            </a:r>
            <a:endParaRPr lang="en-GB">
              <a:cs typeface="Calibri"/>
            </a:endParaRPr>
          </a:p>
          <a:p>
            <a:r>
              <a:rPr lang="en-GB"/>
              <a:t>Audit trail</a:t>
            </a:r>
            <a:endParaRPr lang="en-GB">
              <a:cs typeface="Calibri"/>
            </a:endParaRPr>
          </a:p>
          <a:p>
            <a:r>
              <a:rPr lang="en-GB"/>
              <a:t>Multiple security levels </a:t>
            </a:r>
            <a:endParaRPr lang="en-GB">
              <a:cs typeface="Calibri"/>
            </a:endParaRPr>
          </a:p>
          <a:p>
            <a:r>
              <a:rPr lang="en-GB"/>
              <a:t>Data thinning</a:t>
            </a:r>
            <a:endParaRPr lang="en-GB">
              <a:cs typeface="Calibri"/>
            </a:endParaRPr>
          </a:p>
          <a:p>
            <a:pPr defTabSz="456468">
              <a:defRPr/>
            </a:pPr>
            <a:endParaRPr lang="en-GB" b="1"/>
          </a:p>
          <a:p>
            <a:pPr defTabSz="456468">
              <a:defRPr/>
            </a:pPr>
            <a:r>
              <a:rPr lang="en-GB"/>
              <a:t>Software download and reconfiguration can be done with </a:t>
            </a:r>
            <a:r>
              <a:rPr lang="en-GB" err="1"/>
              <a:t>READy</a:t>
            </a:r>
            <a:r>
              <a:rPr lang="en-GB"/>
              <a:t> app</a:t>
            </a:r>
            <a:endParaRPr lang="en-GB">
              <a:cs typeface="Calibri"/>
            </a:endParaRPr>
          </a:p>
          <a:p>
            <a:pPr defTabSz="456468">
              <a:defRPr/>
            </a:pPr>
            <a:r>
              <a:rPr lang="en-GB"/>
              <a:t>Shared network (</a:t>
            </a:r>
            <a:r>
              <a:rPr lang="en-GB" err="1"/>
              <a:t>wM</a:t>
            </a:r>
            <a:r>
              <a:rPr lang="en-GB"/>
              <a:t>-Bus) – is in the pipeline for </a:t>
            </a:r>
            <a:r>
              <a:rPr lang="en-GB" err="1"/>
              <a:t>linkIQ</a:t>
            </a:r>
            <a:r>
              <a:rPr lang="en-GB"/>
              <a:t> as well</a:t>
            </a:r>
            <a:endParaRPr lang="en-GB">
              <a:cs typeface="Calibri"/>
            </a:endParaRPr>
          </a:p>
          <a:p>
            <a:pPr defTabSz="456468">
              <a:defRPr/>
            </a:pPr>
            <a:r>
              <a:rPr lang="en-GB"/>
              <a:t>Thermal disconnect </a:t>
            </a:r>
            <a:r>
              <a:rPr lang="en-GB" err="1"/>
              <a:t>på</a:t>
            </a:r>
            <a:r>
              <a:rPr lang="en-GB"/>
              <a:t> wired M-Bus</a:t>
            </a:r>
            <a:endParaRPr lang="en-GB">
              <a:cs typeface="Calibri"/>
            </a:endParaRPr>
          </a:p>
          <a:p>
            <a:pPr defTabSz="456468">
              <a:defRPr/>
            </a:pPr>
            <a:endParaRPr lang="en-GB"/>
          </a:p>
          <a:p>
            <a:pPr defTabSz="456468">
              <a:defRPr/>
            </a:pPr>
            <a:r>
              <a:rPr lang="en-GB" b="1"/>
              <a:t>NEM – info to be added here?</a:t>
            </a:r>
            <a:endParaRPr lang="en-GB" b="1">
              <a:cs typeface="Calibri"/>
            </a:endParaRPr>
          </a:p>
          <a:p>
            <a:endParaRPr lang="da-DK"/>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193C2-13BD-8144-A752-BE5B15E8057F}"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1967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a:t>By combining facts about your distribution network (pipe length, dimension, insulation, etc.) with data directly from your smart meters we have created the analytics software Heat Intelligence. </a:t>
            </a:r>
          </a:p>
          <a:p>
            <a:endParaRPr lang="en-US"/>
          </a:p>
          <a:p>
            <a:r>
              <a:rPr lang="en-US"/>
              <a:t>Heat Intelligence can best be described as “digital twin” which gives you a whole new level of transparency in your distribution network, - all done without investing in additional expensive sensors in the field. </a:t>
            </a:r>
          </a:p>
          <a:p>
            <a:endParaRPr lang="en-US"/>
          </a:p>
          <a:p>
            <a:r>
              <a:rPr lang="en-US"/>
              <a:t>The tool calculates exactly how heat travels in your infrastructure and what this means for your heat supply. The in-sight and transparency created by Heat Intelligence enables you to understand what happens underground and helps you:</a:t>
            </a:r>
          </a:p>
          <a:p>
            <a:endParaRPr lang="en-US"/>
          </a:p>
          <a:p>
            <a:pPr marL="171450" indent="-171450">
              <a:buFont typeface="Arial,Sans-Serif"/>
              <a:buChar char="•"/>
            </a:pPr>
            <a:r>
              <a:rPr lang="en-US"/>
              <a:t>Operate closer to the limits while documenting your quality of delivery</a:t>
            </a:r>
          </a:p>
          <a:p>
            <a:pPr marL="171450" indent="-171450">
              <a:buFont typeface="Arial,Sans-Serif"/>
              <a:buChar char="•"/>
            </a:pPr>
            <a:r>
              <a:rPr lang="en-US"/>
              <a:t>Locate high heat losses and find small and large leakages</a:t>
            </a:r>
          </a:p>
          <a:p>
            <a:pPr marL="171450" indent="-171450">
              <a:buFont typeface="Arial,Sans-Serif"/>
              <a:buChar char="•"/>
            </a:pPr>
            <a:r>
              <a:rPr lang="en-US"/>
              <a:t>Find by-passes and analyze the impact of these on system performance</a:t>
            </a:r>
          </a:p>
          <a:p>
            <a:pPr marL="171450" indent="-171450">
              <a:buFont typeface="Arial,Sans-Serif"/>
              <a:buChar char="•"/>
            </a:pPr>
            <a:r>
              <a:rPr lang="en-US"/>
              <a:t>Monitor load and capacity and identify what stresses your network</a:t>
            </a:r>
          </a:p>
          <a:p>
            <a:pPr marL="171450" indent="-171450">
              <a:buFont typeface="Arial" panose="020B0604020202020204" pitchFamily="34" charset="0"/>
              <a:buChar char="•"/>
            </a:pPr>
            <a:r>
              <a:rPr lang="en-GB" b="0"/>
              <a:t>Status quo </a:t>
            </a:r>
            <a:r>
              <a:rPr lang="en-GB" b="0">
                <a:sym typeface="Wingdings" panose="05000000000000000000" pitchFamily="2" charset="2"/>
              </a:rPr>
              <a:t> inside out simulations and “hoping” for good results</a:t>
            </a:r>
            <a:endParaRPr lang="en-GB"/>
          </a:p>
          <a:p>
            <a:pPr marL="171450" indent="-171450">
              <a:buFont typeface="Arial" panose="020B0604020202020204" pitchFamily="34" charset="0"/>
              <a:buChar char="•"/>
            </a:pPr>
            <a:r>
              <a:rPr lang="en-GB" b="0">
                <a:sym typeface="Wingdings" panose="05000000000000000000" pitchFamily="2" charset="2"/>
              </a:rPr>
              <a:t>Future  outside in databased analytics facts creating knowledge and in-sight - dynamically</a:t>
            </a:r>
            <a:endParaRPr lang="en-GB" b="0"/>
          </a:p>
          <a:p>
            <a:pPr marL="171450" indent="-171450">
              <a:buFont typeface="Arial" panose="020B0604020202020204" pitchFamily="34" charset="0"/>
              <a:buChar char="•"/>
            </a:pPr>
            <a:r>
              <a:rPr lang="en-GB" b="0"/>
              <a:t>It is all about basing decisions on facts rather that  gut feelings - From data… to information… to knowledge… to wisdom </a:t>
            </a:r>
            <a:endParaRPr lang="en-GB" b="0">
              <a:cs typeface="Calibri"/>
            </a:endParaRPr>
          </a:p>
          <a:p>
            <a:pPr marL="0" indent="0">
              <a:buFont typeface="Arial,Sans-Serif"/>
              <a:buNone/>
            </a:pPr>
            <a:endParaRPr lang="en-US"/>
          </a:p>
          <a:p>
            <a:pPr marL="0" indent="0">
              <a:buFont typeface="Arial,Sans-Serif"/>
              <a:buNone/>
            </a:pPr>
            <a:r>
              <a:rPr lang="en-US"/>
              <a:t>Heat Intelligence is supported by services (pipeline integration, Up &amp; Running, Extended on-boarding) to efficiently get the system operational at the customer and to ensure the customer get maximum value from day one!</a:t>
            </a:r>
          </a:p>
          <a:p>
            <a:pPr marL="0" indent="0">
              <a:buFont typeface="Arial,Sans-Serif"/>
              <a:buNone/>
            </a:pPr>
            <a:endParaRPr lang="en-US"/>
          </a:p>
          <a:p>
            <a:pPr marL="0" indent="0">
              <a:buFont typeface="Arial,Sans-Serif"/>
              <a:buNone/>
            </a:pPr>
            <a:r>
              <a:rPr lang="en-US"/>
              <a:t>As an example with the service “Extended on-boarding” we pro-actively follow and support the customer during a 3-months period</a:t>
            </a:r>
          </a:p>
          <a:p>
            <a:pPr marL="0" indent="0">
              <a:buFont typeface="Arial,Sans-Serif"/>
              <a:buNone/>
            </a:pPr>
            <a:endParaRPr lang="en-US"/>
          </a:p>
          <a:p>
            <a:r>
              <a:rPr lang="en-US"/>
              <a:t>Analytics and value creation via data is a focus area for us, and we on-going develop our solutions as digitalization in the market increase, all the time in close contact with our customers.</a:t>
            </a:r>
            <a:endParaRPr lang="da-DK"/>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193C2-13BD-8144-A752-BE5B15E8057F}"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494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0F8EF-E7F7-4D6D-8401-A037ED3F3DF0}" type="slidenum">
              <a:rPr lang="en-GB" smtClean="0"/>
              <a:t>50</a:t>
            </a:fld>
            <a:endParaRPr lang="en-GB" dirty="0"/>
          </a:p>
        </p:txBody>
      </p:sp>
    </p:spTree>
    <p:extLst>
      <p:ext uri="{BB962C8B-B14F-4D97-AF65-F5344CB8AC3E}">
        <p14:creationId xmlns:p14="http://schemas.microsoft.com/office/powerpoint/2010/main" val="985385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0F8EF-E7F7-4D6D-8401-A037ED3F3DF0}" type="slidenum">
              <a:rPr lang="en-GB" smtClean="0"/>
              <a:t>54</a:t>
            </a:fld>
            <a:endParaRPr lang="en-GB"/>
          </a:p>
        </p:txBody>
      </p:sp>
    </p:spTree>
    <p:extLst>
      <p:ext uri="{BB962C8B-B14F-4D97-AF65-F5344CB8AC3E}">
        <p14:creationId xmlns:p14="http://schemas.microsoft.com/office/powerpoint/2010/main" val="2786216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1300F8EF-E7F7-4D6D-8401-A037ED3F3DF0}" type="slidenum">
              <a:rPr lang="en-GB" smtClean="0"/>
              <a:t>4</a:t>
            </a:fld>
            <a:endParaRPr lang="en-GB"/>
          </a:p>
        </p:txBody>
      </p:sp>
    </p:spTree>
    <p:extLst>
      <p:ext uri="{BB962C8B-B14F-4D97-AF65-F5344CB8AC3E}">
        <p14:creationId xmlns:p14="http://schemas.microsoft.com/office/powerpoint/2010/main" val="1400494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0F8EF-E7F7-4D6D-8401-A037ED3F3DF0}" type="slidenum">
              <a:rPr lang="en-GB" smtClean="0"/>
              <a:t>6</a:t>
            </a:fld>
            <a:endParaRPr lang="en-GB"/>
          </a:p>
        </p:txBody>
      </p:sp>
    </p:spTree>
    <p:extLst>
      <p:ext uri="{BB962C8B-B14F-4D97-AF65-F5344CB8AC3E}">
        <p14:creationId xmlns:p14="http://schemas.microsoft.com/office/powerpoint/2010/main" val="2219412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0F8EF-E7F7-4D6D-8401-A037ED3F3DF0}" type="slidenum">
              <a:rPr lang="en-GB" smtClean="0"/>
              <a:t>8</a:t>
            </a:fld>
            <a:endParaRPr lang="en-GB"/>
          </a:p>
        </p:txBody>
      </p:sp>
    </p:spTree>
    <p:extLst>
      <p:ext uri="{BB962C8B-B14F-4D97-AF65-F5344CB8AC3E}">
        <p14:creationId xmlns:p14="http://schemas.microsoft.com/office/powerpoint/2010/main" val="2323220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0F8EF-E7F7-4D6D-8401-A037ED3F3D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827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err="1"/>
              <a:t>Storages</a:t>
            </a:r>
            <a:r>
              <a:rPr lang="sv-SE" dirty="0"/>
              <a:t>, </a:t>
            </a:r>
            <a:r>
              <a:rPr lang="sv-SE" dirty="0" err="1"/>
              <a:t>singlefamilyhomes</a:t>
            </a:r>
            <a:r>
              <a:rPr lang="sv-SE" dirty="0"/>
              <a:t>, supermarkets, </a:t>
            </a:r>
            <a:r>
              <a:rPr lang="sv-SE" dirty="0" err="1"/>
              <a:t>office</a:t>
            </a:r>
            <a:endParaRPr lang="sv-SE" dirty="0"/>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E302B1-F320-4705-AD7A-970A0B2750B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945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pPr>
              <a:defRPr/>
            </a:pPr>
            <a:fld id="{10A8E184-C6A6-4B89-939B-63058FE38914}" type="slidenum">
              <a:rPr lang="sv-SE" smtClean="0"/>
              <a:pPr>
                <a:defRPr/>
              </a:pPr>
              <a:t>20</a:t>
            </a:fld>
            <a:endParaRPr lang="sv-SE"/>
          </a:p>
        </p:txBody>
      </p:sp>
    </p:spTree>
    <p:extLst>
      <p:ext uri="{BB962C8B-B14F-4D97-AF65-F5344CB8AC3E}">
        <p14:creationId xmlns:p14="http://schemas.microsoft.com/office/powerpoint/2010/main" val="2854896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49DAF-093F-4482-AA38-346E9A2DEE9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918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49DAF-093F-4482-AA38-346E9A2DEE9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799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tiff"/><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tiff"/><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85EC2-9761-4957-853D-D5B4B649C3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0456A9C-1E0B-4000-A401-367E914661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B46375A-BCC2-460F-8051-46F061D1855F}"/>
              </a:ext>
            </a:extLst>
          </p:cNvPr>
          <p:cNvSpPr>
            <a:spLocks noGrp="1"/>
          </p:cNvSpPr>
          <p:nvPr>
            <p:ph type="dt" sz="half" idx="10"/>
          </p:nvPr>
        </p:nvSpPr>
        <p:spPr/>
        <p:txBody>
          <a:bodyPr/>
          <a:lstStyle/>
          <a:p>
            <a:fld id="{FAB0C40D-EC95-4683-88B8-DAC2D6D105CB}" type="datetimeFigureOut">
              <a:rPr lang="en-GB" smtClean="0"/>
              <a:t>14/09/2020</a:t>
            </a:fld>
            <a:endParaRPr lang="en-GB"/>
          </a:p>
        </p:txBody>
      </p:sp>
      <p:sp>
        <p:nvSpPr>
          <p:cNvPr id="5" name="Footer Placeholder 4">
            <a:extLst>
              <a:ext uri="{FF2B5EF4-FFF2-40B4-BE49-F238E27FC236}">
                <a16:creationId xmlns:a16="http://schemas.microsoft.com/office/drawing/2014/main" id="{CF938F07-C904-469D-AB86-B3FCBB3690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873BEF-5F5E-4ACF-9CC4-8956D5602FAC}"/>
              </a:ext>
            </a:extLst>
          </p:cNvPr>
          <p:cNvSpPr>
            <a:spLocks noGrp="1"/>
          </p:cNvSpPr>
          <p:nvPr>
            <p:ph type="sldNum" sz="quarter" idx="12"/>
          </p:nvPr>
        </p:nvSpPr>
        <p:spPr/>
        <p:txBody>
          <a:bodyPr/>
          <a:lstStyle/>
          <a:p>
            <a:fld id="{E0831CDF-5424-4157-BFBB-17EB8D138634}" type="slidenum">
              <a:rPr lang="en-GB" smtClean="0"/>
              <a:t>‹#›</a:t>
            </a:fld>
            <a:endParaRPr lang="en-GB"/>
          </a:p>
        </p:txBody>
      </p:sp>
    </p:spTree>
    <p:extLst>
      <p:ext uri="{BB962C8B-B14F-4D97-AF65-F5344CB8AC3E}">
        <p14:creationId xmlns:p14="http://schemas.microsoft.com/office/powerpoint/2010/main" val="2250475813"/>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38467-BAFB-473C-A9AE-7E8218466D0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DEDCEA-086B-4012-81A8-C175956776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C6105D-EE7E-414D-B663-25DFBB3FFECB}"/>
              </a:ext>
            </a:extLst>
          </p:cNvPr>
          <p:cNvSpPr>
            <a:spLocks noGrp="1"/>
          </p:cNvSpPr>
          <p:nvPr>
            <p:ph type="dt" sz="half" idx="10"/>
          </p:nvPr>
        </p:nvSpPr>
        <p:spPr/>
        <p:txBody>
          <a:bodyPr/>
          <a:lstStyle/>
          <a:p>
            <a:fld id="{FAB0C40D-EC95-4683-88B8-DAC2D6D105CB}" type="datetimeFigureOut">
              <a:rPr lang="en-GB" smtClean="0"/>
              <a:t>14/09/2020</a:t>
            </a:fld>
            <a:endParaRPr lang="en-GB"/>
          </a:p>
        </p:txBody>
      </p:sp>
      <p:sp>
        <p:nvSpPr>
          <p:cNvPr id="5" name="Footer Placeholder 4">
            <a:extLst>
              <a:ext uri="{FF2B5EF4-FFF2-40B4-BE49-F238E27FC236}">
                <a16:creationId xmlns:a16="http://schemas.microsoft.com/office/drawing/2014/main" id="{75351E87-C284-4418-AE00-3F1A57C8EC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10AF27-C3A3-4FF6-8AD0-5065999DC14E}"/>
              </a:ext>
            </a:extLst>
          </p:cNvPr>
          <p:cNvSpPr>
            <a:spLocks noGrp="1"/>
          </p:cNvSpPr>
          <p:nvPr>
            <p:ph type="sldNum" sz="quarter" idx="12"/>
          </p:nvPr>
        </p:nvSpPr>
        <p:spPr/>
        <p:txBody>
          <a:bodyPr/>
          <a:lstStyle/>
          <a:p>
            <a:fld id="{E0831CDF-5424-4157-BFBB-17EB8D138634}" type="slidenum">
              <a:rPr lang="en-GB" smtClean="0"/>
              <a:t>‹#›</a:t>
            </a:fld>
            <a:endParaRPr lang="en-GB"/>
          </a:p>
        </p:txBody>
      </p:sp>
    </p:spTree>
    <p:extLst>
      <p:ext uri="{BB962C8B-B14F-4D97-AF65-F5344CB8AC3E}">
        <p14:creationId xmlns:p14="http://schemas.microsoft.com/office/powerpoint/2010/main" val="2321298744"/>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ant eller falskt">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2"/>
            <a:ext cx="10018712" cy="2727325"/>
          </a:xfrm>
        </p:spPr>
        <p:txBody>
          <a:bodyPr vert="horz" lIns="91440" tIns="45720" rIns="91440" bIns="45720" rtlCol="0" anchor="ctr">
            <a:normAutofit/>
          </a:bodyPr>
          <a:lstStyle>
            <a:lvl1pPr>
              <a:defRPr lang="en-US" b="0" dirty="0"/>
            </a:lvl1pPr>
          </a:lstStyle>
          <a:p>
            <a:pPr marL="0" lvl="0"/>
            <a:r>
              <a:rPr lang="sv-SE"/>
              <a:t>Klicka här för att ändra format</a:t>
            </a:r>
            <a:endParaRPr lang="en-US" dirty="0"/>
          </a:p>
        </p:txBody>
      </p:sp>
      <p:sp>
        <p:nvSpPr>
          <p:cNvPr id="10" name="Text Placeholder 9"/>
          <p:cNvSpPr>
            <a:spLocks noGrp="1"/>
          </p:cNvSpPr>
          <p:nvPr>
            <p:ph type="body" sz="quarter" idx="13"/>
          </p:nvPr>
        </p:nvSpPr>
        <p:spPr>
          <a:xfrm>
            <a:off x="1484313"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sv-SE"/>
              <a:t>Redigera format för bakgrundstext</a:t>
            </a:r>
          </a:p>
        </p:txBody>
      </p:sp>
      <p:sp>
        <p:nvSpPr>
          <p:cNvPr id="3" name="Text Placeholder 2"/>
          <p:cNvSpPr>
            <a:spLocks noGrp="1"/>
          </p:cNvSpPr>
          <p:nvPr>
            <p:ph type="body" idx="1"/>
          </p:nvPr>
        </p:nvSpPr>
        <p:spPr>
          <a:xfrm>
            <a:off x="1484313" y="4343400"/>
            <a:ext cx="10018713" cy="1447800"/>
          </a:xfrm>
        </p:spPr>
        <p:txBody>
          <a:bodyPr anchor="t">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sv-SE"/>
              <a:t>Redigera format för bakgrundstext</a:t>
            </a:r>
          </a:p>
        </p:txBody>
      </p:sp>
      <p:sp>
        <p:nvSpPr>
          <p:cNvPr id="4" name="Date Placeholder 3"/>
          <p:cNvSpPr>
            <a:spLocks noGrp="1"/>
          </p:cNvSpPr>
          <p:nvPr>
            <p:ph type="dt" sz="half" idx="10"/>
          </p:nvPr>
        </p:nvSpPr>
        <p:spPr/>
        <p:txBody>
          <a:bodyPr/>
          <a:lstStyle/>
          <a:p>
            <a:fld id="{B61BEF0D-F0BB-DE4B-95CE-6DB70DBA9567}" type="datetimeFigureOut">
              <a:rPr lang="en-US" smtClean="0"/>
              <a:pPr/>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73175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sv-SE"/>
              <a:t>Klicka här för att ändra format</a:t>
            </a:r>
            <a:endParaRPr lang="en-US" dirty="0"/>
          </a:p>
        </p:txBody>
      </p:sp>
      <p:sp>
        <p:nvSpPr>
          <p:cNvPr id="3" name="Vertical Text Placeholder 2"/>
          <p:cNvSpPr>
            <a:spLocks noGrp="1"/>
          </p:cNvSpPr>
          <p:nvPr>
            <p:ph type="body" orient="vert" idx="1"/>
          </p:nvPr>
        </p:nvSpPr>
        <p:spPr/>
        <p:txBody>
          <a:bodyPr vert="eaVert" ancho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549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7" y="685800"/>
            <a:ext cx="1770369" cy="5105400"/>
          </a:xfrm>
        </p:spPr>
        <p:txBody>
          <a:bodyPr vert="eaVert"/>
          <a:lstStyle/>
          <a:p>
            <a:r>
              <a:rPr lang="sv-SE"/>
              <a:t>Klicka här för att ändra format</a:t>
            </a:r>
            <a:endParaRPr lang="en-US" dirty="0"/>
          </a:p>
        </p:txBody>
      </p:sp>
      <p:sp>
        <p:nvSpPr>
          <p:cNvPr id="3" name="Vertical Text Placeholder 2"/>
          <p:cNvSpPr>
            <a:spLocks noGrp="1"/>
          </p:cNvSpPr>
          <p:nvPr>
            <p:ph type="body" orient="vert" idx="1"/>
          </p:nvPr>
        </p:nvSpPr>
        <p:spPr>
          <a:xfrm>
            <a:off x="1484313" y="685800"/>
            <a:ext cx="8019743" cy="5105400"/>
          </a:xfrm>
        </p:spPr>
        <p:txBody>
          <a:bodyPr vert="eaVert" ancho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199955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15E23F-3DF8-4428-803E-060C0FE8AF3F}"/>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2A84446A-1675-4BEC-A936-30F1EAE736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E8D0DC9-B711-4926-93A9-11D81EA1C5E9}"/>
              </a:ext>
            </a:extLst>
          </p:cNvPr>
          <p:cNvSpPr>
            <a:spLocks noGrp="1"/>
          </p:cNvSpPr>
          <p:nvPr>
            <p:ph type="dt" sz="half" idx="10"/>
          </p:nvPr>
        </p:nvSpPr>
        <p:spPr/>
        <p:txBody>
          <a:bodyPr/>
          <a:lstStyle/>
          <a:p>
            <a:fld id="{EC15FA57-1DFC-439B-9A90-64CAE526B89F}" type="datetimeFigureOut">
              <a:rPr lang="sv-SE" smtClean="0"/>
              <a:t>2020-09-14</a:t>
            </a:fld>
            <a:endParaRPr lang="sv-SE"/>
          </a:p>
        </p:txBody>
      </p:sp>
      <p:sp>
        <p:nvSpPr>
          <p:cNvPr id="5" name="Platshållare för sidfot 4">
            <a:extLst>
              <a:ext uri="{FF2B5EF4-FFF2-40B4-BE49-F238E27FC236}">
                <a16:creationId xmlns:a16="http://schemas.microsoft.com/office/drawing/2014/main" id="{D5086DFE-6F3C-49A0-9AC3-8D8CCC0BB8E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AFD5903-2AA3-4813-8067-AE24383C8A22}"/>
              </a:ext>
            </a:extLst>
          </p:cNvPr>
          <p:cNvSpPr>
            <a:spLocks noGrp="1"/>
          </p:cNvSpPr>
          <p:nvPr>
            <p:ph type="sldNum" sz="quarter" idx="12"/>
          </p:nvPr>
        </p:nvSpPr>
        <p:spPr/>
        <p:txBody>
          <a:bodyPr/>
          <a:lstStyle/>
          <a:p>
            <a:fld id="{DC7E9B6A-5BFB-464A-9D53-05A4F1FAF77F}" type="slidenum">
              <a:rPr lang="sv-SE" smtClean="0"/>
              <a:t>‹#›</a:t>
            </a:fld>
            <a:endParaRPr lang="sv-SE"/>
          </a:p>
        </p:txBody>
      </p:sp>
    </p:spTree>
    <p:extLst>
      <p:ext uri="{BB962C8B-B14F-4D97-AF65-F5344CB8AC3E}">
        <p14:creationId xmlns:p14="http://schemas.microsoft.com/office/powerpoint/2010/main" val="35381632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4FECAB-8C86-4501-9CB1-D06D9DD3007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E6D8EAD-F028-4281-B0DD-7653DE946DDF}"/>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0A99470-FA95-442B-8F01-855018F1A1E9}"/>
              </a:ext>
            </a:extLst>
          </p:cNvPr>
          <p:cNvSpPr>
            <a:spLocks noGrp="1"/>
          </p:cNvSpPr>
          <p:nvPr>
            <p:ph type="dt" sz="half" idx="10"/>
          </p:nvPr>
        </p:nvSpPr>
        <p:spPr/>
        <p:txBody>
          <a:bodyPr/>
          <a:lstStyle/>
          <a:p>
            <a:fld id="{EC15FA57-1DFC-439B-9A90-64CAE526B89F}" type="datetimeFigureOut">
              <a:rPr lang="sv-SE" smtClean="0"/>
              <a:t>2020-09-14</a:t>
            </a:fld>
            <a:endParaRPr lang="sv-SE"/>
          </a:p>
        </p:txBody>
      </p:sp>
      <p:sp>
        <p:nvSpPr>
          <p:cNvPr id="5" name="Platshållare för sidfot 4">
            <a:extLst>
              <a:ext uri="{FF2B5EF4-FFF2-40B4-BE49-F238E27FC236}">
                <a16:creationId xmlns:a16="http://schemas.microsoft.com/office/drawing/2014/main" id="{91FBD4BC-B7E2-40BC-B6EB-BB4FFCA255F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F2D25F1-7FE9-4E64-A1A9-D4795C75C26A}"/>
              </a:ext>
            </a:extLst>
          </p:cNvPr>
          <p:cNvSpPr>
            <a:spLocks noGrp="1"/>
          </p:cNvSpPr>
          <p:nvPr>
            <p:ph type="sldNum" sz="quarter" idx="12"/>
          </p:nvPr>
        </p:nvSpPr>
        <p:spPr/>
        <p:txBody>
          <a:bodyPr/>
          <a:lstStyle/>
          <a:p>
            <a:fld id="{DC7E9B6A-5BFB-464A-9D53-05A4F1FAF77F}" type="slidenum">
              <a:rPr lang="sv-SE" smtClean="0"/>
              <a:t>‹#›</a:t>
            </a:fld>
            <a:endParaRPr lang="sv-SE"/>
          </a:p>
        </p:txBody>
      </p:sp>
    </p:spTree>
    <p:extLst>
      <p:ext uri="{BB962C8B-B14F-4D97-AF65-F5344CB8AC3E}">
        <p14:creationId xmlns:p14="http://schemas.microsoft.com/office/powerpoint/2010/main" val="25356118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B2B48B-3000-4646-9C32-B73ED818C96C}"/>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EC2C5F07-4C7E-4357-A12C-0A3A84CDE7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id="{2349EA5E-7551-4509-89F8-EAE7DC0B9E86}"/>
              </a:ext>
            </a:extLst>
          </p:cNvPr>
          <p:cNvSpPr>
            <a:spLocks noGrp="1"/>
          </p:cNvSpPr>
          <p:nvPr>
            <p:ph type="dt" sz="half" idx="10"/>
          </p:nvPr>
        </p:nvSpPr>
        <p:spPr/>
        <p:txBody>
          <a:bodyPr/>
          <a:lstStyle/>
          <a:p>
            <a:fld id="{EC15FA57-1DFC-439B-9A90-64CAE526B89F}" type="datetimeFigureOut">
              <a:rPr lang="sv-SE" smtClean="0"/>
              <a:t>2020-09-14</a:t>
            </a:fld>
            <a:endParaRPr lang="sv-SE"/>
          </a:p>
        </p:txBody>
      </p:sp>
      <p:sp>
        <p:nvSpPr>
          <p:cNvPr id="5" name="Platshållare för sidfot 4">
            <a:extLst>
              <a:ext uri="{FF2B5EF4-FFF2-40B4-BE49-F238E27FC236}">
                <a16:creationId xmlns:a16="http://schemas.microsoft.com/office/drawing/2014/main" id="{D5643C7E-6AE5-4C87-BC0A-3C860E1AF42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6B9CAC3-AB9D-4239-ADA3-D939963A7A58}"/>
              </a:ext>
            </a:extLst>
          </p:cNvPr>
          <p:cNvSpPr>
            <a:spLocks noGrp="1"/>
          </p:cNvSpPr>
          <p:nvPr>
            <p:ph type="sldNum" sz="quarter" idx="12"/>
          </p:nvPr>
        </p:nvSpPr>
        <p:spPr/>
        <p:txBody>
          <a:bodyPr/>
          <a:lstStyle/>
          <a:p>
            <a:fld id="{DC7E9B6A-5BFB-464A-9D53-05A4F1FAF77F}" type="slidenum">
              <a:rPr lang="sv-SE" smtClean="0"/>
              <a:t>‹#›</a:t>
            </a:fld>
            <a:endParaRPr lang="sv-SE"/>
          </a:p>
        </p:txBody>
      </p:sp>
    </p:spTree>
    <p:extLst>
      <p:ext uri="{BB962C8B-B14F-4D97-AF65-F5344CB8AC3E}">
        <p14:creationId xmlns:p14="http://schemas.microsoft.com/office/powerpoint/2010/main" val="16104611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B12ED6-B854-4EA9-A2B0-7E07445707C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EC74EC2-8A25-4069-8FCE-1B3EFE03F436}"/>
              </a:ext>
            </a:extLst>
          </p:cNvPr>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C2F6D3AE-DB9C-450D-9735-ED49B42C4E06}"/>
              </a:ext>
            </a:extLst>
          </p:cNvPr>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50D74B9D-6CDD-4D89-A8E2-6F994734FF60}"/>
              </a:ext>
            </a:extLst>
          </p:cNvPr>
          <p:cNvSpPr>
            <a:spLocks noGrp="1"/>
          </p:cNvSpPr>
          <p:nvPr>
            <p:ph type="dt" sz="half" idx="10"/>
          </p:nvPr>
        </p:nvSpPr>
        <p:spPr/>
        <p:txBody>
          <a:bodyPr/>
          <a:lstStyle/>
          <a:p>
            <a:fld id="{EC15FA57-1DFC-439B-9A90-64CAE526B89F}" type="datetimeFigureOut">
              <a:rPr lang="sv-SE" smtClean="0"/>
              <a:t>2020-09-14</a:t>
            </a:fld>
            <a:endParaRPr lang="sv-SE"/>
          </a:p>
        </p:txBody>
      </p:sp>
      <p:sp>
        <p:nvSpPr>
          <p:cNvPr id="6" name="Platshållare för sidfot 5">
            <a:extLst>
              <a:ext uri="{FF2B5EF4-FFF2-40B4-BE49-F238E27FC236}">
                <a16:creationId xmlns:a16="http://schemas.microsoft.com/office/drawing/2014/main" id="{7E30EA78-4E6B-4DAE-AD17-7DDAE21BACA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0EA705D-5C0E-4954-ABAD-CEDA3B9D8931}"/>
              </a:ext>
            </a:extLst>
          </p:cNvPr>
          <p:cNvSpPr>
            <a:spLocks noGrp="1"/>
          </p:cNvSpPr>
          <p:nvPr>
            <p:ph type="sldNum" sz="quarter" idx="12"/>
          </p:nvPr>
        </p:nvSpPr>
        <p:spPr/>
        <p:txBody>
          <a:bodyPr/>
          <a:lstStyle/>
          <a:p>
            <a:fld id="{DC7E9B6A-5BFB-464A-9D53-05A4F1FAF77F}" type="slidenum">
              <a:rPr lang="sv-SE" smtClean="0"/>
              <a:t>‹#›</a:t>
            </a:fld>
            <a:endParaRPr lang="sv-SE"/>
          </a:p>
        </p:txBody>
      </p:sp>
    </p:spTree>
    <p:extLst>
      <p:ext uri="{BB962C8B-B14F-4D97-AF65-F5344CB8AC3E}">
        <p14:creationId xmlns:p14="http://schemas.microsoft.com/office/powerpoint/2010/main" val="38712517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BD3D4E-EEF2-4246-9C84-62B677B19041}"/>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68E3CAA-86BA-4C51-B52A-96A5F57CA9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CE413899-CFB5-4182-AEC1-F2313120E5D0}"/>
              </a:ext>
            </a:extLst>
          </p:cNvPr>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5F1A6FD4-1B74-4C72-A794-7DA378A38F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330D9BB8-B2C5-487D-8CE5-557A65444074}"/>
              </a:ext>
            </a:extLst>
          </p:cNvPr>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C6087E6E-C7F4-40E7-8F77-8E9BCBE97D01}"/>
              </a:ext>
            </a:extLst>
          </p:cNvPr>
          <p:cNvSpPr>
            <a:spLocks noGrp="1"/>
          </p:cNvSpPr>
          <p:nvPr>
            <p:ph type="dt" sz="half" idx="10"/>
          </p:nvPr>
        </p:nvSpPr>
        <p:spPr/>
        <p:txBody>
          <a:bodyPr/>
          <a:lstStyle/>
          <a:p>
            <a:fld id="{EC15FA57-1DFC-439B-9A90-64CAE526B89F}" type="datetimeFigureOut">
              <a:rPr lang="sv-SE" smtClean="0"/>
              <a:t>2020-09-14</a:t>
            </a:fld>
            <a:endParaRPr lang="sv-SE"/>
          </a:p>
        </p:txBody>
      </p:sp>
      <p:sp>
        <p:nvSpPr>
          <p:cNvPr id="8" name="Platshållare för sidfot 7">
            <a:extLst>
              <a:ext uri="{FF2B5EF4-FFF2-40B4-BE49-F238E27FC236}">
                <a16:creationId xmlns:a16="http://schemas.microsoft.com/office/drawing/2014/main" id="{AF8B5057-5B86-4C2D-84AC-A89D5B3BE294}"/>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B603FE0A-506B-496B-A6EE-C97B4F08DFEA}"/>
              </a:ext>
            </a:extLst>
          </p:cNvPr>
          <p:cNvSpPr>
            <a:spLocks noGrp="1"/>
          </p:cNvSpPr>
          <p:nvPr>
            <p:ph type="sldNum" sz="quarter" idx="12"/>
          </p:nvPr>
        </p:nvSpPr>
        <p:spPr/>
        <p:txBody>
          <a:bodyPr/>
          <a:lstStyle/>
          <a:p>
            <a:fld id="{DC7E9B6A-5BFB-464A-9D53-05A4F1FAF77F}" type="slidenum">
              <a:rPr lang="sv-SE" smtClean="0"/>
              <a:t>‹#›</a:t>
            </a:fld>
            <a:endParaRPr lang="sv-SE"/>
          </a:p>
        </p:txBody>
      </p:sp>
    </p:spTree>
    <p:extLst>
      <p:ext uri="{BB962C8B-B14F-4D97-AF65-F5344CB8AC3E}">
        <p14:creationId xmlns:p14="http://schemas.microsoft.com/office/powerpoint/2010/main" val="19476869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8D5403-92D1-400D-876E-07F2E5103FA6}"/>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22D047B6-5F7A-4236-AC9A-15F218801864}"/>
              </a:ext>
            </a:extLst>
          </p:cNvPr>
          <p:cNvSpPr>
            <a:spLocks noGrp="1"/>
          </p:cNvSpPr>
          <p:nvPr>
            <p:ph type="dt" sz="half" idx="10"/>
          </p:nvPr>
        </p:nvSpPr>
        <p:spPr/>
        <p:txBody>
          <a:bodyPr/>
          <a:lstStyle/>
          <a:p>
            <a:fld id="{EC15FA57-1DFC-439B-9A90-64CAE526B89F}" type="datetimeFigureOut">
              <a:rPr lang="sv-SE" smtClean="0"/>
              <a:t>2020-09-14</a:t>
            </a:fld>
            <a:endParaRPr lang="sv-SE"/>
          </a:p>
        </p:txBody>
      </p:sp>
      <p:sp>
        <p:nvSpPr>
          <p:cNvPr id="4" name="Platshållare för sidfot 3">
            <a:extLst>
              <a:ext uri="{FF2B5EF4-FFF2-40B4-BE49-F238E27FC236}">
                <a16:creationId xmlns:a16="http://schemas.microsoft.com/office/drawing/2014/main" id="{24ADB58F-DA17-47F3-9352-9D685D17A854}"/>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A5F7598-E439-4F21-BA9F-6C8F48D01CFD}"/>
              </a:ext>
            </a:extLst>
          </p:cNvPr>
          <p:cNvSpPr>
            <a:spLocks noGrp="1"/>
          </p:cNvSpPr>
          <p:nvPr>
            <p:ph type="sldNum" sz="quarter" idx="12"/>
          </p:nvPr>
        </p:nvSpPr>
        <p:spPr/>
        <p:txBody>
          <a:bodyPr/>
          <a:lstStyle/>
          <a:p>
            <a:fld id="{DC7E9B6A-5BFB-464A-9D53-05A4F1FAF77F}" type="slidenum">
              <a:rPr lang="sv-SE" smtClean="0"/>
              <a:t>‹#›</a:t>
            </a:fld>
            <a:endParaRPr lang="sv-SE"/>
          </a:p>
        </p:txBody>
      </p:sp>
    </p:spTree>
    <p:extLst>
      <p:ext uri="{BB962C8B-B14F-4D97-AF65-F5344CB8AC3E}">
        <p14:creationId xmlns:p14="http://schemas.microsoft.com/office/powerpoint/2010/main" val="38858080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695732FD-A913-46D2-82E5-D197B6C08C0D}"/>
              </a:ext>
            </a:extLst>
          </p:cNvPr>
          <p:cNvSpPr>
            <a:spLocks noGrp="1"/>
          </p:cNvSpPr>
          <p:nvPr>
            <p:ph type="dt" sz="half" idx="10"/>
          </p:nvPr>
        </p:nvSpPr>
        <p:spPr/>
        <p:txBody>
          <a:bodyPr/>
          <a:lstStyle/>
          <a:p>
            <a:fld id="{EC15FA57-1DFC-439B-9A90-64CAE526B89F}" type="datetimeFigureOut">
              <a:rPr lang="sv-SE" smtClean="0"/>
              <a:t>2020-09-14</a:t>
            </a:fld>
            <a:endParaRPr lang="sv-SE"/>
          </a:p>
        </p:txBody>
      </p:sp>
      <p:sp>
        <p:nvSpPr>
          <p:cNvPr id="3" name="Platshållare för sidfot 2">
            <a:extLst>
              <a:ext uri="{FF2B5EF4-FFF2-40B4-BE49-F238E27FC236}">
                <a16:creationId xmlns:a16="http://schemas.microsoft.com/office/drawing/2014/main" id="{3BBA0B0E-A373-4300-8A56-4FE03E54DE6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17E094D3-7AB1-4284-90D5-FED8503A29B8}"/>
              </a:ext>
            </a:extLst>
          </p:cNvPr>
          <p:cNvSpPr>
            <a:spLocks noGrp="1"/>
          </p:cNvSpPr>
          <p:nvPr>
            <p:ph type="sldNum" sz="quarter" idx="12"/>
          </p:nvPr>
        </p:nvSpPr>
        <p:spPr/>
        <p:txBody>
          <a:bodyPr/>
          <a:lstStyle/>
          <a:p>
            <a:fld id="{DC7E9B6A-5BFB-464A-9D53-05A4F1FAF77F}" type="slidenum">
              <a:rPr lang="sv-SE" smtClean="0"/>
              <a:t>‹#›</a:t>
            </a:fld>
            <a:endParaRPr lang="sv-SE"/>
          </a:p>
        </p:txBody>
      </p:sp>
    </p:spTree>
    <p:extLst>
      <p:ext uri="{BB962C8B-B14F-4D97-AF65-F5344CB8AC3E}">
        <p14:creationId xmlns:p14="http://schemas.microsoft.com/office/powerpoint/2010/main" val="441143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CBB26D-A01E-4D18-971E-E05B7441DED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C4206D-41D1-408C-9429-175E36DE22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22BA95-DCC6-4838-9690-49DE805A8B5F}"/>
              </a:ext>
            </a:extLst>
          </p:cNvPr>
          <p:cNvSpPr>
            <a:spLocks noGrp="1"/>
          </p:cNvSpPr>
          <p:nvPr>
            <p:ph type="dt" sz="half" idx="10"/>
          </p:nvPr>
        </p:nvSpPr>
        <p:spPr/>
        <p:txBody>
          <a:bodyPr/>
          <a:lstStyle/>
          <a:p>
            <a:fld id="{FAB0C40D-EC95-4683-88B8-DAC2D6D105CB}" type="datetimeFigureOut">
              <a:rPr lang="en-GB" smtClean="0"/>
              <a:t>14/09/2020</a:t>
            </a:fld>
            <a:endParaRPr lang="en-GB"/>
          </a:p>
        </p:txBody>
      </p:sp>
      <p:sp>
        <p:nvSpPr>
          <p:cNvPr id="5" name="Footer Placeholder 4">
            <a:extLst>
              <a:ext uri="{FF2B5EF4-FFF2-40B4-BE49-F238E27FC236}">
                <a16:creationId xmlns:a16="http://schemas.microsoft.com/office/drawing/2014/main" id="{137B2395-B93C-476B-AD95-0025BB8DEB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487AE9-695C-48E8-8FA8-780784C33533}"/>
              </a:ext>
            </a:extLst>
          </p:cNvPr>
          <p:cNvSpPr>
            <a:spLocks noGrp="1"/>
          </p:cNvSpPr>
          <p:nvPr>
            <p:ph type="sldNum" sz="quarter" idx="12"/>
          </p:nvPr>
        </p:nvSpPr>
        <p:spPr/>
        <p:txBody>
          <a:bodyPr/>
          <a:lstStyle/>
          <a:p>
            <a:fld id="{E0831CDF-5424-4157-BFBB-17EB8D138634}" type="slidenum">
              <a:rPr lang="en-GB" smtClean="0"/>
              <a:t>‹#›</a:t>
            </a:fld>
            <a:endParaRPr lang="en-GB"/>
          </a:p>
        </p:txBody>
      </p:sp>
    </p:spTree>
    <p:extLst>
      <p:ext uri="{BB962C8B-B14F-4D97-AF65-F5344CB8AC3E}">
        <p14:creationId xmlns:p14="http://schemas.microsoft.com/office/powerpoint/2010/main" val="645439425"/>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7BB810-417E-4D3F-AB5F-B3F3094D5E5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D8FF284-0E96-44CD-9B98-459D57AF1D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01F137A5-225C-41B9-9799-DA6894E928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B87EAB4B-8FB7-4734-B99E-8ECE8C8C44D2}"/>
              </a:ext>
            </a:extLst>
          </p:cNvPr>
          <p:cNvSpPr>
            <a:spLocks noGrp="1"/>
          </p:cNvSpPr>
          <p:nvPr>
            <p:ph type="dt" sz="half" idx="10"/>
          </p:nvPr>
        </p:nvSpPr>
        <p:spPr/>
        <p:txBody>
          <a:bodyPr/>
          <a:lstStyle/>
          <a:p>
            <a:fld id="{EC15FA57-1DFC-439B-9A90-64CAE526B89F}" type="datetimeFigureOut">
              <a:rPr lang="sv-SE" smtClean="0"/>
              <a:t>2020-09-14</a:t>
            </a:fld>
            <a:endParaRPr lang="sv-SE"/>
          </a:p>
        </p:txBody>
      </p:sp>
      <p:sp>
        <p:nvSpPr>
          <p:cNvPr id="6" name="Platshållare för sidfot 5">
            <a:extLst>
              <a:ext uri="{FF2B5EF4-FFF2-40B4-BE49-F238E27FC236}">
                <a16:creationId xmlns:a16="http://schemas.microsoft.com/office/drawing/2014/main" id="{C0270139-68F5-4BF7-B9B4-641B211CB65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9CC2942-8511-4A22-854E-53D559912353}"/>
              </a:ext>
            </a:extLst>
          </p:cNvPr>
          <p:cNvSpPr>
            <a:spLocks noGrp="1"/>
          </p:cNvSpPr>
          <p:nvPr>
            <p:ph type="sldNum" sz="quarter" idx="12"/>
          </p:nvPr>
        </p:nvSpPr>
        <p:spPr/>
        <p:txBody>
          <a:bodyPr/>
          <a:lstStyle/>
          <a:p>
            <a:fld id="{DC7E9B6A-5BFB-464A-9D53-05A4F1FAF77F}" type="slidenum">
              <a:rPr lang="sv-SE" smtClean="0"/>
              <a:t>‹#›</a:t>
            </a:fld>
            <a:endParaRPr lang="sv-SE"/>
          </a:p>
        </p:txBody>
      </p:sp>
    </p:spTree>
    <p:extLst>
      <p:ext uri="{BB962C8B-B14F-4D97-AF65-F5344CB8AC3E}">
        <p14:creationId xmlns:p14="http://schemas.microsoft.com/office/powerpoint/2010/main" val="42725214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8C69B5-37E5-4A05-B721-F5FE72425124}"/>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DC6FD57-39A0-4733-A3D0-D238C84717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4DF2E841-C79C-485E-8CB3-9623B0EF7D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F28EA15E-56E4-48FB-B074-7E0475B310A9}"/>
              </a:ext>
            </a:extLst>
          </p:cNvPr>
          <p:cNvSpPr>
            <a:spLocks noGrp="1"/>
          </p:cNvSpPr>
          <p:nvPr>
            <p:ph type="dt" sz="half" idx="10"/>
          </p:nvPr>
        </p:nvSpPr>
        <p:spPr/>
        <p:txBody>
          <a:bodyPr/>
          <a:lstStyle/>
          <a:p>
            <a:fld id="{EC15FA57-1DFC-439B-9A90-64CAE526B89F}" type="datetimeFigureOut">
              <a:rPr lang="sv-SE" smtClean="0"/>
              <a:t>2020-09-14</a:t>
            </a:fld>
            <a:endParaRPr lang="sv-SE"/>
          </a:p>
        </p:txBody>
      </p:sp>
      <p:sp>
        <p:nvSpPr>
          <p:cNvPr id="6" name="Platshållare för sidfot 5">
            <a:extLst>
              <a:ext uri="{FF2B5EF4-FFF2-40B4-BE49-F238E27FC236}">
                <a16:creationId xmlns:a16="http://schemas.microsoft.com/office/drawing/2014/main" id="{C7B692B7-60B4-4052-84D7-E99D1180BCDE}"/>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687C6B0-4061-43E5-9AA8-5A832B82E4D2}"/>
              </a:ext>
            </a:extLst>
          </p:cNvPr>
          <p:cNvSpPr>
            <a:spLocks noGrp="1"/>
          </p:cNvSpPr>
          <p:nvPr>
            <p:ph type="sldNum" sz="quarter" idx="12"/>
          </p:nvPr>
        </p:nvSpPr>
        <p:spPr/>
        <p:txBody>
          <a:bodyPr/>
          <a:lstStyle/>
          <a:p>
            <a:fld id="{DC7E9B6A-5BFB-464A-9D53-05A4F1FAF77F}" type="slidenum">
              <a:rPr lang="sv-SE" smtClean="0"/>
              <a:t>‹#›</a:t>
            </a:fld>
            <a:endParaRPr lang="sv-SE"/>
          </a:p>
        </p:txBody>
      </p:sp>
    </p:spTree>
    <p:extLst>
      <p:ext uri="{BB962C8B-B14F-4D97-AF65-F5344CB8AC3E}">
        <p14:creationId xmlns:p14="http://schemas.microsoft.com/office/powerpoint/2010/main" val="11246227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BA8694-7075-4516-8AB1-65202BC8ADF9}"/>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866BCC3F-8780-4F32-9237-7A6DFDEC74A6}"/>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DAA7657-E582-4BBA-A3C4-1E0D8D7C6536}"/>
              </a:ext>
            </a:extLst>
          </p:cNvPr>
          <p:cNvSpPr>
            <a:spLocks noGrp="1"/>
          </p:cNvSpPr>
          <p:nvPr>
            <p:ph type="dt" sz="half" idx="10"/>
          </p:nvPr>
        </p:nvSpPr>
        <p:spPr/>
        <p:txBody>
          <a:bodyPr/>
          <a:lstStyle/>
          <a:p>
            <a:fld id="{EC15FA57-1DFC-439B-9A90-64CAE526B89F}" type="datetimeFigureOut">
              <a:rPr lang="sv-SE" smtClean="0"/>
              <a:t>2020-09-14</a:t>
            </a:fld>
            <a:endParaRPr lang="sv-SE"/>
          </a:p>
        </p:txBody>
      </p:sp>
      <p:sp>
        <p:nvSpPr>
          <p:cNvPr id="5" name="Platshållare för sidfot 4">
            <a:extLst>
              <a:ext uri="{FF2B5EF4-FFF2-40B4-BE49-F238E27FC236}">
                <a16:creationId xmlns:a16="http://schemas.microsoft.com/office/drawing/2014/main" id="{74820B7E-320D-44EA-809E-8B867DE07DC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34B8B98-668A-4CA4-B9F6-C69C01C21D81}"/>
              </a:ext>
            </a:extLst>
          </p:cNvPr>
          <p:cNvSpPr>
            <a:spLocks noGrp="1"/>
          </p:cNvSpPr>
          <p:nvPr>
            <p:ph type="sldNum" sz="quarter" idx="12"/>
          </p:nvPr>
        </p:nvSpPr>
        <p:spPr/>
        <p:txBody>
          <a:bodyPr/>
          <a:lstStyle/>
          <a:p>
            <a:fld id="{DC7E9B6A-5BFB-464A-9D53-05A4F1FAF77F}" type="slidenum">
              <a:rPr lang="sv-SE" smtClean="0"/>
              <a:t>‹#›</a:t>
            </a:fld>
            <a:endParaRPr lang="sv-SE"/>
          </a:p>
        </p:txBody>
      </p:sp>
    </p:spTree>
    <p:extLst>
      <p:ext uri="{BB962C8B-B14F-4D97-AF65-F5344CB8AC3E}">
        <p14:creationId xmlns:p14="http://schemas.microsoft.com/office/powerpoint/2010/main" val="12100220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88277284-2FE9-4CFA-B3FB-CFE57C01EC9C}"/>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0C7485F4-5790-48CE-9950-F1722399D2BC}"/>
              </a:ext>
            </a:extLst>
          </p:cNvPr>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3079F0D-19D6-44B5-98CD-7726B6B817B8}"/>
              </a:ext>
            </a:extLst>
          </p:cNvPr>
          <p:cNvSpPr>
            <a:spLocks noGrp="1"/>
          </p:cNvSpPr>
          <p:nvPr>
            <p:ph type="dt" sz="half" idx="10"/>
          </p:nvPr>
        </p:nvSpPr>
        <p:spPr/>
        <p:txBody>
          <a:bodyPr/>
          <a:lstStyle/>
          <a:p>
            <a:fld id="{EC15FA57-1DFC-439B-9A90-64CAE526B89F}" type="datetimeFigureOut">
              <a:rPr lang="sv-SE" smtClean="0"/>
              <a:t>2020-09-14</a:t>
            </a:fld>
            <a:endParaRPr lang="sv-SE"/>
          </a:p>
        </p:txBody>
      </p:sp>
      <p:sp>
        <p:nvSpPr>
          <p:cNvPr id="5" name="Platshållare för sidfot 4">
            <a:extLst>
              <a:ext uri="{FF2B5EF4-FFF2-40B4-BE49-F238E27FC236}">
                <a16:creationId xmlns:a16="http://schemas.microsoft.com/office/drawing/2014/main" id="{CEF09DE5-FD60-4B8F-8258-AEEF556EFCF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361C15A-8035-47B7-8222-EFD699FA3325}"/>
              </a:ext>
            </a:extLst>
          </p:cNvPr>
          <p:cNvSpPr>
            <a:spLocks noGrp="1"/>
          </p:cNvSpPr>
          <p:nvPr>
            <p:ph type="sldNum" sz="quarter" idx="12"/>
          </p:nvPr>
        </p:nvSpPr>
        <p:spPr/>
        <p:txBody>
          <a:bodyPr/>
          <a:lstStyle/>
          <a:p>
            <a:fld id="{DC7E9B6A-5BFB-464A-9D53-05A4F1FAF77F}" type="slidenum">
              <a:rPr lang="sv-SE" smtClean="0"/>
              <a:t>‹#›</a:t>
            </a:fld>
            <a:endParaRPr lang="sv-SE"/>
          </a:p>
        </p:txBody>
      </p:sp>
    </p:spTree>
    <p:extLst>
      <p:ext uri="{BB962C8B-B14F-4D97-AF65-F5344CB8AC3E}">
        <p14:creationId xmlns:p14="http://schemas.microsoft.com/office/powerpoint/2010/main" val="12161107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v-S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
        <p:nvSpPr>
          <p:cNvPr id="4" name="Date Placeholder 3"/>
          <p:cNvSpPr>
            <a:spLocks noGrp="1"/>
          </p:cNvSpPr>
          <p:nvPr>
            <p:ph type="dt" sz="half" idx="10"/>
          </p:nvPr>
        </p:nvSpPr>
        <p:spPr/>
        <p:txBody>
          <a:bodyPr/>
          <a:lstStyle/>
          <a:p>
            <a:fld id="{B14C7DBA-26BC-49DE-B90E-BE11E822717E}" type="datetimeFigureOut">
              <a:rPr lang="sv-SE" smtClean="0"/>
              <a:t>2020-09-14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2DB3778-8FBD-4819-85A7-0712B60513DF}" type="slidenum">
              <a:rPr lang="sv-SE" smtClean="0"/>
              <a:t>‹#›</a:t>
            </a:fld>
            <a:endParaRPr lang="sv-SE"/>
          </a:p>
        </p:txBody>
      </p:sp>
      <p:sp>
        <p:nvSpPr>
          <p:cNvPr id="11" name="Rectangle 10"/>
          <p:cNvSpPr/>
          <p:nvPr userDrawn="1"/>
        </p:nvSpPr>
        <p:spPr>
          <a:xfrm>
            <a:off x="10668000" y="23813"/>
            <a:ext cx="1513840" cy="869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250902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p:cNvSpPr>
            <a:spLocks noGrp="1"/>
          </p:cNvSpPr>
          <p:nvPr>
            <p:ph type="dt" sz="half" idx="10"/>
          </p:nvPr>
        </p:nvSpPr>
        <p:spPr/>
        <p:txBody>
          <a:bodyPr/>
          <a:lstStyle/>
          <a:p>
            <a:fld id="{B14C7DBA-26BC-49DE-B90E-BE11E822717E}" type="datetimeFigureOut">
              <a:rPr lang="sv-SE" smtClean="0"/>
              <a:t>2020-09-14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2DB3778-8FBD-4819-85A7-0712B60513DF}" type="slidenum">
              <a:rPr lang="sv-SE" smtClean="0"/>
              <a:t>‹#›</a:t>
            </a:fld>
            <a:endParaRPr lang="sv-SE"/>
          </a:p>
        </p:txBody>
      </p:sp>
    </p:spTree>
    <p:extLst>
      <p:ext uri="{BB962C8B-B14F-4D97-AF65-F5344CB8AC3E}">
        <p14:creationId xmlns:p14="http://schemas.microsoft.com/office/powerpoint/2010/main" val="36945349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Rubrikbild">
    <p:bg>
      <p:bgPr>
        <a:solidFill>
          <a:schemeClr val="bg1"/>
        </a:solidFill>
        <a:effectLst/>
      </p:bgPr>
    </p:bg>
    <p:spTree>
      <p:nvGrpSpPr>
        <p:cNvPr id="1" name=""/>
        <p:cNvGrpSpPr/>
        <p:nvPr/>
      </p:nvGrpSpPr>
      <p:grpSpPr>
        <a:xfrm>
          <a:off x="0" y="0"/>
          <a:ext cx="0" cy="0"/>
          <a:chOff x="0" y="0"/>
          <a:chExt cx="0" cy="0"/>
        </a:xfrm>
      </p:grpSpPr>
      <p:sp>
        <p:nvSpPr>
          <p:cNvPr id="32" name="Platshållare för bild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rtlCol="0"/>
          <a:lstStyle>
            <a:lvl1pPr marL="0" indent="0">
              <a:buNone/>
              <a:defRPr sz="1100" i="1">
                <a:latin typeface="Times New Roman" panose="02020603050405020304" pitchFamily="18" charset="0"/>
                <a:cs typeface="Times New Roman" panose="02020603050405020304" pitchFamily="18" charset="0"/>
              </a:defRPr>
            </a:lvl1pPr>
          </a:lstStyle>
          <a:p>
            <a:pPr rtl="0"/>
            <a:r>
              <a:rPr lang="sv-SE" noProof="0" dirty="0"/>
              <a:t>Infoga eller dra och släpp bild här</a:t>
            </a:r>
          </a:p>
        </p:txBody>
      </p:sp>
      <p:sp>
        <p:nvSpPr>
          <p:cNvPr id="2" name="Rubrik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rtlCol="0" anchor="b"/>
          <a:lstStyle>
            <a:lvl1pPr algn="l">
              <a:defRPr sz="4200" spc="-150">
                <a:solidFill>
                  <a:schemeClr val="bg1"/>
                </a:solidFill>
              </a:defRPr>
            </a:lvl1pPr>
          </a:lstStyle>
          <a:p>
            <a:pPr rtl="0"/>
            <a:r>
              <a:rPr lang="sv-SE" noProof="0" dirty="0"/>
              <a:t>Klicka för att redigera </a:t>
            </a:r>
            <a:br>
              <a:rPr lang="sv-SE" noProof="0" dirty="0"/>
            </a:br>
            <a:r>
              <a:rPr lang="sv-SE" noProof="0" dirty="0"/>
              <a:t>format</a:t>
            </a:r>
          </a:p>
        </p:txBody>
      </p:sp>
      <p:sp>
        <p:nvSpPr>
          <p:cNvPr id="3" name="Underrubrik 2">
            <a:extLst>
              <a:ext uri="{FF2B5EF4-FFF2-40B4-BE49-F238E27FC236}">
                <a16:creationId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rtlCol="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noProof="0"/>
              <a:t>Klicka här för att ändra mall för underrubrikformat</a:t>
            </a:r>
            <a:endParaRPr lang="sv-SE" noProof="0" dirty="0"/>
          </a:p>
        </p:txBody>
      </p:sp>
    </p:spTree>
    <p:extLst>
      <p:ext uri="{BB962C8B-B14F-4D97-AF65-F5344CB8AC3E}">
        <p14:creationId xmlns:p14="http://schemas.microsoft.com/office/powerpoint/2010/main" val="36030864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rubrikbild">
    <p:bg>
      <p:bgPr>
        <a:solidFill>
          <a:schemeClr val="bg1"/>
        </a:solidFill>
        <a:effectLst/>
      </p:bgPr>
    </p:bg>
    <p:spTree>
      <p:nvGrpSpPr>
        <p:cNvPr id="1" name=""/>
        <p:cNvGrpSpPr/>
        <p:nvPr/>
      </p:nvGrpSpPr>
      <p:grpSpPr>
        <a:xfrm>
          <a:off x="0" y="0"/>
          <a:ext cx="0" cy="0"/>
          <a:chOff x="0" y="0"/>
          <a:chExt cx="0" cy="0"/>
        </a:xfrm>
      </p:grpSpPr>
      <p:sp>
        <p:nvSpPr>
          <p:cNvPr id="8" name="Rektangulär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noProof="0" dirty="0"/>
          </a:p>
        </p:txBody>
      </p:sp>
      <p:sp>
        <p:nvSpPr>
          <p:cNvPr id="9" name="Rektangulär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noProof="0" dirty="0"/>
          </a:p>
        </p:txBody>
      </p:sp>
      <p:sp>
        <p:nvSpPr>
          <p:cNvPr id="10" name="Rektangulär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noProof="0" dirty="0"/>
          </a:p>
        </p:txBody>
      </p:sp>
      <p:sp>
        <p:nvSpPr>
          <p:cNvPr id="11" name="Rektangulär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noProof="0" dirty="0"/>
          </a:p>
        </p:txBody>
      </p:sp>
      <p:sp>
        <p:nvSpPr>
          <p:cNvPr id="32" name="Platshållare för bild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rtlCol="0" anchor="ctr"/>
          <a:lstStyle>
            <a:lvl1pPr marL="0" indent="0" algn="ctr">
              <a:buNone/>
              <a:defRPr sz="1100" i="1">
                <a:latin typeface="Times New Roman" panose="02020603050405020304" pitchFamily="18" charset="0"/>
                <a:cs typeface="Times New Roman" panose="02020603050405020304" pitchFamily="18" charset="0"/>
              </a:defRPr>
            </a:lvl1pPr>
          </a:lstStyle>
          <a:p>
            <a:pPr rtl="0"/>
            <a:r>
              <a:rPr lang="sv-SE" noProof="0" dirty="0"/>
              <a:t>Infoga eller dra och släpp bild här</a:t>
            </a:r>
          </a:p>
        </p:txBody>
      </p:sp>
      <p:sp>
        <p:nvSpPr>
          <p:cNvPr id="2" name="Rubrik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rtlCol="0" anchor="b"/>
          <a:lstStyle>
            <a:lvl1pPr algn="r">
              <a:defRPr sz="4200" spc="-150">
                <a:solidFill>
                  <a:schemeClr val="bg1"/>
                </a:solidFill>
              </a:defRPr>
            </a:lvl1pPr>
          </a:lstStyle>
          <a:p>
            <a:pPr rtl="0"/>
            <a:r>
              <a:rPr lang="sv-SE" noProof="0" dirty="0"/>
              <a:t>Klicka för att redigera </a:t>
            </a:r>
            <a:br>
              <a:rPr lang="sv-SE" noProof="0" dirty="0"/>
            </a:br>
            <a:r>
              <a:rPr lang="sv-SE" noProof="0" dirty="0"/>
              <a:t>format</a:t>
            </a:r>
          </a:p>
        </p:txBody>
      </p:sp>
      <p:sp>
        <p:nvSpPr>
          <p:cNvPr id="3" name="Underrubrik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rtlCol="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noProof="0"/>
              <a:t>Klicka här för att ändra mall för underrubrikformat</a:t>
            </a:r>
            <a:endParaRPr lang="sv-SE" noProof="0" dirty="0"/>
          </a:p>
        </p:txBody>
      </p:sp>
      <p:sp>
        <p:nvSpPr>
          <p:cNvPr id="5" name="Platshållare för bildnumm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rtlCol="0"/>
          <a:lstStyle/>
          <a:p>
            <a:pPr rtl="0"/>
            <a:fld id="{19B51A1E-902D-48AF-9020-955120F399B6}" type="slidenum">
              <a:rPr lang="sv-SE" noProof="0" smtClean="0"/>
              <a:pPr rtl="0"/>
              <a:t>‹#›</a:t>
            </a:fld>
            <a:endParaRPr lang="sv-SE" noProof="0" dirty="0"/>
          </a:p>
        </p:txBody>
      </p:sp>
      <p:sp>
        <p:nvSpPr>
          <p:cNvPr id="6" name="Textruta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sv-SE" sz="1200" noProof="0" dirty="0">
              <a:solidFill>
                <a:schemeClr val="tx1">
                  <a:lumMod val="75000"/>
                  <a:lumOff val="25000"/>
                </a:schemeClr>
              </a:solidFill>
              <a:latin typeface="+mn-lt"/>
            </a:endParaRPr>
          </a:p>
        </p:txBody>
      </p:sp>
    </p:spTree>
    <p:extLst>
      <p:ext uri="{BB962C8B-B14F-4D97-AF65-F5344CB8AC3E}">
        <p14:creationId xmlns:p14="http://schemas.microsoft.com/office/powerpoint/2010/main" val="8171918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slide_Dark image">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1" y="1238250"/>
            <a:ext cx="12191999" cy="5619750"/>
          </a:xfrm>
          <a:noFill/>
        </p:spPr>
        <p:txBody>
          <a:bodyPr/>
          <a:lstStyle>
            <a:lvl1pPr>
              <a:defRPr>
                <a:solidFill>
                  <a:schemeClr val="tx1">
                    <a:lumMod val="50000"/>
                  </a:schemeClr>
                </a:solidFill>
              </a:defRPr>
            </a:lvl1pPr>
          </a:lstStyle>
          <a:p>
            <a:r>
              <a:rPr lang="en-US"/>
              <a:t>Click icon to add picture</a:t>
            </a:r>
            <a:endParaRPr lang="en-GB" dirty="0"/>
          </a:p>
        </p:txBody>
      </p:sp>
      <p:sp>
        <p:nvSpPr>
          <p:cNvPr id="5" name="Text Placeholder 9"/>
          <p:cNvSpPr>
            <a:spLocks noGrp="1"/>
          </p:cNvSpPr>
          <p:nvPr>
            <p:ph type="body" sz="quarter" idx="10"/>
          </p:nvPr>
        </p:nvSpPr>
        <p:spPr>
          <a:xfrm>
            <a:off x="657621" y="2149475"/>
            <a:ext cx="4949052" cy="3011314"/>
          </a:xfrm>
        </p:spPr>
        <p:txBody>
          <a:bodyPr wrap="none">
            <a:noAutofit/>
          </a:bodyPr>
          <a:lstStyle>
            <a:lvl1pPr marL="0" indent="0">
              <a:buFontTx/>
              <a:buNone/>
              <a:defRPr sz="3400" b="0" i="0">
                <a:solidFill>
                  <a:schemeClr val="bg1"/>
                </a:solidFill>
                <a:latin typeface="Calibri Light"/>
                <a:cs typeface="Calibri Light"/>
              </a:defRPr>
            </a:lvl1pPr>
            <a:lvl2pPr marL="0" indent="0">
              <a:spcBef>
                <a:spcPts val="2200"/>
              </a:spcBef>
              <a:buFontTx/>
              <a:buNone/>
              <a:defRPr sz="2500" b="1" i="0">
                <a:solidFill>
                  <a:schemeClr val="bg1"/>
                </a:solidFill>
                <a:latin typeface="Calibri Light"/>
                <a:cs typeface="Calibri Light"/>
              </a:defRPr>
            </a:lvl2pPr>
            <a:lvl3pPr marL="0" indent="0">
              <a:buFontTx/>
              <a:buNone/>
              <a:defRPr sz="2500" b="0" i="0">
                <a:solidFill>
                  <a:schemeClr val="bg1"/>
                </a:solidFill>
                <a:latin typeface="Calibri Light"/>
                <a:cs typeface="Calibri Light"/>
              </a:defRPr>
            </a:lvl3pPr>
            <a:lvl4pPr marL="0" indent="0">
              <a:buFontTx/>
              <a:buNone/>
              <a:defRPr sz="2500" b="0" i="0">
                <a:latin typeface="Calibri Light"/>
                <a:cs typeface="Calibri Light"/>
              </a:defRPr>
            </a:lvl4pPr>
            <a:lvl5pPr marL="0" indent="0">
              <a:buFontTx/>
              <a:buNone/>
              <a:defRPr sz="2500" b="0" i="0">
                <a:latin typeface="Calibri Light"/>
                <a:cs typeface="Calibri Light"/>
              </a:defRPr>
            </a:lvl5pPr>
          </a:lstStyle>
          <a:p>
            <a:pPr lvl="0"/>
            <a:r>
              <a:rPr lang="en-US"/>
              <a:t>Click to edit Master text styles</a:t>
            </a:r>
          </a:p>
          <a:p>
            <a:pPr lvl="1"/>
            <a:r>
              <a:rPr lang="en-US"/>
              <a:t>Second level</a:t>
            </a:r>
          </a:p>
          <a:p>
            <a:pPr lvl="2"/>
            <a:r>
              <a:rPr lang="en-US"/>
              <a:t>Third level</a:t>
            </a:r>
          </a:p>
        </p:txBody>
      </p:sp>
      <p:sp>
        <p:nvSpPr>
          <p:cNvPr id="6" name="Freeform 5"/>
          <p:cNvSpPr>
            <a:spLocks noEditPoints="1"/>
          </p:cNvSpPr>
          <p:nvPr userDrawn="1"/>
        </p:nvSpPr>
        <p:spPr bwMode="auto">
          <a:xfrm>
            <a:off x="8922344" y="407931"/>
            <a:ext cx="2401824" cy="408441"/>
          </a:xfrm>
          <a:custGeom>
            <a:avLst/>
            <a:gdLst/>
            <a:ahLst/>
            <a:cxnLst>
              <a:cxn ang="0">
                <a:pos x="2628" y="2218"/>
              </a:cxn>
              <a:cxn ang="0">
                <a:pos x="2527" y="1531"/>
              </a:cxn>
              <a:cxn ang="0">
                <a:pos x="2975" y="1304"/>
              </a:cxn>
              <a:cxn ang="0">
                <a:pos x="2788" y="816"/>
              </a:cxn>
              <a:cxn ang="0">
                <a:pos x="1945" y="1477"/>
              </a:cxn>
              <a:cxn ang="0">
                <a:pos x="2308" y="2651"/>
              </a:cxn>
              <a:cxn ang="0">
                <a:pos x="3623" y="2695"/>
              </a:cxn>
              <a:cxn ang="0">
                <a:pos x="3683" y="884"/>
              </a:cxn>
              <a:cxn ang="0">
                <a:pos x="500" y="2690"/>
              </a:cxn>
              <a:cxn ang="0">
                <a:pos x="539" y="16"/>
              </a:cxn>
              <a:cxn ang="0">
                <a:pos x="1748" y="869"/>
              </a:cxn>
              <a:cxn ang="0">
                <a:pos x="710" y="1721"/>
              </a:cxn>
              <a:cxn ang="0">
                <a:pos x="1810" y="2694"/>
              </a:cxn>
              <a:cxn ang="0">
                <a:pos x="6666" y="978"/>
              </a:cxn>
              <a:cxn ang="0">
                <a:pos x="5880" y="877"/>
              </a:cxn>
              <a:cxn ang="0">
                <a:pos x="5364" y="869"/>
              </a:cxn>
              <a:cxn ang="0">
                <a:pos x="4573" y="1017"/>
              </a:cxn>
              <a:cxn ang="0">
                <a:pos x="4498" y="2694"/>
              </a:cxn>
              <a:cxn ang="0">
                <a:pos x="4847" y="1328"/>
              </a:cxn>
              <a:cxn ang="0">
                <a:pos x="5164" y="1525"/>
              </a:cxn>
              <a:cxn ang="0">
                <a:pos x="5739" y="1436"/>
              </a:cxn>
              <a:cxn ang="0">
                <a:pos x="6245" y="1380"/>
              </a:cxn>
              <a:cxn ang="0">
                <a:pos x="6842" y="2646"/>
              </a:cxn>
              <a:cxn ang="0">
                <a:pos x="8838" y="2358"/>
              </a:cxn>
              <a:cxn ang="0">
                <a:pos x="9271" y="2723"/>
              </a:cxn>
              <a:cxn ang="0">
                <a:pos x="9961" y="2571"/>
              </a:cxn>
              <a:cxn ang="0">
                <a:pos x="9524" y="2283"/>
              </a:cxn>
              <a:cxn ang="0">
                <a:pos x="9820" y="1233"/>
              </a:cxn>
              <a:cxn ang="0">
                <a:pos x="9784" y="857"/>
              </a:cxn>
              <a:cxn ang="0">
                <a:pos x="11165" y="807"/>
              </a:cxn>
              <a:cxn ang="0">
                <a:pos x="10738" y="873"/>
              </a:cxn>
              <a:cxn ang="0">
                <a:pos x="10790" y="2649"/>
              </a:cxn>
              <a:cxn ang="0">
                <a:pos x="11262" y="1321"/>
              </a:cxn>
              <a:cxn ang="0">
                <a:pos x="7793" y="1477"/>
              </a:cxn>
              <a:cxn ang="0">
                <a:pos x="7853" y="1229"/>
              </a:cxn>
              <a:cxn ang="0">
                <a:pos x="8365" y="1340"/>
              </a:cxn>
              <a:cxn ang="0">
                <a:pos x="8452" y="1255"/>
              </a:cxn>
              <a:cxn ang="0">
                <a:pos x="7841" y="785"/>
              </a:cxn>
              <a:cxn ang="0">
                <a:pos x="7119" y="1250"/>
              </a:cxn>
              <a:cxn ang="0">
                <a:pos x="7387" y="1840"/>
              </a:cxn>
              <a:cxn ang="0">
                <a:pos x="7988" y="2264"/>
              </a:cxn>
              <a:cxn ang="0">
                <a:pos x="7322" y="2205"/>
              </a:cxn>
              <a:cxn ang="0">
                <a:pos x="7191" y="2179"/>
              </a:cxn>
              <a:cxn ang="0">
                <a:pos x="7105" y="2540"/>
              </a:cxn>
              <a:cxn ang="0">
                <a:pos x="7976" y="2739"/>
              </a:cxn>
              <a:cxn ang="0">
                <a:pos x="8567" y="2096"/>
              </a:cxn>
              <a:cxn ang="0">
                <a:pos x="8242" y="1657"/>
              </a:cxn>
              <a:cxn ang="0">
                <a:pos x="12332" y="2221"/>
              </a:cxn>
              <a:cxn ang="0">
                <a:pos x="12167" y="880"/>
              </a:cxn>
              <a:cxn ang="0">
                <a:pos x="11734" y="2508"/>
              </a:cxn>
              <a:cxn ang="0">
                <a:pos x="12648" y="2638"/>
              </a:cxn>
              <a:cxn ang="0">
                <a:pos x="13345" y="915"/>
              </a:cxn>
              <a:cxn ang="0">
                <a:pos x="14559" y="2285"/>
              </a:cxn>
              <a:cxn ang="0">
                <a:pos x="14442" y="1283"/>
              </a:cxn>
              <a:cxn ang="0">
                <a:pos x="14876" y="1552"/>
              </a:cxn>
              <a:cxn ang="0">
                <a:pos x="15143" y="946"/>
              </a:cxn>
              <a:cxn ang="0">
                <a:pos x="14320" y="914"/>
              </a:cxn>
              <a:cxn ang="0">
                <a:pos x="13678" y="3385"/>
              </a:cxn>
              <a:cxn ang="0">
                <a:pos x="14428" y="2700"/>
              </a:cxn>
              <a:cxn ang="0">
                <a:pos x="15080" y="2622"/>
              </a:cxn>
              <a:cxn ang="0">
                <a:pos x="15469" y="1950"/>
              </a:cxn>
            </a:cxnLst>
            <a:rect l="0" t="0" r="r" b="b"/>
            <a:pathLst>
              <a:path w="15484" h="3498">
                <a:moveTo>
                  <a:pt x="3150" y="2132"/>
                </a:moveTo>
                <a:lnTo>
                  <a:pt x="3142" y="2143"/>
                </a:lnTo>
                <a:lnTo>
                  <a:pt x="3130" y="2154"/>
                </a:lnTo>
                <a:lnTo>
                  <a:pt x="3116" y="2167"/>
                </a:lnTo>
                <a:lnTo>
                  <a:pt x="3101" y="2180"/>
                </a:lnTo>
                <a:lnTo>
                  <a:pt x="3084" y="2194"/>
                </a:lnTo>
                <a:lnTo>
                  <a:pt x="3066" y="2207"/>
                </a:lnTo>
                <a:lnTo>
                  <a:pt x="3047" y="2219"/>
                </a:lnTo>
                <a:lnTo>
                  <a:pt x="3027" y="2232"/>
                </a:lnTo>
                <a:lnTo>
                  <a:pt x="3006" y="2244"/>
                </a:lnTo>
                <a:lnTo>
                  <a:pt x="2982" y="2254"/>
                </a:lnTo>
                <a:lnTo>
                  <a:pt x="2959" y="2265"/>
                </a:lnTo>
                <a:lnTo>
                  <a:pt x="2936" y="2273"/>
                </a:lnTo>
                <a:lnTo>
                  <a:pt x="2911" y="2280"/>
                </a:lnTo>
                <a:lnTo>
                  <a:pt x="2886" y="2285"/>
                </a:lnTo>
                <a:lnTo>
                  <a:pt x="2873" y="2287"/>
                </a:lnTo>
                <a:lnTo>
                  <a:pt x="2861" y="2288"/>
                </a:lnTo>
                <a:lnTo>
                  <a:pt x="2848" y="2289"/>
                </a:lnTo>
                <a:lnTo>
                  <a:pt x="2836" y="2289"/>
                </a:lnTo>
                <a:lnTo>
                  <a:pt x="2809" y="2289"/>
                </a:lnTo>
                <a:lnTo>
                  <a:pt x="2785" y="2286"/>
                </a:lnTo>
                <a:lnTo>
                  <a:pt x="2761" y="2283"/>
                </a:lnTo>
                <a:lnTo>
                  <a:pt x="2739" y="2278"/>
                </a:lnTo>
                <a:lnTo>
                  <a:pt x="2718" y="2270"/>
                </a:lnTo>
                <a:lnTo>
                  <a:pt x="2697" y="2263"/>
                </a:lnTo>
                <a:lnTo>
                  <a:pt x="2678" y="2253"/>
                </a:lnTo>
                <a:lnTo>
                  <a:pt x="2661" y="2243"/>
                </a:lnTo>
                <a:lnTo>
                  <a:pt x="2644" y="2231"/>
                </a:lnTo>
                <a:lnTo>
                  <a:pt x="2628" y="2218"/>
                </a:lnTo>
                <a:lnTo>
                  <a:pt x="2615" y="2204"/>
                </a:lnTo>
                <a:lnTo>
                  <a:pt x="2601" y="2190"/>
                </a:lnTo>
                <a:lnTo>
                  <a:pt x="2588" y="2174"/>
                </a:lnTo>
                <a:lnTo>
                  <a:pt x="2576" y="2158"/>
                </a:lnTo>
                <a:lnTo>
                  <a:pt x="2566" y="2140"/>
                </a:lnTo>
                <a:lnTo>
                  <a:pt x="2556" y="2121"/>
                </a:lnTo>
                <a:lnTo>
                  <a:pt x="2547" y="2102"/>
                </a:lnTo>
                <a:lnTo>
                  <a:pt x="2538" y="2083"/>
                </a:lnTo>
                <a:lnTo>
                  <a:pt x="2531" y="2063"/>
                </a:lnTo>
                <a:lnTo>
                  <a:pt x="2524" y="2043"/>
                </a:lnTo>
                <a:lnTo>
                  <a:pt x="2518" y="2022"/>
                </a:lnTo>
                <a:lnTo>
                  <a:pt x="2512" y="2000"/>
                </a:lnTo>
                <a:lnTo>
                  <a:pt x="2508" y="1979"/>
                </a:lnTo>
                <a:lnTo>
                  <a:pt x="2504" y="1957"/>
                </a:lnTo>
                <a:lnTo>
                  <a:pt x="2500" y="1936"/>
                </a:lnTo>
                <a:lnTo>
                  <a:pt x="2498" y="1913"/>
                </a:lnTo>
                <a:lnTo>
                  <a:pt x="2494" y="1890"/>
                </a:lnTo>
                <a:lnTo>
                  <a:pt x="2493" y="1867"/>
                </a:lnTo>
                <a:lnTo>
                  <a:pt x="2490" y="1823"/>
                </a:lnTo>
                <a:lnTo>
                  <a:pt x="2490" y="1779"/>
                </a:lnTo>
                <a:lnTo>
                  <a:pt x="2490" y="1747"/>
                </a:lnTo>
                <a:lnTo>
                  <a:pt x="2492" y="1716"/>
                </a:lnTo>
                <a:lnTo>
                  <a:pt x="2494" y="1686"/>
                </a:lnTo>
                <a:lnTo>
                  <a:pt x="2498" y="1657"/>
                </a:lnTo>
                <a:lnTo>
                  <a:pt x="2502" y="1629"/>
                </a:lnTo>
                <a:lnTo>
                  <a:pt x="2507" y="1604"/>
                </a:lnTo>
                <a:lnTo>
                  <a:pt x="2512" y="1578"/>
                </a:lnTo>
                <a:lnTo>
                  <a:pt x="2520" y="1554"/>
                </a:lnTo>
                <a:lnTo>
                  <a:pt x="2527" y="1531"/>
                </a:lnTo>
                <a:lnTo>
                  <a:pt x="2536" y="1508"/>
                </a:lnTo>
                <a:lnTo>
                  <a:pt x="2544" y="1488"/>
                </a:lnTo>
                <a:lnTo>
                  <a:pt x="2554" y="1468"/>
                </a:lnTo>
                <a:lnTo>
                  <a:pt x="2565" y="1449"/>
                </a:lnTo>
                <a:lnTo>
                  <a:pt x="2575" y="1431"/>
                </a:lnTo>
                <a:lnTo>
                  <a:pt x="2587" y="1415"/>
                </a:lnTo>
                <a:lnTo>
                  <a:pt x="2600" y="1399"/>
                </a:lnTo>
                <a:lnTo>
                  <a:pt x="2612" y="1384"/>
                </a:lnTo>
                <a:lnTo>
                  <a:pt x="2625" y="1370"/>
                </a:lnTo>
                <a:lnTo>
                  <a:pt x="2639" y="1357"/>
                </a:lnTo>
                <a:lnTo>
                  <a:pt x="2653" y="1346"/>
                </a:lnTo>
                <a:lnTo>
                  <a:pt x="2668" y="1335"/>
                </a:lnTo>
                <a:lnTo>
                  <a:pt x="2683" y="1325"/>
                </a:lnTo>
                <a:lnTo>
                  <a:pt x="2697" y="1317"/>
                </a:lnTo>
                <a:lnTo>
                  <a:pt x="2713" y="1308"/>
                </a:lnTo>
                <a:lnTo>
                  <a:pt x="2729" y="1302"/>
                </a:lnTo>
                <a:lnTo>
                  <a:pt x="2745" y="1296"/>
                </a:lnTo>
                <a:lnTo>
                  <a:pt x="2762" y="1291"/>
                </a:lnTo>
                <a:lnTo>
                  <a:pt x="2778" y="1287"/>
                </a:lnTo>
                <a:lnTo>
                  <a:pt x="2795" y="1284"/>
                </a:lnTo>
                <a:lnTo>
                  <a:pt x="2812" y="1282"/>
                </a:lnTo>
                <a:lnTo>
                  <a:pt x="2829" y="1281"/>
                </a:lnTo>
                <a:lnTo>
                  <a:pt x="2846" y="1280"/>
                </a:lnTo>
                <a:lnTo>
                  <a:pt x="2868" y="1281"/>
                </a:lnTo>
                <a:lnTo>
                  <a:pt x="2889" y="1283"/>
                </a:lnTo>
                <a:lnTo>
                  <a:pt x="2911" y="1286"/>
                </a:lnTo>
                <a:lnTo>
                  <a:pt x="2932" y="1291"/>
                </a:lnTo>
                <a:lnTo>
                  <a:pt x="2954" y="1298"/>
                </a:lnTo>
                <a:lnTo>
                  <a:pt x="2975" y="1304"/>
                </a:lnTo>
                <a:lnTo>
                  <a:pt x="2995" y="1313"/>
                </a:lnTo>
                <a:lnTo>
                  <a:pt x="3015" y="1321"/>
                </a:lnTo>
                <a:lnTo>
                  <a:pt x="3036" y="1331"/>
                </a:lnTo>
                <a:lnTo>
                  <a:pt x="3055" y="1340"/>
                </a:lnTo>
                <a:lnTo>
                  <a:pt x="3073" y="1351"/>
                </a:lnTo>
                <a:lnTo>
                  <a:pt x="3091" y="1363"/>
                </a:lnTo>
                <a:lnTo>
                  <a:pt x="3108" y="1373"/>
                </a:lnTo>
                <a:lnTo>
                  <a:pt x="3123" y="1385"/>
                </a:lnTo>
                <a:lnTo>
                  <a:pt x="3138" y="1397"/>
                </a:lnTo>
                <a:lnTo>
                  <a:pt x="3150" y="1407"/>
                </a:lnTo>
                <a:lnTo>
                  <a:pt x="3150" y="2132"/>
                </a:lnTo>
                <a:close/>
                <a:moveTo>
                  <a:pt x="3191" y="1027"/>
                </a:moveTo>
                <a:lnTo>
                  <a:pt x="3189" y="1025"/>
                </a:lnTo>
                <a:lnTo>
                  <a:pt x="3187" y="1022"/>
                </a:lnTo>
                <a:lnTo>
                  <a:pt x="3171" y="1001"/>
                </a:lnTo>
                <a:lnTo>
                  <a:pt x="3152" y="981"/>
                </a:lnTo>
                <a:lnTo>
                  <a:pt x="3132" y="961"/>
                </a:lnTo>
                <a:lnTo>
                  <a:pt x="3111" y="942"/>
                </a:lnTo>
                <a:lnTo>
                  <a:pt x="3088" y="924"/>
                </a:lnTo>
                <a:lnTo>
                  <a:pt x="3062" y="907"/>
                </a:lnTo>
                <a:lnTo>
                  <a:pt x="3034" y="891"/>
                </a:lnTo>
                <a:lnTo>
                  <a:pt x="3007" y="876"/>
                </a:lnTo>
                <a:lnTo>
                  <a:pt x="2976" y="863"/>
                </a:lnTo>
                <a:lnTo>
                  <a:pt x="2945" y="850"/>
                </a:lnTo>
                <a:lnTo>
                  <a:pt x="2912" y="840"/>
                </a:lnTo>
                <a:lnTo>
                  <a:pt x="2878" y="831"/>
                </a:lnTo>
                <a:lnTo>
                  <a:pt x="2843" y="824"/>
                </a:lnTo>
                <a:lnTo>
                  <a:pt x="2806" y="819"/>
                </a:lnTo>
                <a:lnTo>
                  <a:pt x="2788" y="816"/>
                </a:lnTo>
                <a:lnTo>
                  <a:pt x="2769" y="815"/>
                </a:lnTo>
                <a:lnTo>
                  <a:pt x="2750" y="814"/>
                </a:lnTo>
                <a:lnTo>
                  <a:pt x="2730" y="814"/>
                </a:lnTo>
                <a:lnTo>
                  <a:pt x="2691" y="815"/>
                </a:lnTo>
                <a:lnTo>
                  <a:pt x="2653" y="819"/>
                </a:lnTo>
                <a:lnTo>
                  <a:pt x="2615" y="823"/>
                </a:lnTo>
                <a:lnTo>
                  <a:pt x="2576" y="830"/>
                </a:lnTo>
                <a:lnTo>
                  <a:pt x="2538" y="839"/>
                </a:lnTo>
                <a:lnTo>
                  <a:pt x="2501" y="850"/>
                </a:lnTo>
                <a:lnTo>
                  <a:pt x="2464" y="863"/>
                </a:lnTo>
                <a:lnTo>
                  <a:pt x="2426" y="878"/>
                </a:lnTo>
                <a:lnTo>
                  <a:pt x="2391" y="894"/>
                </a:lnTo>
                <a:lnTo>
                  <a:pt x="2355" y="913"/>
                </a:lnTo>
                <a:lnTo>
                  <a:pt x="2321" y="933"/>
                </a:lnTo>
                <a:lnTo>
                  <a:pt x="2287" y="957"/>
                </a:lnTo>
                <a:lnTo>
                  <a:pt x="2254" y="981"/>
                </a:lnTo>
                <a:lnTo>
                  <a:pt x="2222" y="1008"/>
                </a:lnTo>
                <a:lnTo>
                  <a:pt x="2191" y="1036"/>
                </a:lnTo>
                <a:lnTo>
                  <a:pt x="2162" y="1066"/>
                </a:lnTo>
                <a:lnTo>
                  <a:pt x="2134" y="1099"/>
                </a:lnTo>
                <a:lnTo>
                  <a:pt x="2106" y="1133"/>
                </a:lnTo>
                <a:lnTo>
                  <a:pt x="2081" y="1169"/>
                </a:lnTo>
                <a:lnTo>
                  <a:pt x="2056" y="1208"/>
                </a:lnTo>
                <a:lnTo>
                  <a:pt x="2034" y="1248"/>
                </a:lnTo>
                <a:lnTo>
                  <a:pt x="2013" y="1289"/>
                </a:lnTo>
                <a:lnTo>
                  <a:pt x="1993" y="1334"/>
                </a:lnTo>
                <a:lnTo>
                  <a:pt x="1975" y="1380"/>
                </a:lnTo>
                <a:lnTo>
                  <a:pt x="1959" y="1428"/>
                </a:lnTo>
                <a:lnTo>
                  <a:pt x="1945" y="1477"/>
                </a:lnTo>
                <a:lnTo>
                  <a:pt x="1933" y="1530"/>
                </a:lnTo>
                <a:lnTo>
                  <a:pt x="1922" y="1583"/>
                </a:lnTo>
                <a:lnTo>
                  <a:pt x="1914" y="1638"/>
                </a:lnTo>
                <a:lnTo>
                  <a:pt x="1909" y="1696"/>
                </a:lnTo>
                <a:lnTo>
                  <a:pt x="1905" y="1755"/>
                </a:lnTo>
                <a:lnTo>
                  <a:pt x="1904" y="1816"/>
                </a:lnTo>
                <a:lnTo>
                  <a:pt x="1904" y="1863"/>
                </a:lnTo>
                <a:lnTo>
                  <a:pt x="1907" y="1909"/>
                </a:lnTo>
                <a:lnTo>
                  <a:pt x="1911" y="1955"/>
                </a:lnTo>
                <a:lnTo>
                  <a:pt x="1916" y="2000"/>
                </a:lnTo>
                <a:lnTo>
                  <a:pt x="1922" y="2044"/>
                </a:lnTo>
                <a:lnTo>
                  <a:pt x="1931" y="2087"/>
                </a:lnTo>
                <a:lnTo>
                  <a:pt x="1941" y="2130"/>
                </a:lnTo>
                <a:lnTo>
                  <a:pt x="1952" y="2173"/>
                </a:lnTo>
                <a:lnTo>
                  <a:pt x="1965" y="2213"/>
                </a:lnTo>
                <a:lnTo>
                  <a:pt x="1979" y="2253"/>
                </a:lnTo>
                <a:lnTo>
                  <a:pt x="1995" y="2292"/>
                </a:lnTo>
                <a:lnTo>
                  <a:pt x="2012" y="2330"/>
                </a:lnTo>
                <a:lnTo>
                  <a:pt x="2031" y="2366"/>
                </a:lnTo>
                <a:lnTo>
                  <a:pt x="2051" y="2401"/>
                </a:lnTo>
                <a:lnTo>
                  <a:pt x="2073" y="2435"/>
                </a:lnTo>
                <a:lnTo>
                  <a:pt x="2098" y="2468"/>
                </a:lnTo>
                <a:lnTo>
                  <a:pt x="2122" y="2499"/>
                </a:lnTo>
                <a:lnTo>
                  <a:pt x="2150" y="2529"/>
                </a:lnTo>
                <a:lnTo>
                  <a:pt x="2178" y="2556"/>
                </a:lnTo>
                <a:lnTo>
                  <a:pt x="2208" y="2582"/>
                </a:lnTo>
                <a:lnTo>
                  <a:pt x="2239" y="2607"/>
                </a:lnTo>
                <a:lnTo>
                  <a:pt x="2273" y="2629"/>
                </a:lnTo>
                <a:lnTo>
                  <a:pt x="2308" y="2651"/>
                </a:lnTo>
                <a:lnTo>
                  <a:pt x="2345" y="2669"/>
                </a:lnTo>
                <a:lnTo>
                  <a:pt x="2383" y="2686"/>
                </a:lnTo>
                <a:lnTo>
                  <a:pt x="2422" y="2701"/>
                </a:lnTo>
                <a:lnTo>
                  <a:pt x="2464" y="2713"/>
                </a:lnTo>
                <a:lnTo>
                  <a:pt x="2507" y="2724"/>
                </a:lnTo>
                <a:lnTo>
                  <a:pt x="2552" y="2733"/>
                </a:lnTo>
                <a:lnTo>
                  <a:pt x="2599" y="2739"/>
                </a:lnTo>
                <a:lnTo>
                  <a:pt x="2646" y="2742"/>
                </a:lnTo>
                <a:lnTo>
                  <a:pt x="2696" y="2744"/>
                </a:lnTo>
                <a:lnTo>
                  <a:pt x="2728" y="2743"/>
                </a:lnTo>
                <a:lnTo>
                  <a:pt x="2761" y="2740"/>
                </a:lnTo>
                <a:lnTo>
                  <a:pt x="2794" y="2735"/>
                </a:lnTo>
                <a:lnTo>
                  <a:pt x="2828" y="2728"/>
                </a:lnTo>
                <a:lnTo>
                  <a:pt x="2862" y="2721"/>
                </a:lnTo>
                <a:lnTo>
                  <a:pt x="2896" y="2711"/>
                </a:lnTo>
                <a:lnTo>
                  <a:pt x="2930" y="2700"/>
                </a:lnTo>
                <a:lnTo>
                  <a:pt x="2963" y="2688"/>
                </a:lnTo>
                <a:lnTo>
                  <a:pt x="2996" y="2674"/>
                </a:lnTo>
                <a:lnTo>
                  <a:pt x="3028" y="2659"/>
                </a:lnTo>
                <a:lnTo>
                  <a:pt x="3059" y="2644"/>
                </a:lnTo>
                <a:lnTo>
                  <a:pt x="3089" y="2627"/>
                </a:lnTo>
                <a:lnTo>
                  <a:pt x="3117" y="2610"/>
                </a:lnTo>
                <a:lnTo>
                  <a:pt x="3143" y="2592"/>
                </a:lnTo>
                <a:lnTo>
                  <a:pt x="3168" y="2573"/>
                </a:lnTo>
                <a:lnTo>
                  <a:pt x="3191" y="2554"/>
                </a:lnTo>
                <a:lnTo>
                  <a:pt x="3191" y="2695"/>
                </a:lnTo>
                <a:lnTo>
                  <a:pt x="3285" y="2695"/>
                </a:lnTo>
                <a:lnTo>
                  <a:pt x="3475" y="2695"/>
                </a:lnTo>
                <a:lnTo>
                  <a:pt x="3623" y="2695"/>
                </a:lnTo>
                <a:lnTo>
                  <a:pt x="3633" y="2694"/>
                </a:lnTo>
                <a:lnTo>
                  <a:pt x="3643" y="2693"/>
                </a:lnTo>
                <a:lnTo>
                  <a:pt x="3652" y="2692"/>
                </a:lnTo>
                <a:lnTo>
                  <a:pt x="3660" y="2689"/>
                </a:lnTo>
                <a:lnTo>
                  <a:pt x="3668" y="2686"/>
                </a:lnTo>
                <a:lnTo>
                  <a:pt x="3676" y="2683"/>
                </a:lnTo>
                <a:lnTo>
                  <a:pt x="3682" y="2677"/>
                </a:lnTo>
                <a:lnTo>
                  <a:pt x="3688" y="2673"/>
                </a:lnTo>
                <a:lnTo>
                  <a:pt x="3695" y="2667"/>
                </a:lnTo>
                <a:lnTo>
                  <a:pt x="3699" y="2660"/>
                </a:lnTo>
                <a:lnTo>
                  <a:pt x="3703" y="2653"/>
                </a:lnTo>
                <a:lnTo>
                  <a:pt x="3707" y="2644"/>
                </a:lnTo>
                <a:lnTo>
                  <a:pt x="3711" y="2636"/>
                </a:lnTo>
                <a:lnTo>
                  <a:pt x="3713" y="2626"/>
                </a:lnTo>
                <a:lnTo>
                  <a:pt x="3714" y="2616"/>
                </a:lnTo>
                <a:lnTo>
                  <a:pt x="3714" y="2605"/>
                </a:lnTo>
                <a:lnTo>
                  <a:pt x="3714" y="2253"/>
                </a:lnTo>
                <a:lnTo>
                  <a:pt x="3714" y="2252"/>
                </a:lnTo>
                <a:lnTo>
                  <a:pt x="3714" y="2252"/>
                </a:lnTo>
                <a:lnTo>
                  <a:pt x="3714" y="957"/>
                </a:lnTo>
                <a:lnTo>
                  <a:pt x="3714" y="946"/>
                </a:lnTo>
                <a:lnTo>
                  <a:pt x="3713" y="935"/>
                </a:lnTo>
                <a:lnTo>
                  <a:pt x="3711" y="927"/>
                </a:lnTo>
                <a:lnTo>
                  <a:pt x="3707" y="917"/>
                </a:lnTo>
                <a:lnTo>
                  <a:pt x="3704" y="910"/>
                </a:lnTo>
                <a:lnTo>
                  <a:pt x="3700" y="903"/>
                </a:lnTo>
                <a:lnTo>
                  <a:pt x="3695" y="895"/>
                </a:lnTo>
                <a:lnTo>
                  <a:pt x="3689" y="890"/>
                </a:lnTo>
                <a:lnTo>
                  <a:pt x="3683" y="884"/>
                </a:lnTo>
                <a:lnTo>
                  <a:pt x="3676" y="879"/>
                </a:lnTo>
                <a:lnTo>
                  <a:pt x="3668" y="876"/>
                </a:lnTo>
                <a:lnTo>
                  <a:pt x="3661" y="873"/>
                </a:lnTo>
                <a:lnTo>
                  <a:pt x="3652" y="870"/>
                </a:lnTo>
                <a:lnTo>
                  <a:pt x="3643" y="869"/>
                </a:lnTo>
                <a:lnTo>
                  <a:pt x="3634" y="867"/>
                </a:lnTo>
                <a:lnTo>
                  <a:pt x="3625" y="866"/>
                </a:lnTo>
                <a:lnTo>
                  <a:pt x="3475" y="866"/>
                </a:lnTo>
                <a:lnTo>
                  <a:pt x="3286" y="866"/>
                </a:lnTo>
                <a:lnTo>
                  <a:pt x="3191" y="866"/>
                </a:lnTo>
                <a:lnTo>
                  <a:pt x="3191" y="1027"/>
                </a:lnTo>
                <a:close/>
                <a:moveTo>
                  <a:pt x="488" y="0"/>
                </a:moveTo>
                <a:lnTo>
                  <a:pt x="479" y="0"/>
                </a:lnTo>
                <a:lnTo>
                  <a:pt x="469" y="1"/>
                </a:lnTo>
                <a:lnTo>
                  <a:pt x="457" y="2"/>
                </a:lnTo>
                <a:lnTo>
                  <a:pt x="447" y="5"/>
                </a:lnTo>
                <a:lnTo>
                  <a:pt x="90" y="53"/>
                </a:lnTo>
                <a:lnTo>
                  <a:pt x="0" y="66"/>
                </a:lnTo>
                <a:lnTo>
                  <a:pt x="0" y="159"/>
                </a:lnTo>
                <a:lnTo>
                  <a:pt x="0" y="252"/>
                </a:lnTo>
                <a:lnTo>
                  <a:pt x="0" y="2436"/>
                </a:lnTo>
                <a:lnTo>
                  <a:pt x="0" y="2593"/>
                </a:lnTo>
                <a:lnTo>
                  <a:pt x="0" y="2694"/>
                </a:lnTo>
                <a:lnTo>
                  <a:pt x="101" y="2694"/>
                </a:lnTo>
                <a:lnTo>
                  <a:pt x="181" y="2694"/>
                </a:lnTo>
                <a:lnTo>
                  <a:pt x="466" y="2694"/>
                </a:lnTo>
                <a:lnTo>
                  <a:pt x="478" y="2694"/>
                </a:lnTo>
                <a:lnTo>
                  <a:pt x="489" y="2693"/>
                </a:lnTo>
                <a:lnTo>
                  <a:pt x="500" y="2690"/>
                </a:lnTo>
                <a:lnTo>
                  <a:pt x="510" y="2687"/>
                </a:lnTo>
                <a:lnTo>
                  <a:pt x="518" y="2683"/>
                </a:lnTo>
                <a:lnTo>
                  <a:pt x="526" y="2678"/>
                </a:lnTo>
                <a:lnTo>
                  <a:pt x="533" y="2672"/>
                </a:lnTo>
                <a:lnTo>
                  <a:pt x="539" y="2666"/>
                </a:lnTo>
                <a:lnTo>
                  <a:pt x="546" y="2659"/>
                </a:lnTo>
                <a:lnTo>
                  <a:pt x="550" y="2651"/>
                </a:lnTo>
                <a:lnTo>
                  <a:pt x="554" y="2642"/>
                </a:lnTo>
                <a:lnTo>
                  <a:pt x="557" y="2633"/>
                </a:lnTo>
                <a:lnTo>
                  <a:pt x="560" y="2623"/>
                </a:lnTo>
                <a:lnTo>
                  <a:pt x="562" y="2612"/>
                </a:lnTo>
                <a:lnTo>
                  <a:pt x="563" y="2601"/>
                </a:lnTo>
                <a:lnTo>
                  <a:pt x="563" y="2589"/>
                </a:lnTo>
                <a:lnTo>
                  <a:pt x="563" y="2380"/>
                </a:lnTo>
                <a:lnTo>
                  <a:pt x="563" y="1896"/>
                </a:lnTo>
                <a:lnTo>
                  <a:pt x="563" y="1858"/>
                </a:lnTo>
                <a:lnTo>
                  <a:pt x="563" y="1599"/>
                </a:lnTo>
                <a:lnTo>
                  <a:pt x="563" y="1558"/>
                </a:lnTo>
                <a:lnTo>
                  <a:pt x="563" y="728"/>
                </a:lnTo>
                <a:lnTo>
                  <a:pt x="563" y="98"/>
                </a:lnTo>
                <a:lnTo>
                  <a:pt x="563" y="85"/>
                </a:lnTo>
                <a:lnTo>
                  <a:pt x="562" y="73"/>
                </a:lnTo>
                <a:lnTo>
                  <a:pt x="561" y="62"/>
                </a:lnTo>
                <a:lnTo>
                  <a:pt x="558" y="51"/>
                </a:lnTo>
                <a:lnTo>
                  <a:pt x="555" y="43"/>
                </a:lnTo>
                <a:lnTo>
                  <a:pt x="552" y="34"/>
                </a:lnTo>
                <a:lnTo>
                  <a:pt x="548" y="28"/>
                </a:lnTo>
                <a:lnTo>
                  <a:pt x="544" y="22"/>
                </a:lnTo>
                <a:lnTo>
                  <a:pt x="539" y="16"/>
                </a:lnTo>
                <a:lnTo>
                  <a:pt x="533" y="12"/>
                </a:lnTo>
                <a:lnTo>
                  <a:pt x="527" y="9"/>
                </a:lnTo>
                <a:lnTo>
                  <a:pt x="520" y="6"/>
                </a:lnTo>
                <a:lnTo>
                  <a:pt x="513" y="3"/>
                </a:lnTo>
                <a:lnTo>
                  <a:pt x="505" y="1"/>
                </a:lnTo>
                <a:lnTo>
                  <a:pt x="497" y="1"/>
                </a:lnTo>
                <a:lnTo>
                  <a:pt x="488" y="0"/>
                </a:lnTo>
                <a:close/>
                <a:moveTo>
                  <a:pt x="1847" y="2564"/>
                </a:moveTo>
                <a:lnTo>
                  <a:pt x="1291" y="1644"/>
                </a:lnTo>
                <a:lnTo>
                  <a:pt x="1779" y="968"/>
                </a:lnTo>
                <a:lnTo>
                  <a:pt x="1784" y="962"/>
                </a:lnTo>
                <a:lnTo>
                  <a:pt x="1789" y="955"/>
                </a:lnTo>
                <a:lnTo>
                  <a:pt x="1792" y="948"/>
                </a:lnTo>
                <a:lnTo>
                  <a:pt x="1794" y="941"/>
                </a:lnTo>
                <a:lnTo>
                  <a:pt x="1797" y="928"/>
                </a:lnTo>
                <a:lnTo>
                  <a:pt x="1798" y="916"/>
                </a:lnTo>
                <a:lnTo>
                  <a:pt x="1798" y="911"/>
                </a:lnTo>
                <a:lnTo>
                  <a:pt x="1797" y="906"/>
                </a:lnTo>
                <a:lnTo>
                  <a:pt x="1796" y="900"/>
                </a:lnTo>
                <a:lnTo>
                  <a:pt x="1794" y="896"/>
                </a:lnTo>
                <a:lnTo>
                  <a:pt x="1792" y="892"/>
                </a:lnTo>
                <a:lnTo>
                  <a:pt x="1789" y="888"/>
                </a:lnTo>
                <a:lnTo>
                  <a:pt x="1785" y="884"/>
                </a:lnTo>
                <a:lnTo>
                  <a:pt x="1781" y="880"/>
                </a:lnTo>
                <a:lnTo>
                  <a:pt x="1777" y="878"/>
                </a:lnTo>
                <a:lnTo>
                  <a:pt x="1773" y="875"/>
                </a:lnTo>
                <a:lnTo>
                  <a:pt x="1767" y="873"/>
                </a:lnTo>
                <a:lnTo>
                  <a:pt x="1761" y="871"/>
                </a:lnTo>
                <a:lnTo>
                  <a:pt x="1748" y="869"/>
                </a:lnTo>
                <a:lnTo>
                  <a:pt x="1734" y="867"/>
                </a:lnTo>
                <a:lnTo>
                  <a:pt x="1451" y="867"/>
                </a:lnTo>
                <a:lnTo>
                  <a:pt x="1329" y="867"/>
                </a:lnTo>
                <a:lnTo>
                  <a:pt x="1241" y="867"/>
                </a:lnTo>
                <a:lnTo>
                  <a:pt x="1101" y="1096"/>
                </a:lnTo>
                <a:lnTo>
                  <a:pt x="1075" y="1135"/>
                </a:lnTo>
                <a:lnTo>
                  <a:pt x="1051" y="1175"/>
                </a:lnTo>
                <a:lnTo>
                  <a:pt x="1026" y="1215"/>
                </a:lnTo>
                <a:lnTo>
                  <a:pt x="1002" y="1254"/>
                </a:lnTo>
                <a:lnTo>
                  <a:pt x="990" y="1273"/>
                </a:lnTo>
                <a:lnTo>
                  <a:pt x="977" y="1294"/>
                </a:lnTo>
                <a:lnTo>
                  <a:pt x="965" y="1314"/>
                </a:lnTo>
                <a:lnTo>
                  <a:pt x="953" y="1334"/>
                </a:lnTo>
                <a:lnTo>
                  <a:pt x="940" y="1354"/>
                </a:lnTo>
                <a:lnTo>
                  <a:pt x="927" y="1373"/>
                </a:lnTo>
                <a:lnTo>
                  <a:pt x="916" y="1394"/>
                </a:lnTo>
                <a:lnTo>
                  <a:pt x="903" y="1414"/>
                </a:lnTo>
                <a:lnTo>
                  <a:pt x="884" y="1446"/>
                </a:lnTo>
                <a:lnTo>
                  <a:pt x="864" y="1477"/>
                </a:lnTo>
                <a:lnTo>
                  <a:pt x="844" y="1508"/>
                </a:lnTo>
                <a:lnTo>
                  <a:pt x="824" y="1540"/>
                </a:lnTo>
                <a:lnTo>
                  <a:pt x="810" y="1562"/>
                </a:lnTo>
                <a:lnTo>
                  <a:pt x="797" y="1586"/>
                </a:lnTo>
                <a:lnTo>
                  <a:pt x="782" y="1608"/>
                </a:lnTo>
                <a:lnTo>
                  <a:pt x="768" y="1631"/>
                </a:lnTo>
                <a:lnTo>
                  <a:pt x="754" y="1653"/>
                </a:lnTo>
                <a:lnTo>
                  <a:pt x="739" y="1675"/>
                </a:lnTo>
                <a:lnTo>
                  <a:pt x="725" y="1699"/>
                </a:lnTo>
                <a:lnTo>
                  <a:pt x="710" y="1721"/>
                </a:lnTo>
                <a:lnTo>
                  <a:pt x="728" y="1750"/>
                </a:lnTo>
                <a:lnTo>
                  <a:pt x="743" y="1779"/>
                </a:lnTo>
                <a:lnTo>
                  <a:pt x="760" y="1808"/>
                </a:lnTo>
                <a:lnTo>
                  <a:pt x="776" y="1838"/>
                </a:lnTo>
                <a:lnTo>
                  <a:pt x="792" y="1866"/>
                </a:lnTo>
                <a:lnTo>
                  <a:pt x="809" y="1896"/>
                </a:lnTo>
                <a:lnTo>
                  <a:pt x="825" y="1925"/>
                </a:lnTo>
                <a:lnTo>
                  <a:pt x="842" y="1955"/>
                </a:lnTo>
                <a:lnTo>
                  <a:pt x="864" y="1993"/>
                </a:lnTo>
                <a:lnTo>
                  <a:pt x="885" y="2031"/>
                </a:lnTo>
                <a:lnTo>
                  <a:pt x="906" y="2069"/>
                </a:lnTo>
                <a:lnTo>
                  <a:pt x="927" y="2108"/>
                </a:lnTo>
                <a:lnTo>
                  <a:pt x="940" y="2131"/>
                </a:lnTo>
                <a:lnTo>
                  <a:pt x="953" y="2153"/>
                </a:lnTo>
                <a:lnTo>
                  <a:pt x="966" y="2176"/>
                </a:lnTo>
                <a:lnTo>
                  <a:pt x="978" y="2198"/>
                </a:lnTo>
                <a:lnTo>
                  <a:pt x="990" y="2221"/>
                </a:lnTo>
                <a:lnTo>
                  <a:pt x="1003" y="2244"/>
                </a:lnTo>
                <a:lnTo>
                  <a:pt x="1016" y="2266"/>
                </a:lnTo>
                <a:lnTo>
                  <a:pt x="1028" y="2288"/>
                </a:lnTo>
                <a:lnTo>
                  <a:pt x="1050" y="2326"/>
                </a:lnTo>
                <a:lnTo>
                  <a:pt x="1070" y="2364"/>
                </a:lnTo>
                <a:lnTo>
                  <a:pt x="1091" y="2401"/>
                </a:lnTo>
                <a:lnTo>
                  <a:pt x="1112" y="2438"/>
                </a:lnTo>
                <a:lnTo>
                  <a:pt x="1254" y="2694"/>
                </a:lnTo>
                <a:lnTo>
                  <a:pt x="1377" y="2694"/>
                </a:lnTo>
                <a:lnTo>
                  <a:pt x="1458" y="2694"/>
                </a:lnTo>
                <a:lnTo>
                  <a:pt x="1798" y="2694"/>
                </a:lnTo>
                <a:lnTo>
                  <a:pt x="1810" y="2694"/>
                </a:lnTo>
                <a:lnTo>
                  <a:pt x="1823" y="2693"/>
                </a:lnTo>
                <a:lnTo>
                  <a:pt x="1836" y="2690"/>
                </a:lnTo>
                <a:lnTo>
                  <a:pt x="1848" y="2686"/>
                </a:lnTo>
                <a:lnTo>
                  <a:pt x="1854" y="2683"/>
                </a:lnTo>
                <a:lnTo>
                  <a:pt x="1860" y="2679"/>
                </a:lnTo>
                <a:lnTo>
                  <a:pt x="1864" y="2675"/>
                </a:lnTo>
                <a:lnTo>
                  <a:pt x="1868" y="2671"/>
                </a:lnTo>
                <a:lnTo>
                  <a:pt x="1871" y="2666"/>
                </a:lnTo>
                <a:lnTo>
                  <a:pt x="1875" y="2659"/>
                </a:lnTo>
                <a:lnTo>
                  <a:pt x="1876" y="2653"/>
                </a:lnTo>
                <a:lnTo>
                  <a:pt x="1877" y="2645"/>
                </a:lnTo>
                <a:lnTo>
                  <a:pt x="1876" y="2635"/>
                </a:lnTo>
                <a:lnTo>
                  <a:pt x="1874" y="2624"/>
                </a:lnTo>
                <a:lnTo>
                  <a:pt x="1871" y="2614"/>
                </a:lnTo>
                <a:lnTo>
                  <a:pt x="1867" y="2603"/>
                </a:lnTo>
                <a:lnTo>
                  <a:pt x="1858" y="2583"/>
                </a:lnTo>
                <a:lnTo>
                  <a:pt x="1847" y="2564"/>
                </a:lnTo>
                <a:close/>
                <a:moveTo>
                  <a:pt x="6777" y="1134"/>
                </a:moveTo>
                <a:lnTo>
                  <a:pt x="6770" y="1119"/>
                </a:lnTo>
                <a:lnTo>
                  <a:pt x="6763" y="1104"/>
                </a:lnTo>
                <a:lnTo>
                  <a:pt x="6754" y="1091"/>
                </a:lnTo>
                <a:lnTo>
                  <a:pt x="6746" y="1076"/>
                </a:lnTo>
                <a:lnTo>
                  <a:pt x="6736" y="1062"/>
                </a:lnTo>
                <a:lnTo>
                  <a:pt x="6727" y="1047"/>
                </a:lnTo>
                <a:lnTo>
                  <a:pt x="6715" y="1033"/>
                </a:lnTo>
                <a:lnTo>
                  <a:pt x="6704" y="1019"/>
                </a:lnTo>
                <a:lnTo>
                  <a:pt x="6692" y="1006"/>
                </a:lnTo>
                <a:lnTo>
                  <a:pt x="6679" y="992"/>
                </a:lnTo>
                <a:lnTo>
                  <a:pt x="6666" y="978"/>
                </a:lnTo>
                <a:lnTo>
                  <a:pt x="6652" y="965"/>
                </a:lnTo>
                <a:lnTo>
                  <a:pt x="6637" y="952"/>
                </a:lnTo>
                <a:lnTo>
                  <a:pt x="6621" y="940"/>
                </a:lnTo>
                <a:lnTo>
                  <a:pt x="6606" y="928"/>
                </a:lnTo>
                <a:lnTo>
                  <a:pt x="6589" y="916"/>
                </a:lnTo>
                <a:lnTo>
                  <a:pt x="6571" y="906"/>
                </a:lnTo>
                <a:lnTo>
                  <a:pt x="6553" y="895"/>
                </a:lnTo>
                <a:lnTo>
                  <a:pt x="6534" y="884"/>
                </a:lnTo>
                <a:lnTo>
                  <a:pt x="6515" y="875"/>
                </a:lnTo>
                <a:lnTo>
                  <a:pt x="6495" y="866"/>
                </a:lnTo>
                <a:lnTo>
                  <a:pt x="6475" y="858"/>
                </a:lnTo>
                <a:lnTo>
                  <a:pt x="6453" y="850"/>
                </a:lnTo>
                <a:lnTo>
                  <a:pt x="6431" y="843"/>
                </a:lnTo>
                <a:lnTo>
                  <a:pt x="6409" y="837"/>
                </a:lnTo>
                <a:lnTo>
                  <a:pt x="6385" y="831"/>
                </a:lnTo>
                <a:lnTo>
                  <a:pt x="6361" y="826"/>
                </a:lnTo>
                <a:lnTo>
                  <a:pt x="6337" y="823"/>
                </a:lnTo>
                <a:lnTo>
                  <a:pt x="6312" y="819"/>
                </a:lnTo>
                <a:lnTo>
                  <a:pt x="6286" y="816"/>
                </a:lnTo>
                <a:lnTo>
                  <a:pt x="6259" y="815"/>
                </a:lnTo>
                <a:lnTo>
                  <a:pt x="6232" y="815"/>
                </a:lnTo>
                <a:lnTo>
                  <a:pt x="6188" y="815"/>
                </a:lnTo>
                <a:lnTo>
                  <a:pt x="6143" y="819"/>
                </a:lnTo>
                <a:lnTo>
                  <a:pt x="6098" y="824"/>
                </a:lnTo>
                <a:lnTo>
                  <a:pt x="6054" y="830"/>
                </a:lnTo>
                <a:lnTo>
                  <a:pt x="6010" y="839"/>
                </a:lnTo>
                <a:lnTo>
                  <a:pt x="5967" y="850"/>
                </a:lnTo>
                <a:lnTo>
                  <a:pt x="5923" y="862"/>
                </a:lnTo>
                <a:lnTo>
                  <a:pt x="5880" y="877"/>
                </a:lnTo>
                <a:lnTo>
                  <a:pt x="5859" y="886"/>
                </a:lnTo>
                <a:lnTo>
                  <a:pt x="5839" y="894"/>
                </a:lnTo>
                <a:lnTo>
                  <a:pt x="5818" y="903"/>
                </a:lnTo>
                <a:lnTo>
                  <a:pt x="5798" y="912"/>
                </a:lnTo>
                <a:lnTo>
                  <a:pt x="5777" y="923"/>
                </a:lnTo>
                <a:lnTo>
                  <a:pt x="5758" y="933"/>
                </a:lnTo>
                <a:lnTo>
                  <a:pt x="5738" y="944"/>
                </a:lnTo>
                <a:lnTo>
                  <a:pt x="5719" y="956"/>
                </a:lnTo>
                <a:lnTo>
                  <a:pt x="5701" y="967"/>
                </a:lnTo>
                <a:lnTo>
                  <a:pt x="5682" y="980"/>
                </a:lnTo>
                <a:lnTo>
                  <a:pt x="5664" y="994"/>
                </a:lnTo>
                <a:lnTo>
                  <a:pt x="5646" y="1007"/>
                </a:lnTo>
                <a:lnTo>
                  <a:pt x="5629" y="1022"/>
                </a:lnTo>
                <a:lnTo>
                  <a:pt x="5611" y="1035"/>
                </a:lnTo>
                <a:lnTo>
                  <a:pt x="5596" y="1050"/>
                </a:lnTo>
                <a:lnTo>
                  <a:pt x="5579" y="1066"/>
                </a:lnTo>
                <a:lnTo>
                  <a:pt x="5564" y="1043"/>
                </a:lnTo>
                <a:lnTo>
                  <a:pt x="5547" y="1018"/>
                </a:lnTo>
                <a:lnTo>
                  <a:pt x="5528" y="996"/>
                </a:lnTo>
                <a:lnTo>
                  <a:pt x="5508" y="973"/>
                </a:lnTo>
                <a:lnTo>
                  <a:pt x="5486" y="951"/>
                </a:lnTo>
                <a:lnTo>
                  <a:pt x="5463" y="930"/>
                </a:lnTo>
                <a:lnTo>
                  <a:pt x="5450" y="921"/>
                </a:lnTo>
                <a:lnTo>
                  <a:pt x="5437" y="911"/>
                </a:lnTo>
                <a:lnTo>
                  <a:pt x="5423" y="901"/>
                </a:lnTo>
                <a:lnTo>
                  <a:pt x="5410" y="893"/>
                </a:lnTo>
                <a:lnTo>
                  <a:pt x="5395" y="884"/>
                </a:lnTo>
                <a:lnTo>
                  <a:pt x="5380" y="876"/>
                </a:lnTo>
                <a:lnTo>
                  <a:pt x="5364" y="869"/>
                </a:lnTo>
                <a:lnTo>
                  <a:pt x="5348" y="861"/>
                </a:lnTo>
                <a:lnTo>
                  <a:pt x="5332" y="854"/>
                </a:lnTo>
                <a:lnTo>
                  <a:pt x="5314" y="847"/>
                </a:lnTo>
                <a:lnTo>
                  <a:pt x="5297" y="842"/>
                </a:lnTo>
                <a:lnTo>
                  <a:pt x="5279" y="837"/>
                </a:lnTo>
                <a:lnTo>
                  <a:pt x="5260" y="831"/>
                </a:lnTo>
                <a:lnTo>
                  <a:pt x="5239" y="827"/>
                </a:lnTo>
                <a:lnTo>
                  <a:pt x="5220" y="824"/>
                </a:lnTo>
                <a:lnTo>
                  <a:pt x="5199" y="821"/>
                </a:lnTo>
                <a:lnTo>
                  <a:pt x="5178" y="819"/>
                </a:lnTo>
                <a:lnTo>
                  <a:pt x="5155" y="816"/>
                </a:lnTo>
                <a:lnTo>
                  <a:pt x="5133" y="815"/>
                </a:lnTo>
                <a:lnTo>
                  <a:pt x="5110" y="815"/>
                </a:lnTo>
                <a:lnTo>
                  <a:pt x="5074" y="815"/>
                </a:lnTo>
                <a:lnTo>
                  <a:pt x="5038" y="819"/>
                </a:lnTo>
                <a:lnTo>
                  <a:pt x="5002" y="823"/>
                </a:lnTo>
                <a:lnTo>
                  <a:pt x="4966" y="828"/>
                </a:lnTo>
                <a:lnTo>
                  <a:pt x="4931" y="837"/>
                </a:lnTo>
                <a:lnTo>
                  <a:pt x="4896" y="845"/>
                </a:lnTo>
                <a:lnTo>
                  <a:pt x="4861" y="856"/>
                </a:lnTo>
                <a:lnTo>
                  <a:pt x="4826" y="869"/>
                </a:lnTo>
                <a:lnTo>
                  <a:pt x="4792" y="882"/>
                </a:lnTo>
                <a:lnTo>
                  <a:pt x="4759" y="897"/>
                </a:lnTo>
                <a:lnTo>
                  <a:pt x="4726" y="914"/>
                </a:lnTo>
                <a:lnTo>
                  <a:pt x="4694" y="932"/>
                </a:lnTo>
                <a:lnTo>
                  <a:pt x="4662" y="951"/>
                </a:lnTo>
                <a:lnTo>
                  <a:pt x="4631" y="973"/>
                </a:lnTo>
                <a:lnTo>
                  <a:pt x="4602" y="994"/>
                </a:lnTo>
                <a:lnTo>
                  <a:pt x="4573" y="1017"/>
                </a:lnTo>
                <a:lnTo>
                  <a:pt x="4565" y="946"/>
                </a:lnTo>
                <a:lnTo>
                  <a:pt x="4564" y="937"/>
                </a:lnTo>
                <a:lnTo>
                  <a:pt x="4561" y="927"/>
                </a:lnTo>
                <a:lnTo>
                  <a:pt x="4558" y="918"/>
                </a:lnTo>
                <a:lnTo>
                  <a:pt x="4555" y="910"/>
                </a:lnTo>
                <a:lnTo>
                  <a:pt x="4549" y="903"/>
                </a:lnTo>
                <a:lnTo>
                  <a:pt x="4545" y="896"/>
                </a:lnTo>
                <a:lnTo>
                  <a:pt x="4539" y="891"/>
                </a:lnTo>
                <a:lnTo>
                  <a:pt x="4532" y="886"/>
                </a:lnTo>
                <a:lnTo>
                  <a:pt x="4525" y="881"/>
                </a:lnTo>
                <a:lnTo>
                  <a:pt x="4518" y="877"/>
                </a:lnTo>
                <a:lnTo>
                  <a:pt x="4509" y="875"/>
                </a:lnTo>
                <a:lnTo>
                  <a:pt x="4499" y="872"/>
                </a:lnTo>
                <a:lnTo>
                  <a:pt x="4490" y="870"/>
                </a:lnTo>
                <a:lnTo>
                  <a:pt x="4479" y="869"/>
                </a:lnTo>
                <a:lnTo>
                  <a:pt x="4469" y="867"/>
                </a:lnTo>
                <a:lnTo>
                  <a:pt x="4457" y="867"/>
                </a:lnTo>
                <a:lnTo>
                  <a:pt x="4249" y="867"/>
                </a:lnTo>
                <a:lnTo>
                  <a:pt x="4149" y="867"/>
                </a:lnTo>
                <a:lnTo>
                  <a:pt x="4043" y="867"/>
                </a:lnTo>
                <a:lnTo>
                  <a:pt x="4043" y="965"/>
                </a:lnTo>
                <a:lnTo>
                  <a:pt x="4043" y="1126"/>
                </a:lnTo>
                <a:lnTo>
                  <a:pt x="4043" y="2203"/>
                </a:lnTo>
                <a:lnTo>
                  <a:pt x="4043" y="2346"/>
                </a:lnTo>
                <a:lnTo>
                  <a:pt x="4043" y="2586"/>
                </a:lnTo>
                <a:lnTo>
                  <a:pt x="4043" y="2694"/>
                </a:lnTo>
                <a:lnTo>
                  <a:pt x="4160" y="2694"/>
                </a:lnTo>
                <a:lnTo>
                  <a:pt x="4276" y="2694"/>
                </a:lnTo>
                <a:lnTo>
                  <a:pt x="4498" y="2694"/>
                </a:lnTo>
                <a:lnTo>
                  <a:pt x="4512" y="2694"/>
                </a:lnTo>
                <a:lnTo>
                  <a:pt x="4524" y="2693"/>
                </a:lnTo>
                <a:lnTo>
                  <a:pt x="4536" y="2691"/>
                </a:lnTo>
                <a:lnTo>
                  <a:pt x="4547" y="2689"/>
                </a:lnTo>
                <a:lnTo>
                  <a:pt x="4557" y="2685"/>
                </a:lnTo>
                <a:lnTo>
                  <a:pt x="4565" y="2680"/>
                </a:lnTo>
                <a:lnTo>
                  <a:pt x="4574" y="2676"/>
                </a:lnTo>
                <a:lnTo>
                  <a:pt x="4580" y="2670"/>
                </a:lnTo>
                <a:lnTo>
                  <a:pt x="4587" y="2662"/>
                </a:lnTo>
                <a:lnTo>
                  <a:pt x="4592" y="2655"/>
                </a:lnTo>
                <a:lnTo>
                  <a:pt x="4597" y="2646"/>
                </a:lnTo>
                <a:lnTo>
                  <a:pt x="4600" y="2636"/>
                </a:lnTo>
                <a:lnTo>
                  <a:pt x="4604" y="2625"/>
                </a:lnTo>
                <a:lnTo>
                  <a:pt x="4606" y="2614"/>
                </a:lnTo>
                <a:lnTo>
                  <a:pt x="4607" y="2600"/>
                </a:lnTo>
                <a:lnTo>
                  <a:pt x="4607" y="2586"/>
                </a:lnTo>
                <a:lnTo>
                  <a:pt x="4607" y="2203"/>
                </a:lnTo>
                <a:lnTo>
                  <a:pt x="4607" y="1468"/>
                </a:lnTo>
                <a:lnTo>
                  <a:pt x="4627" y="1451"/>
                </a:lnTo>
                <a:lnTo>
                  <a:pt x="4647" y="1434"/>
                </a:lnTo>
                <a:lnTo>
                  <a:pt x="4669" y="1418"/>
                </a:lnTo>
                <a:lnTo>
                  <a:pt x="4690" y="1403"/>
                </a:lnTo>
                <a:lnTo>
                  <a:pt x="4711" y="1389"/>
                </a:lnTo>
                <a:lnTo>
                  <a:pt x="4733" y="1377"/>
                </a:lnTo>
                <a:lnTo>
                  <a:pt x="4756" y="1365"/>
                </a:lnTo>
                <a:lnTo>
                  <a:pt x="4778" y="1354"/>
                </a:lnTo>
                <a:lnTo>
                  <a:pt x="4801" y="1344"/>
                </a:lnTo>
                <a:lnTo>
                  <a:pt x="4824" y="1335"/>
                </a:lnTo>
                <a:lnTo>
                  <a:pt x="4847" y="1328"/>
                </a:lnTo>
                <a:lnTo>
                  <a:pt x="4870" y="1321"/>
                </a:lnTo>
                <a:lnTo>
                  <a:pt x="4894" y="1317"/>
                </a:lnTo>
                <a:lnTo>
                  <a:pt x="4917" y="1313"/>
                </a:lnTo>
                <a:lnTo>
                  <a:pt x="4941" y="1311"/>
                </a:lnTo>
                <a:lnTo>
                  <a:pt x="4964" y="1311"/>
                </a:lnTo>
                <a:lnTo>
                  <a:pt x="4979" y="1311"/>
                </a:lnTo>
                <a:lnTo>
                  <a:pt x="4994" y="1312"/>
                </a:lnTo>
                <a:lnTo>
                  <a:pt x="5008" y="1313"/>
                </a:lnTo>
                <a:lnTo>
                  <a:pt x="5020" y="1316"/>
                </a:lnTo>
                <a:lnTo>
                  <a:pt x="5033" y="1318"/>
                </a:lnTo>
                <a:lnTo>
                  <a:pt x="5045" y="1322"/>
                </a:lnTo>
                <a:lnTo>
                  <a:pt x="5057" y="1327"/>
                </a:lnTo>
                <a:lnTo>
                  <a:pt x="5066" y="1331"/>
                </a:lnTo>
                <a:lnTo>
                  <a:pt x="5077" y="1336"/>
                </a:lnTo>
                <a:lnTo>
                  <a:pt x="5085" y="1342"/>
                </a:lnTo>
                <a:lnTo>
                  <a:pt x="5094" y="1349"/>
                </a:lnTo>
                <a:lnTo>
                  <a:pt x="5102" y="1356"/>
                </a:lnTo>
                <a:lnTo>
                  <a:pt x="5110" y="1364"/>
                </a:lnTo>
                <a:lnTo>
                  <a:pt x="5116" y="1371"/>
                </a:lnTo>
                <a:lnTo>
                  <a:pt x="5122" y="1380"/>
                </a:lnTo>
                <a:lnTo>
                  <a:pt x="5128" y="1389"/>
                </a:lnTo>
                <a:lnTo>
                  <a:pt x="5133" y="1398"/>
                </a:lnTo>
                <a:lnTo>
                  <a:pt x="5138" y="1408"/>
                </a:lnTo>
                <a:lnTo>
                  <a:pt x="5143" y="1418"/>
                </a:lnTo>
                <a:lnTo>
                  <a:pt x="5147" y="1429"/>
                </a:lnTo>
                <a:lnTo>
                  <a:pt x="5153" y="1451"/>
                </a:lnTo>
                <a:lnTo>
                  <a:pt x="5159" y="1474"/>
                </a:lnTo>
                <a:lnTo>
                  <a:pt x="5162" y="1500"/>
                </a:lnTo>
                <a:lnTo>
                  <a:pt x="5164" y="1525"/>
                </a:lnTo>
                <a:lnTo>
                  <a:pt x="5166" y="1553"/>
                </a:lnTo>
                <a:lnTo>
                  <a:pt x="5166" y="1581"/>
                </a:lnTo>
                <a:lnTo>
                  <a:pt x="5166" y="2203"/>
                </a:lnTo>
                <a:lnTo>
                  <a:pt x="5166" y="2319"/>
                </a:lnTo>
                <a:lnTo>
                  <a:pt x="5166" y="2586"/>
                </a:lnTo>
                <a:lnTo>
                  <a:pt x="5166" y="2694"/>
                </a:lnTo>
                <a:lnTo>
                  <a:pt x="5283" y="2694"/>
                </a:lnTo>
                <a:lnTo>
                  <a:pt x="5420" y="2694"/>
                </a:lnTo>
                <a:lnTo>
                  <a:pt x="5590" y="2694"/>
                </a:lnTo>
                <a:lnTo>
                  <a:pt x="5604" y="2694"/>
                </a:lnTo>
                <a:lnTo>
                  <a:pt x="5617" y="2693"/>
                </a:lnTo>
                <a:lnTo>
                  <a:pt x="5629" y="2691"/>
                </a:lnTo>
                <a:lnTo>
                  <a:pt x="5639" y="2689"/>
                </a:lnTo>
                <a:lnTo>
                  <a:pt x="5649" y="2685"/>
                </a:lnTo>
                <a:lnTo>
                  <a:pt x="5658" y="2680"/>
                </a:lnTo>
                <a:lnTo>
                  <a:pt x="5666" y="2676"/>
                </a:lnTo>
                <a:lnTo>
                  <a:pt x="5673" y="2670"/>
                </a:lnTo>
                <a:lnTo>
                  <a:pt x="5680" y="2662"/>
                </a:lnTo>
                <a:lnTo>
                  <a:pt x="5685" y="2655"/>
                </a:lnTo>
                <a:lnTo>
                  <a:pt x="5689" y="2646"/>
                </a:lnTo>
                <a:lnTo>
                  <a:pt x="5692" y="2636"/>
                </a:lnTo>
                <a:lnTo>
                  <a:pt x="5695" y="2625"/>
                </a:lnTo>
                <a:lnTo>
                  <a:pt x="5698" y="2614"/>
                </a:lnTo>
                <a:lnTo>
                  <a:pt x="5699" y="2600"/>
                </a:lnTo>
                <a:lnTo>
                  <a:pt x="5700" y="2586"/>
                </a:lnTo>
                <a:lnTo>
                  <a:pt x="5700" y="2203"/>
                </a:lnTo>
                <a:lnTo>
                  <a:pt x="5700" y="1468"/>
                </a:lnTo>
                <a:lnTo>
                  <a:pt x="5719" y="1452"/>
                </a:lnTo>
                <a:lnTo>
                  <a:pt x="5739" y="1436"/>
                </a:lnTo>
                <a:lnTo>
                  <a:pt x="5761" y="1421"/>
                </a:lnTo>
                <a:lnTo>
                  <a:pt x="5784" y="1406"/>
                </a:lnTo>
                <a:lnTo>
                  <a:pt x="5807" y="1392"/>
                </a:lnTo>
                <a:lnTo>
                  <a:pt x="5832" y="1380"/>
                </a:lnTo>
                <a:lnTo>
                  <a:pt x="5856" y="1368"/>
                </a:lnTo>
                <a:lnTo>
                  <a:pt x="5882" y="1356"/>
                </a:lnTo>
                <a:lnTo>
                  <a:pt x="5907" y="1347"/>
                </a:lnTo>
                <a:lnTo>
                  <a:pt x="5933" y="1337"/>
                </a:lnTo>
                <a:lnTo>
                  <a:pt x="5958" y="1330"/>
                </a:lnTo>
                <a:lnTo>
                  <a:pt x="5985" y="1322"/>
                </a:lnTo>
                <a:lnTo>
                  <a:pt x="6010" y="1317"/>
                </a:lnTo>
                <a:lnTo>
                  <a:pt x="6036" y="1314"/>
                </a:lnTo>
                <a:lnTo>
                  <a:pt x="6061" y="1311"/>
                </a:lnTo>
                <a:lnTo>
                  <a:pt x="6086" y="1311"/>
                </a:lnTo>
                <a:lnTo>
                  <a:pt x="6102" y="1311"/>
                </a:lnTo>
                <a:lnTo>
                  <a:pt x="6116" y="1312"/>
                </a:lnTo>
                <a:lnTo>
                  <a:pt x="6130" y="1313"/>
                </a:lnTo>
                <a:lnTo>
                  <a:pt x="6143" y="1316"/>
                </a:lnTo>
                <a:lnTo>
                  <a:pt x="6156" y="1318"/>
                </a:lnTo>
                <a:lnTo>
                  <a:pt x="6168" y="1322"/>
                </a:lnTo>
                <a:lnTo>
                  <a:pt x="6178" y="1327"/>
                </a:lnTo>
                <a:lnTo>
                  <a:pt x="6189" y="1331"/>
                </a:lnTo>
                <a:lnTo>
                  <a:pt x="6198" y="1336"/>
                </a:lnTo>
                <a:lnTo>
                  <a:pt x="6208" y="1342"/>
                </a:lnTo>
                <a:lnTo>
                  <a:pt x="6216" y="1349"/>
                </a:lnTo>
                <a:lnTo>
                  <a:pt x="6224" y="1356"/>
                </a:lnTo>
                <a:lnTo>
                  <a:pt x="6231" y="1364"/>
                </a:lnTo>
                <a:lnTo>
                  <a:pt x="6239" y="1371"/>
                </a:lnTo>
                <a:lnTo>
                  <a:pt x="6245" y="1380"/>
                </a:lnTo>
                <a:lnTo>
                  <a:pt x="6250" y="1389"/>
                </a:lnTo>
                <a:lnTo>
                  <a:pt x="6256" y="1398"/>
                </a:lnTo>
                <a:lnTo>
                  <a:pt x="6261" y="1408"/>
                </a:lnTo>
                <a:lnTo>
                  <a:pt x="6265" y="1418"/>
                </a:lnTo>
                <a:lnTo>
                  <a:pt x="6269" y="1429"/>
                </a:lnTo>
                <a:lnTo>
                  <a:pt x="6276" y="1451"/>
                </a:lnTo>
                <a:lnTo>
                  <a:pt x="6280" y="1474"/>
                </a:lnTo>
                <a:lnTo>
                  <a:pt x="6284" y="1500"/>
                </a:lnTo>
                <a:lnTo>
                  <a:pt x="6287" y="1525"/>
                </a:lnTo>
                <a:lnTo>
                  <a:pt x="6288" y="1553"/>
                </a:lnTo>
                <a:lnTo>
                  <a:pt x="6289" y="1581"/>
                </a:lnTo>
                <a:lnTo>
                  <a:pt x="6289" y="2203"/>
                </a:lnTo>
                <a:lnTo>
                  <a:pt x="6289" y="2211"/>
                </a:lnTo>
                <a:lnTo>
                  <a:pt x="6289" y="2586"/>
                </a:lnTo>
                <a:lnTo>
                  <a:pt x="6289" y="2694"/>
                </a:lnTo>
                <a:lnTo>
                  <a:pt x="6405" y="2694"/>
                </a:lnTo>
                <a:lnTo>
                  <a:pt x="6635" y="2694"/>
                </a:lnTo>
                <a:lnTo>
                  <a:pt x="6743" y="2694"/>
                </a:lnTo>
                <a:lnTo>
                  <a:pt x="6756" y="2694"/>
                </a:lnTo>
                <a:lnTo>
                  <a:pt x="6769" y="2693"/>
                </a:lnTo>
                <a:lnTo>
                  <a:pt x="6781" y="2691"/>
                </a:lnTo>
                <a:lnTo>
                  <a:pt x="6792" y="2689"/>
                </a:lnTo>
                <a:lnTo>
                  <a:pt x="6801" y="2685"/>
                </a:lnTo>
                <a:lnTo>
                  <a:pt x="6810" y="2680"/>
                </a:lnTo>
                <a:lnTo>
                  <a:pt x="6818" y="2676"/>
                </a:lnTo>
                <a:lnTo>
                  <a:pt x="6826" y="2670"/>
                </a:lnTo>
                <a:lnTo>
                  <a:pt x="6832" y="2662"/>
                </a:lnTo>
                <a:lnTo>
                  <a:pt x="6837" y="2655"/>
                </a:lnTo>
                <a:lnTo>
                  <a:pt x="6842" y="2646"/>
                </a:lnTo>
                <a:lnTo>
                  <a:pt x="6845" y="2636"/>
                </a:lnTo>
                <a:lnTo>
                  <a:pt x="6848" y="2625"/>
                </a:lnTo>
                <a:lnTo>
                  <a:pt x="6850" y="2614"/>
                </a:lnTo>
                <a:lnTo>
                  <a:pt x="6851" y="2600"/>
                </a:lnTo>
                <a:lnTo>
                  <a:pt x="6852" y="2586"/>
                </a:lnTo>
                <a:lnTo>
                  <a:pt x="6852" y="2203"/>
                </a:lnTo>
                <a:lnTo>
                  <a:pt x="6852" y="1719"/>
                </a:lnTo>
                <a:lnTo>
                  <a:pt x="6851" y="1624"/>
                </a:lnTo>
                <a:lnTo>
                  <a:pt x="6849" y="1536"/>
                </a:lnTo>
                <a:lnTo>
                  <a:pt x="6848" y="1496"/>
                </a:lnTo>
                <a:lnTo>
                  <a:pt x="6846" y="1456"/>
                </a:lnTo>
                <a:lnTo>
                  <a:pt x="6843" y="1419"/>
                </a:lnTo>
                <a:lnTo>
                  <a:pt x="6839" y="1383"/>
                </a:lnTo>
                <a:lnTo>
                  <a:pt x="6835" y="1348"/>
                </a:lnTo>
                <a:lnTo>
                  <a:pt x="6830" y="1315"/>
                </a:lnTo>
                <a:lnTo>
                  <a:pt x="6823" y="1282"/>
                </a:lnTo>
                <a:lnTo>
                  <a:pt x="6817" y="1251"/>
                </a:lnTo>
                <a:lnTo>
                  <a:pt x="6809" y="1220"/>
                </a:lnTo>
                <a:lnTo>
                  <a:pt x="6799" y="1192"/>
                </a:lnTo>
                <a:lnTo>
                  <a:pt x="6788" y="1162"/>
                </a:lnTo>
                <a:lnTo>
                  <a:pt x="6777" y="1134"/>
                </a:lnTo>
                <a:close/>
                <a:moveTo>
                  <a:pt x="8813" y="1960"/>
                </a:moveTo>
                <a:lnTo>
                  <a:pt x="8814" y="2068"/>
                </a:lnTo>
                <a:lnTo>
                  <a:pt x="8816" y="2164"/>
                </a:lnTo>
                <a:lnTo>
                  <a:pt x="8818" y="2208"/>
                </a:lnTo>
                <a:lnTo>
                  <a:pt x="8821" y="2248"/>
                </a:lnTo>
                <a:lnTo>
                  <a:pt x="8825" y="2287"/>
                </a:lnTo>
                <a:lnTo>
                  <a:pt x="8832" y="2323"/>
                </a:lnTo>
                <a:lnTo>
                  <a:pt x="8838" y="2358"/>
                </a:lnTo>
                <a:lnTo>
                  <a:pt x="8847" y="2391"/>
                </a:lnTo>
                <a:lnTo>
                  <a:pt x="8852" y="2407"/>
                </a:lnTo>
                <a:lnTo>
                  <a:pt x="8857" y="2422"/>
                </a:lnTo>
                <a:lnTo>
                  <a:pt x="8864" y="2437"/>
                </a:lnTo>
                <a:lnTo>
                  <a:pt x="8870" y="2452"/>
                </a:lnTo>
                <a:lnTo>
                  <a:pt x="8876" y="2467"/>
                </a:lnTo>
                <a:lnTo>
                  <a:pt x="8884" y="2482"/>
                </a:lnTo>
                <a:lnTo>
                  <a:pt x="8891" y="2496"/>
                </a:lnTo>
                <a:lnTo>
                  <a:pt x="8900" y="2509"/>
                </a:lnTo>
                <a:lnTo>
                  <a:pt x="8909" y="2523"/>
                </a:lnTo>
                <a:lnTo>
                  <a:pt x="8919" y="2537"/>
                </a:lnTo>
                <a:lnTo>
                  <a:pt x="8930" y="2550"/>
                </a:lnTo>
                <a:lnTo>
                  <a:pt x="8940" y="2564"/>
                </a:lnTo>
                <a:lnTo>
                  <a:pt x="8950" y="2574"/>
                </a:lnTo>
                <a:lnTo>
                  <a:pt x="8960" y="2585"/>
                </a:lnTo>
                <a:lnTo>
                  <a:pt x="8970" y="2595"/>
                </a:lnTo>
                <a:lnTo>
                  <a:pt x="8982" y="2605"/>
                </a:lnTo>
                <a:lnTo>
                  <a:pt x="8992" y="2615"/>
                </a:lnTo>
                <a:lnTo>
                  <a:pt x="9004" y="2624"/>
                </a:lnTo>
                <a:lnTo>
                  <a:pt x="9016" y="2633"/>
                </a:lnTo>
                <a:lnTo>
                  <a:pt x="9028" y="2641"/>
                </a:lnTo>
                <a:lnTo>
                  <a:pt x="9054" y="2656"/>
                </a:lnTo>
                <a:lnTo>
                  <a:pt x="9082" y="2670"/>
                </a:lnTo>
                <a:lnTo>
                  <a:pt x="9110" y="2683"/>
                </a:lnTo>
                <a:lnTo>
                  <a:pt x="9140" y="2693"/>
                </a:lnTo>
                <a:lnTo>
                  <a:pt x="9171" y="2703"/>
                </a:lnTo>
                <a:lnTo>
                  <a:pt x="9203" y="2710"/>
                </a:lnTo>
                <a:lnTo>
                  <a:pt x="9237" y="2718"/>
                </a:lnTo>
                <a:lnTo>
                  <a:pt x="9271" y="2723"/>
                </a:lnTo>
                <a:lnTo>
                  <a:pt x="9307" y="2727"/>
                </a:lnTo>
                <a:lnTo>
                  <a:pt x="9344" y="2730"/>
                </a:lnTo>
                <a:lnTo>
                  <a:pt x="9381" y="2732"/>
                </a:lnTo>
                <a:lnTo>
                  <a:pt x="9421" y="2733"/>
                </a:lnTo>
                <a:lnTo>
                  <a:pt x="9453" y="2733"/>
                </a:lnTo>
                <a:lnTo>
                  <a:pt x="9484" y="2730"/>
                </a:lnTo>
                <a:lnTo>
                  <a:pt x="9516" y="2729"/>
                </a:lnTo>
                <a:lnTo>
                  <a:pt x="9548" y="2726"/>
                </a:lnTo>
                <a:lnTo>
                  <a:pt x="9580" y="2723"/>
                </a:lnTo>
                <a:lnTo>
                  <a:pt x="9611" y="2719"/>
                </a:lnTo>
                <a:lnTo>
                  <a:pt x="9642" y="2713"/>
                </a:lnTo>
                <a:lnTo>
                  <a:pt x="9673" y="2708"/>
                </a:lnTo>
                <a:lnTo>
                  <a:pt x="9702" y="2701"/>
                </a:lnTo>
                <a:lnTo>
                  <a:pt x="9732" y="2694"/>
                </a:lnTo>
                <a:lnTo>
                  <a:pt x="9761" y="2686"/>
                </a:lnTo>
                <a:lnTo>
                  <a:pt x="9791" y="2677"/>
                </a:lnTo>
                <a:lnTo>
                  <a:pt x="9818" y="2668"/>
                </a:lnTo>
                <a:lnTo>
                  <a:pt x="9847" y="2657"/>
                </a:lnTo>
                <a:lnTo>
                  <a:pt x="9874" y="2646"/>
                </a:lnTo>
                <a:lnTo>
                  <a:pt x="9901" y="2635"/>
                </a:lnTo>
                <a:lnTo>
                  <a:pt x="9915" y="2628"/>
                </a:lnTo>
                <a:lnTo>
                  <a:pt x="9928" y="2621"/>
                </a:lnTo>
                <a:lnTo>
                  <a:pt x="9938" y="2612"/>
                </a:lnTo>
                <a:lnTo>
                  <a:pt x="9947" y="2604"/>
                </a:lnTo>
                <a:lnTo>
                  <a:pt x="9950" y="2600"/>
                </a:lnTo>
                <a:lnTo>
                  <a:pt x="9953" y="2594"/>
                </a:lnTo>
                <a:lnTo>
                  <a:pt x="9955" y="2589"/>
                </a:lnTo>
                <a:lnTo>
                  <a:pt x="9958" y="2584"/>
                </a:lnTo>
                <a:lnTo>
                  <a:pt x="9961" y="2571"/>
                </a:lnTo>
                <a:lnTo>
                  <a:pt x="9961" y="2556"/>
                </a:lnTo>
                <a:lnTo>
                  <a:pt x="9961" y="2548"/>
                </a:lnTo>
                <a:lnTo>
                  <a:pt x="9961" y="2539"/>
                </a:lnTo>
                <a:lnTo>
                  <a:pt x="9960" y="2531"/>
                </a:lnTo>
                <a:lnTo>
                  <a:pt x="9958" y="2522"/>
                </a:lnTo>
                <a:lnTo>
                  <a:pt x="9912" y="2282"/>
                </a:lnTo>
                <a:lnTo>
                  <a:pt x="9909" y="2270"/>
                </a:lnTo>
                <a:lnTo>
                  <a:pt x="9905" y="2260"/>
                </a:lnTo>
                <a:lnTo>
                  <a:pt x="9900" y="2251"/>
                </a:lnTo>
                <a:lnTo>
                  <a:pt x="9895" y="2244"/>
                </a:lnTo>
                <a:lnTo>
                  <a:pt x="9887" y="2237"/>
                </a:lnTo>
                <a:lnTo>
                  <a:pt x="9880" y="2233"/>
                </a:lnTo>
                <a:lnTo>
                  <a:pt x="9870" y="2231"/>
                </a:lnTo>
                <a:lnTo>
                  <a:pt x="9860" y="2230"/>
                </a:lnTo>
                <a:lnTo>
                  <a:pt x="9848" y="2231"/>
                </a:lnTo>
                <a:lnTo>
                  <a:pt x="9836" y="2233"/>
                </a:lnTo>
                <a:lnTo>
                  <a:pt x="9823" y="2236"/>
                </a:lnTo>
                <a:lnTo>
                  <a:pt x="9808" y="2241"/>
                </a:lnTo>
                <a:lnTo>
                  <a:pt x="9779" y="2249"/>
                </a:lnTo>
                <a:lnTo>
                  <a:pt x="9751" y="2258"/>
                </a:lnTo>
                <a:lnTo>
                  <a:pt x="9723" y="2265"/>
                </a:lnTo>
                <a:lnTo>
                  <a:pt x="9694" y="2272"/>
                </a:lnTo>
                <a:lnTo>
                  <a:pt x="9664" y="2278"/>
                </a:lnTo>
                <a:lnTo>
                  <a:pt x="9633" y="2282"/>
                </a:lnTo>
                <a:lnTo>
                  <a:pt x="9601" y="2285"/>
                </a:lnTo>
                <a:lnTo>
                  <a:pt x="9567" y="2286"/>
                </a:lnTo>
                <a:lnTo>
                  <a:pt x="9551" y="2285"/>
                </a:lnTo>
                <a:lnTo>
                  <a:pt x="9538" y="2285"/>
                </a:lnTo>
                <a:lnTo>
                  <a:pt x="9524" y="2283"/>
                </a:lnTo>
                <a:lnTo>
                  <a:pt x="9511" y="2281"/>
                </a:lnTo>
                <a:lnTo>
                  <a:pt x="9499" y="2278"/>
                </a:lnTo>
                <a:lnTo>
                  <a:pt x="9488" y="2273"/>
                </a:lnTo>
                <a:lnTo>
                  <a:pt x="9477" y="2269"/>
                </a:lnTo>
                <a:lnTo>
                  <a:pt x="9467" y="2264"/>
                </a:lnTo>
                <a:lnTo>
                  <a:pt x="9458" y="2259"/>
                </a:lnTo>
                <a:lnTo>
                  <a:pt x="9449" y="2252"/>
                </a:lnTo>
                <a:lnTo>
                  <a:pt x="9441" y="2245"/>
                </a:lnTo>
                <a:lnTo>
                  <a:pt x="9433" y="2237"/>
                </a:lnTo>
                <a:lnTo>
                  <a:pt x="9427" y="2230"/>
                </a:lnTo>
                <a:lnTo>
                  <a:pt x="9421" y="2220"/>
                </a:lnTo>
                <a:lnTo>
                  <a:pt x="9414" y="2212"/>
                </a:lnTo>
                <a:lnTo>
                  <a:pt x="9409" y="2201"/>
                </a:lnTo>
                <a:lnTo>
                  <a:pt x="9405" y="2192"/>
                </a:lnTo>
                <a:lnTo>
                  <a:pt x="9400" y="2180"/>
                </a:lnTo>
                <a:lnTo>
                  <a:pt x="9396" y="2168"/>
                </a:lnTo>
                <a:lnTo>
                  <a:pt x="9393" y="2157"/>
                </a:lnTo>
                <a:lnTo>
                  <a:pt x="9387" y="2130"/>
                </a:lnTo>
                <a:lnTo>
                  <a:pt x="9382" y="2102"/>
                </a:lnTo>
                <a:lnTo>
                  <a:pt x="9379" y="2073"/>
                </a:lnTo>
                <a:lnTo>
                  <a:pt x="9377" y="2041"/>
                </a:lnTo>
                <a:lnTo>
                  <a:pt x="9376" y="2007"/>
                </a:lnTo>
                <a:lnTo>
                  <a:pt x="9376" y="1971"/>
                </a:lnTo>
                <a:lnTo>
                  <a:pt x="9376" y="1239"/>
                </a:lnTo>
                <a:lnTo>
                  <a:pt x="9784" y="1239"/>
                </a:lnTo>
                <a:lnTo>
                  <a:pt x="9794" y="1238"/>
                </a:lnTo>
                <a:lnTo>
                  <a:pt x="9803" y="1237"/>
                </a:lnTo>
                <a:lnTo>
                  <a:pt x="9813" y="1236"/>
                </a:lnTo>
                <a:lnTo>
                  <a:pt x="9820" y="1233"/>
                </a:lnTo>
                <a:lnTo>
                  <a:pt x="9829" y="1231"/>
                </a:lnTo>
                <a:lnTo>
                  <a:pt x="9836" y="1227"/>
                </a:lnTo>
                <a:lnTo>
                  <a:pt x="9843" y="1222"/>
                </a:lnTo>
                <a:lnTo>
                  <a:pt x="9849" y="1217"/>
                </a:lnTo>
                <a:lnTo>
                  <a:pt x="9855" y="1212"/>
                </a:lnTo>
                <a:lnTo>
                  <a:pt x="9860" y="1205"/>
                </a:lnTo>
                <a:lnTo>
                  <a:pt x="9864" y="1198"/>
                </a:lnTo>
                <a:lnTo>
                  <a:pt x="9868" y="1191"/>
                </a:lnTo>
                <a:lnTo>
                  <a:pt x="9871" y="1182"/>
                </a:lnTo>
                <a:lnTo>
                  <a:pt x="9873" y="1172"/>
                </a:lnTo>
                <a:lnTo>
                  <a:pt x="9875" y="1163"/>
                </a:lnTo>
                <a:lnTo>
                  <a:pt x="9875" y="1153"/>
                </a:lnTo>
                <a:lnTo>
                  <a:pt x="9875" y="935"/>
                </a:lnTo>
                <a:lnTo>
                  <a:pt x="9875" y="925"/>
                </a:lnTo>
                <a:lnTo>
                  <a:pt x="9873" y="916"/>
                </a:lnTo>
                <a:lnTo>
                  <a:pt x="9871" y="907"/>
                </a:lnTo>
                <a:lnTo>
                  <a:pt x="9868" y="899"/>
                </a:lnTo>
                <a:lnTo>
                  <a:pt x="9864" y="892"/>
                </a:lnTo>
                <a:lnTo>
                  <a:pt x="9860" y="886"/>
                </a:lnTo>
                <a:lnTo>
                  <a:pt x="9855" y="880"/>
                </a:lnTo>
                <a:lnTo>
                  <a:pt x="9849" y="875"/>
                </a:lnTo>
                <a:lnTo>
                  <a:pt x="9843" y="871"/>
                </a:lnTo>
                <a:lnTo>
                  <a:pt x="9836" y="866"/>
                </a:lnTo>
                <a:lnTo>
                  <a:pt x="9829" y="863"/>
                </a:lnTo>
                <a:lnTo>
                  <a:pt x="9820" y="861"/>
                </a:lnTo>
                <a:lnTo>
                  <a:pt x="9813" y="859"/>
                </a:lnTo>
                <a:lnTo>
                  <a:pt x="9803" y="858"/>
                </a:lnTo>
                <a:lnTo>
                  <a:pt x="9794" y="857"/>
                </a:lnTo>
                <a:lnTo>
                  <a:pt x="9784" y="857"/>
                </a:lnTo>
                <a:lnTo>
                  <a:pt x="9379" y="857"/>
                </a:lnTo>
                <a:lnTo>
                  <a:pt x="9379" y="418"/>
                </a:lnTo>
                <a:lnTo>
                  <a:pt x="9379" y="405"/>
                </a:lnTo>
                <a:lnTo>
                  <a:pt x="9378" y="395"/>
                </a:lnTo>
                <a:lnTo>
                  <a:pt x="9376" y="384"/>
                </a:lnTo>
                <a:lnTo>
                  <a:pt x="9374" y="374"/>
                </a:lnTo>
                <a:lnTo>
                  <a:pt x="9371" y="365"/>
                </a:lnTo>
                <a:lnTo>
                  <a:pt x="9366" y="357"/>
                </a:lnTo>
                <a:lnTo>
                  <a:pt x="9362" y="350"/>
                </a:lnTo>
                <a:lnTo>
                  <a:pt x="9357" y="344"/>
                </a:lnTo>
                <a:lnTo>
                  <a:pt x="9352" y="338"/>
                </a:lnTo>
                <a:lnTo>
                  <a:pt x="9345" y="333"/>
                </a:lnTo>
                <a:lnTo>
                  <a:pt x="9338" y="329"/>
                </a:lnTo>
                <a:lnTo>
                  <a:pt x="9330" y="325"/>
                </a:lnTo>
                <a:lnTo>
                  <a:pt x="9322" y="323"/>
                </a:lnTo>
                <a:lnTo>
                  <a:pt x="9313" y="321"/>
                </a:lnTo>
                <a:lnTo>
                  <a:pt x="9304" y="320"/>
                </a:lnTo>
                <a:lnTo>
                  <a:pt x="9293" y="320"/>
                </a:lnTo>
                <a:lnTo>
                  <a:pt x="9271" y="320"/>
                </a:lnTo>
                <a:lnTo>
                  <a:pt x="8933" y="365"/>
                </a:lnTo>
                <a:lnTo>
                  <a:pt x="8813" y="381"/>
                </a:lnTo>
                <a:lnTo>
                  <a:pt x="8813" y="1960"/>
                </a:lnTo>
                <a:close/>
                <a:moveTo>
                  <a:pt x="11349" y="819"/>
                </a:moveTo>
                <a:lnTo>
                  <a:pt x="11323" y="813"/>
                </a:lnTo>
                <a:lnTo>
                  <a:pt x="11295" y="808"/>
                </a:lnTo>
                <a:lnTo>
                  <a:pt x="11268" y="805"/>
                </a:lnTo>
                <a:lnTo>
                  <a:pt x="11244" y="804"/>
                </a:lnTo>
                <a:lnTo>
                  <a:pt x="11204" y="805"/>
                </a:lnTo>
                <a:lnTo>
                  <a:pt x="11165" y="807"/>
                </a:lnTo>
                <a:lnTo>
                  <a:pt x="11147" y="809"/>
                </a:lnTo>
                <a:lnTo>
                  <a:pt x="11130" y="812"/>
                </a:lnTo>
                <a:lnTo>
                  <a:pt x="11112" y="815"/>
                </a:lnTo>
                <a:lnTo>
                  <a:pt x="11096" y="819"/>
                </a:lnTo>
                <a:lnTo>
                  <a:pt x="11080" y="823"/>
                </a:lnTo>
                <a:lnTo>
                  <a:pt x="11064" y="827"/>
                </a:lnTo>
                <a:lnTo>
                  <a:pt x="11048" y="831"/>
                </a:lnTo>
                <a:lnTo>
                  <a:pt x="11033" y="837"/>
                </a:lnTo>
                <a:lnTo>
                  <a:pt x="11019" y="843"/>
                </a:lnTo>
                <a:lnTo>
                  <a:pt x="11005" y="849"/>
                </a:lnTo>
                <a:lnTo>
                  <a:pt x="10991" y="856"/>
                </a:lnTo>
                <a:lnTo>
                  <a:pt x="10977" y="863"/>
                </a:lnTo>
                <a:lnTo>
                  <a:pt x="10949" y="879"/>
                </a:lnTo>
                <a:lnTo>
                  <a:pt x="10924" y="897"/>
                </a:lnTo>
                <a:lnTo>
                  <a:pt x="10898" y="916"/>
                </a:lnTo>
                <a:lnTo>
                  <a:pt x="10874" y="939"/>
                </a:lnTo>
                <a:lnTo>
                  <a:pt x="10848" y="962"/>
                </a:lnTo>
                <a:lnTo>
                  <a:pt x="10824" y="988"/>
                </a:lnTo>
                <a:lnTo>
                  <a:pt x="10800" y="1014"/>
                </a:lnTo>
                <a:lnTo>
                  <a:pt x="10774" y="1044"/>
                </a:lnTo>
                <a:lnTo>
                  <a:pt x="10767" y="931"/>
                </a:lnTo>
                <a:lnTo>
                  <a:pt x="10766" y="921"/>
                </a:lnTo>
                <a:lnTo>
                  <a:pt x="10764" y="912"/>
                </a:lnTo>
                <a:lnTo>
                  <a:pt x="10761" y="904"/>
                </a:lnTo>
                <a:lnTo>
                  <a:pt x="10758" y="896"/>
                </a:lnTo>
                <a:lnTo>
                  <a:pt x="10755" y="889"/>
                </a:lnTo>
                <a:lnTo>
                  <a:pt x="10750" y="882"/>
                </a:lnTo>
                <a:lnTo>
                  <a:pt x="10744" y="877"/>
                </a:lnTo>
                <a:lnTo>
                  <a:pt x="10738" y="873"/>
                </a:lnTo>
                <a:lnTo>
                  <a:pt x="10730" y="869"/>
                </a:lnTo>
                <a:lnTo>
                  <a:pt x="10723" y="865"/>
                </a:lnTo>
                <a:lnTo>
                  <a:pt x="10714" y="862"/>
                </a:lnTo>
                <a:lnTo>
                  <a:pt x="10705" y="860"/>
                </a:lnTo>
                <a:lnTo>
                  <a:pt x="10694" y="858"/>
                </a:lnTo>
                <a:lnTo>
                  <a:pt x="10684" y="857"/>
                </a:lnTo>
                <a:lnTo>
                  <a:pt x="10671" y="857"/>
                </a:lnTo>
                <a:lnTo>
                  <a:pt x="10658" y="856"/>
                </a:lnTo>
                <a:lnTo>
                  <a:pt x="10419" y="856"/>
                </a:lnTo>
                <a:lnTo>
                  <a:pt x="10354" y="856"/>
                </a:lnTo>
                <a:lnTo>
                  <a:pt x="10246" y="856"/>
                </a:lnTo>
                <a:lnTo>
                  <a:pt x="10246" y="965"/>
                </a:lnTo>
                <a:lnTo>
                  <a:pt x="10246" y="1111"/>
                </a:lnTo>
                <a:lnTo>
                  <a:pt x="10246" y="1422"/>
                </a:lnTo>
                <a:lnTo>
                  <a:pt x="10246" y="2411"/>
                </a:lnTo>
                <a:lnTo>
                  <a:pt x="10246" y="2578"/>
                </a:lnTo>
                <a:lnTo>
                  <a:pt x="10246" y="2684"/>
                </a:lnTo>
                <a:lnTo>
                  <a:pt x="10350" y="2684"/>
                </a:lnTo>
                <a:lnTo>
                  <a:pt x="10461" y="2684"/>
                </a:lnTo>
                <a:lnTo>
                  <a:pt x="10703" y="2684"/>
                </a:lnTo>
                <a:lnTo>
                  <a:pt x="10717" y="2683"/>
                </a:lnTo>
                <a:lnTo>
                  <a:pt x="10729" y="2682"/>
                </a:lnTo>
                <a:lnTo>
                  <a:pt x="10741" y="2679"/>
                </a:lnTo>
                <a:lnTo>
                  <a:pt x="10752" y="2676"/>
                </a:lnTo>
                <a:lnTo>
                  <a:pt x="10761" y="2673"/>
                </a:lnTo>
                <a:lnTo>
                  <a:pt x="10770" y="2668"/>
                </a:lnTo>
                <a:lnTo>
                  <a:pt x="10777" y="2662"/>
                </a:lnTo>
                <a:lnTo>
                  <a:pt x="10784" y="2656"/>
                </a:lnTo>
                <a:lnTo>
                  <a:pt x="10790" y="2649"/>
                </a:lnTo>
                <a:lnTo>
                  <a:pt x="10794" y="2641"/>
                </a:lnTo>
                <a:lnTo>
                  <a:pt x="10798" y="2633"/>
                </a:lnTo>
                <a:lnTo>
                  <a:pt x="10803" y="2623"/>
                </a:lnTo>
                <a:lnTo>
                  <a:pt x="10805" y="2614"/>
                </a:lnTo>
                <a:lnTo>
                  <a:pt x="10807" y="2602"/>
                </a:lnTo>
                <a:lnTo>
                  <a:pt x="10808" y="2590"/>
                </a:lnTo>
                <a:lnTo>
                  <a:pt x="10808" y="2578"/>
                </a:lnTo>
                <a:lnTo>
                  <a:pt x="10808" y="1456"/>
                </a:lnTo>
                <a:lnTo>
                  <a:pt x="10826" y="1439"/>
                </a:lnTo>
                <a:lnTo>
                  <a:pt x="10845" y="1423"/>
                </a:lnTo>
                <a:lnTo>
                  <a:pt x="10864" y="1408"/>
                </a:lnTo>
                <a:lnTo>
                  <a:pt x="10885" y="1394"/>
                </a:lnTo>
                <a:lnTo>
                  <a:pt x="10905" y="1381"/>
                </a:lnTo>
                <a:lnTo>
                  <a:pt x="10926" y="1369"/>
                </a:lnTo>
                <a:lnTo>
                  <a:pt x="10947" y="1358"/>
                </a:lnTo>
                <a:lnTo>
                  <a:pt x="10970" y="1348"/>
                </a:lnTo>
                <a:lnTo>
                  <a:pt x="10992" y="1339"/>
                </a:lnTo>
                <a:lnTo>
                  <a:pt x="11014" y="1332"/>
                </a:lnTo>
                <a:lnTo>
                  <a:pt x="11038" y="1325"/>
                </a:lnTo>
                <a:lnTo>
                  <a:pt x="11060" y="1320"/>
                </a:lnTo>
                <a:lnTo>
                  <a:pt x="11083" y="1316"/>
                </a:lnTo>
                <a:lnTo>
                  <a:pt x="11107" y="1313"/>
                </a:lnTo>
                <a:lnTo>
                  <a:pt x="11130" y="1311"/>
                </a:lnTo>
                <a:lnTo>
                  <a:pt x="11154" y="1310"/>
                </a:lnTo>
                <a:lnTo>
                  <a:pt x="11179" y="1311"/>
                </a:lnTo>
                <a:lnTo>
                  <a:pt x="11206" y="1313"/>
                </a:lnTo>
                <a:lnTo>
                  <a:pt x="11231" y="1316"/>
                </a:lnTo>
                <a:lnTo>
                  <a:pt x="11255" y="1321"/>
                </a:lnTo>
                <a:lnTo>
                  <a:pt x="11262" y="1321"/>
                </a:lnTo>
                <a:lnTo>
                  <a:pt x="11274" y="1321"/>
                </a:lnTo>
                <a:lnTo>
                  <a:pt x="11285" y="1320"/>
                </a:lnTo>
                <a:lnTo>
                  <a:pt x="11296" y="1318"/>
                </a:lnTo>
                <a:lnTo>
                  <a:pt x="11301" y="1316"/>
                </a:lnTo>
                <a:lnTo>
                  <a:pt x="11306" y="1313"/>
                </a:lnTo>
                <a:lnTo>
                  <a:pt x="11310" y="1311"/>
                </a:lnTo>
                <a:lnTo>
                  <a:pt x="11313" y="1306"/>
                </a:lnTo>
                <a:lnTo>
                  <a:pt x="11320" y="1299"/>
                </a:lnTo>
                <a:lnTo>
                  <a:pt x="11326" y="1288"/>
                </a:lnTo>
                <a:lnTo>
                  <a:pt x="11330" y="1276"/>
                </a:lnTo>
                <a:lnTo>
                  <a:pt x="11334" y="1262"/>
                </a:lnTo>
                <a:lnTo>
                  <a:pt x="11390" y="909"/>
                </a:lnTo>
                <a:lnTo>
                  <a:pt x="11392" y="898"/>
                </a:lnTo>
                <a:lnTo>
                  <a:pt x="11394" y="891"/>
                </a:lnTo>
                <a:lnTo>
                  <a:pt x="11394" y="882"/>
                </a:lnTo>
                <a:lnTo>
                  <a:pt x="11394" y="875"/>
                </a:lnTo>
                <a:lnTo>
                  <a:pt x="11394" y="867"/>
                </a:lnTo>
                <a:lnTo>
                  <a:pt x="11392" y="858"/>
                </a:lnTo>
                <a:lnTo>
                  <a:pt x="11390" y="849"/>
                </a:lnTo>
                <a:lnTo>
                  <a:pt x="11385" y="842"/>
                </a:lnTo>
                <a:lnTo>
                  <a:pt x="11381" y="836"/>
                </a:lnTo>
                <a:lnTo>
                  <a:pt x="11375" y="830"/>
                </a:lnTo>
                <a:lnTo>
                  <a:pt x="11368" y="826"/>
                </a:lnTo>
                <a:lnTo>
                  <a:pt x="11359" y="822"/>
                </a:lnTo>
                <a:lnTo>
                  <a:pt x="11349" y="819"/>
                </a:lnTo>
                <a:close/>
                <a:moveTo>
                  <a:pt x="8224" y="1650"/>
                </a:moveTo>
                <a:lnTo>
                  <a:pt x="7837" y="1496"/>
                </a:lnTo>
                <a:lnTo>
                  <a:pt x="7814" y="1487"/>
                </a:lnTo>
                <a:lnTo>
                  <a:pt x="7793" y="1477"/>
                </a:lnTo>
                <a:lnTo>
                  <a:pt x="7775" y="1468"/>
                </a:lnTo>
                <a:lnTo>
                  <a:pt x="7759" y="1458"/>
                </a:lnTo>
                <a:lnTo>
                  <a:pt x="7745" y="1450"/>
                </a:lnTo>
                <a:lnTo>
                  <a:pt x="7733" y="1440"/>
                </a:lnTo>
                <a:lnTo>
                  <a:pt x="7724" y="1431"/>
                </a:lnTo>
                <a:lnTo>
                  <a:pt x="7715" y="1422"/>
                </a:lnTo>
                <a:lnTo>
                  <a:pt x="7709" y="1413"/>
                </a:lnTo>
                <a:lnTo>
                  <a:pt x="7704" y="1404"/>
                </a:lnTo>
                <a:lnTo>
                  <a:pt x="7699" y="1395"/>
                </a:lnTo>
                <a:lnTo>
                  <a:pt x="7696" y="1386"/>
                </a:lnTo>
                <a:lnTo>
                  <a:pt x="7694" y="1377"/>
                </a:lnTo>
                <a:lnTo>
                  <a:pt x="7692" y="1368"/>
                </a:lnTo>
                <a:lnTo>
                  <a:pt x="7692" y="1360"/>
                </a:lnTo>
                <a:lnTo>
                  <a:pt x="7691" y="1351"/>
                </a:lnTo>
                <a:lnTo>
                  <a:pt x="7692" y="1340"/>
                </a:lnTo>
                <a:lnTo>
                  <a:pt x="7694" y="1330"/>
                </a:lnTo>
                <a:lnTo>
                  <a:pt x="7697" y="1319"/>
                </a:lnTo>
                <a:lnTo>
                  <a:pt x="7703" y="1308"/>
                </a:lnTo>
                <a:lnTo>
                  <a:pt x="7709" y="1299"/>
                </a:lnTo>
                <a:lnTo>
                  <a:pt x="7716" y="1288"/>
                </a:lnTo>
                <a:lnTo>
                  <a:pt x="7725" y="1279"/>
                </a:lnTo>
                <a:lnTo>
                  <a:pt x="7736" y="1269"/>
                </a:lnTo>
                <a:lnTo>
                  <a:pt x="7748" y="1261"/>
                </a:lnTo>
                <a:lnTo>
                  <a:pt x="7761" y="1253"/>
                </a:lnTo>
                <a:lnTo>
                  <a:pt x="7777" y="1246"/>
                </a:lnTo>
                <a:lnTo>
                  <a:pt x="7793" y="1239"/>
                </a:lnTo>
                <a:lnTo>
                  <a:pt x="7811" y="1235"/>
                </a:lnTo>
                <a:lnTo>
                  <a:pt x="7831" y="1231"/>
                </a:lnTo>
                <a:lnTo>
                  <a:pt x="7853" y="1229"/>
                </a:lnTo>
                <a:lnTo>
                  <a:pt x="7875" y="1228"/>
                </a:lnTo>
                <a:lnTo>
                  <a:pt x="7898" y="1229"/>
                </a:lnTo>
                <a:lnTo>
                  <a:pt x="7923" y="1230"/>
                </a:lnTo>
                <a:lnTo>
                  <a:pt x="7947" y="1232"/>
                </a:lnTo>
                <a:lnTo>
                  <a:pt x="7973" y="1235"/>
                </a:lnTo>
                <a:lnTo>
                  <a:pt x="7999" y="1238"/>
                </a:lnTo>
                <a:lnTo>
                  <a:pt x="8025" y="1244"/>
                </a:lnTo>
                <a:lnTo>
                  <a:pt x="8052" y="1248"/>
                </a:lnTo>
                <a:lnTo>
                  <a:pt x="8079" y="1254"/>
                </a:lnTo>
                <a:lnTo>
                  <a:pt x="8134" y="1267"/>
                </a:lnTo>
                <a:lnTo>
                  <a:pt x="8190" y="1283"/>
                </a:lnTo>
                <a:lnTo>
                  <a:pt x="8245" y="1301"/>
                </a:lnTo>
                <a:lnTo>
                  <a:pt x="8300" y="1320"/>
                </a:lnTo>
                <a:lnTo>
                  <a:pt x="8301" y="1320"/>
                </a:lnTo>
                <a:lnTo>
                  <a:pt x="8301" y="1320"/>
                </a:lnTo>
                <a:lnTo>
                  <a:pt x="8301" y="1320"/>
                </a:lnTo>
                <a:lnTo>
                  <a:pt x="8305" y="1322"/>
                </a:lnTo>
                <a:lnTo>
                  <a:pt x="8310" y="1323"/>
                </a:lnTo>
                <a:lnTo>
                  <a:pt x="8316" y="1325"/>
                </a:lnTo>
                <a:lnTo>
                  <a:pt x="8322" y="1328"/>
                </a:lnTo>
                <a:lnTo>
                  <a:pt x="8328" y="1329"/>
                </a:lnTo>
                <a:lnTo>
                  <a:pt x="8333" y="1331"/>
                </a:lnTo>
                <a:lnTo>
                  <a:pt x="8338" y="1333"/>
                </a:lnTo>
                <a:lnTo>
                  <a:pt x="8344" y="1334"/>
                </a:lnTo>
                <a:lnTo>
                  <a:pt x="8349" y="1336"/>
                </a:lnTo>
                <a:lnTo>
                  <a:pt x="8353" y="1337"/>
                </a:lnTo>
                <a:lnTo>
                  <a:pt x="8358" y="1338"/>
                </a:lnTo>
                <a:lnTo>
                  <a:pt x="8362" y="1339"/>
                </a:lnTo>
                <a:lnTo>
                  <a:pt x="8365" y="1340"/>
                </a:lnTo>
                <a:lnTo>
                  <a:pt x="8368" y="1341"/>
                </a:lnTo>
                <a:lnTo>
                  <a:pt x="8371" y="1341"/>
                </a:lnTo>
                <a:lnTo>
                  <a:pt x="8375" y="1342"/>
                </a:lnTo>
                <a:lnTo>
                  <a:pt x="8379" y="1342"/>
                </a:lnTo>
                <a:lnTo>
                  <a:pt x="8383" y="1344"/>
                </a:lnTo>
                <a:lnTo>
                  <a:pt x="8385" y="1344"/>
                </a:lnTo>
                <a:lnTo>
                  <a:pt x="8387" y="1344"/>
                </a:lnTo>
                <a:lnTo>
                  <a:pt x="8392" y="1342"/>
                </a:lnTo>
                <a:lnTo>
                  <a:pt x="8395" y="1342"/>
                </a:lnTo>
                <a:lnTo>
                  <a:pt x="8400" y="1341"/>
                </a:lnTo>
                <a:lnTo>
                  <a:pt x="8404" y="1340"/>
                </a:lnTo>
                <a:lnTo>
                  <a:pt x="8410" y="1339"/>
                </a:lnTo>
                <a:lnTo>
                  <a:pt x="8414" y="1337"/>
                </a:lnTo>
                <a:lnTo>
                  <a:pt x="8417" y="1335"/>
                </a:lnTo>
                <a:lnTo>
                  <a:pt x="8421" y="1333"/>
                </a:lnTo>
                <a:lnTo>
                  <a:pt x="8425" y="1330"/>
                </a:lnTo>
                <a:lnTo>
                  <a:pt x="8428" y="1327"/>
                </a:lnTo>
                <a:lnTo>
                  <a:pt x="8431" y="1323"/>
                </a:lnTo>
                <a:lnTo>
                  <a:pt x="8433" y="1320"/>
                </a:lnTo>
                <a:lnTo>
                  <a:pt x="8436" y="1316"/>
                </a:lnTo>
                <a:lnTo>
                  <a:pt x="8438" y="1312"/>
                </a:lnTo>
                <a:lnTo>
                  <a:pt x="8440" y="1306"/>
                </a:lnTo>
                <a:lnTo>
                  <a:pt x="8443" y="1302"/>
                </a:lnTo>
                <a:lnTo>
                  <a:pt x="8445" y="1296"/>
                </a:lnTo>
                <a:lnTo>
                  <a:pt x="8446" y="1290"/>
                </a:lnTo>
                <a:lnTo>
                  <a:pt x="8447" y="1286"/>
                </a:lnTo>
                <a:lnTo>
                  <a:pt x="8448" y="1281"/>
                </a:lnTo>
                <a:lnTo>
                  <a:pt x="8449" y="1270"/>
                </a:lnTo>
                <a:lnTo>
                  <a:pt x="8452" y="1255"/>
                </a:lnTo>
                <a:lnTo>
                  <a:pt x="8489" y="1022"/>
                </a:lnTo>
                <a:lnTo>
                  <a:pt x="8492" y="1008"/>
                </a:lnTo>
                <a:lnTo>
                  <a:pt x="8494" y="995"/>
                </a:lnTo>
                <a:lnTo>
                  <a:pt x="8495" y="982"/>
                </a:lnTo>
                <a:lnTo>
                  <a:pt x="8496" y="972"/>
                </a:lnTo>
                <a:lnTo>
                  <a:pt x="8495" y="961"/>
                </a:lnTo>
                <a:lnTo>
                  <a:pt x="8492" y="951"/>
                </a:lnTo>
                <a:lnTo>
                  <a:pt x="8487" y="942"/>
                </a:lnTo>
                <a:lnTo>
                  <a:pt x="8482" y="933"/>
                </a:lnTo>
                <a:lnTo>
                  <a:pt x="8473" y="926"/>
                </a:lnTo>
                <a:lnTo>
                  <a:pt x="8465" y="920"/>
                </a:lnTo>
                <a:lnTo>
                  <a:pt x="8454" y="913"/>
                </a:lnTo>
                <a:lnTo>
                  <a:pt x="8442" y="907"/>
                </a:lnTo>
                <a:lnTo>
                  <a:pt x="8404" y="891"/>
                </a:lnTo>
                <a:lnTo>
                  <a:pt x="8366" y="875"/>
                </a:lnTo>
                <a:lnTo>
                  <a:pt x="8328" y="861"/>
                </a:lnTo>
                <a:lnTo>
                  <a:pt x="8291" y="849"/>
                </a:lnTo>
                <a:lnTo>
                  <a:pt x="8252" y="838"/>
                </a:lnTo>
                <a:lnTo>
                  <a:pt x="8215" y="828"/>
                </a:lnTo>
                <a:lnTo>
                  <a:pt x="8178" y="819"/>
                </a:lnTo>
                <a:lnTo>
                  <a:pt x="8140" y="811"/>
                </a:lnTo>
                <a:lnTo>
                  <a:pt x="8102" y="805"/>
                </a:lnTo>
                <a:lnTo>
                  <a:pt x="8065" y="798"/>
                </a:lnTo>
                <a:lnTo>
                  <a:pt x="8028" y="794"/>
                </a:lnTo>
                <a:lnTo>
                  <a:pt x="7990" y="791"/>
                </a:lnTo>
                <a:lnTo>
                  <a:pt x="7952" y="788"/>
                </a:lnTo>
                <a:lnTo>
                  <a:pt x="7915" y="786"/>
                </a:lnTo>
                <a:lnTo>
                  <a:pt x="7878" y="785"/>
                </a:lnTo>
                <a:lnTo>
                  <a:pt x="7841" y="785"/>
                </a:lnTo>
                <a:lnTo>
                  <a:pt x="7809" y="785"/>
                </a:lnTo>
                <a:lnTo>
                  <a:pt x="7776" y="787"/>
                </a:lnTo>
                <a:lnTo>
                  <a:pt x="7744" y="789"/>
                </a:lnTo>
                <a:lnTo>
                  <a:pt x="7711" y="792"/>
                </a:lnTo>
                <a:lnTo>
                  <a:pt x="7679" y="796"/>
                </a:lnTo>
                <a:lnTo>
                  <a:pt x="7646" y="803"/>
                </a:lnTo>
                <a:lnTo>
                  <a:pt x="7614" y="809"/>
                </a:lnTo>
                <a:lnTo>
                  <a:pt x="7583" y="816"/>
                </a:lnTo>
                <a:lnTo>
                  <a:pt x="7552" y="825"/>
                </a:lnTo>
                <a:lnTo>
                  <a:pt x="7520" y="835"/>
                </a:lnTo>
                <a:lnTo>
                  <a:pt x="7490" y="846"/>
                </a:lnTo>
                <a:lnTo>
                  <a:pt x="7459" y="858"/>
                </a:lnTo>
                <a:lnTo>
                  <a:pt x="7431" y="871"/>
                </a:lnTo>
                <a:lnTo>
                  <a:pt x="7402" y="886"/>
                </a:lnTo>
                <a:lnTo>
                  <a:pt x="7374" y="901"/>
                </a:lnTo>
                <a:lnTo>
                  <a:pt x="7348" y="917"/>
                </a:lnTo>
                <a:lnTo>
                  <a:pt x="7322" y="935"/>
                </a:lnTo>
                <a:lnTo>
                  <a:pt x="7297" y="955"/>
                </a:lnTo>
                <a:lnTo>
                  <a:pt x="7273" y="975"/>
                </a:lnTo>
                <a:lnTo>
                  <a:pt x="7251" y="997"/>
                </a:lnTo>
                <a:lnTo>
                  <a:pt x="7230" y="1019"/>
                </a:lnTo>
                <a:lnTo>
                  <a:pt x="7210" y="1044"/>
                </a:lnTo>
                <a:lnTo>
                  <a:pt x="7192" y="1069"/>
                </a:lnTo>
                <a:lnTo>
                  <a:pt x="7175" y="1096"/>
                </a:lnTo>
                <a:lnTo>
                  <a:pt x="7160" y="1124"/>
                </a:lnTo>
                <a:lnTo>
                  <a:pt x="7148" y="1153"/>
                </a:lnTo>
                <a:lnTo>
                  <a:pt x="7136" y="1184"/>
                </a:lnTo>
                <a:lnTo>
                  <a:pt x="7126" y="1216"/>
                </a:lnTo>
                <a:lnTo>
                  <a:pt x="7119" y="1250"/>
                </a:lnTo>
                <a:lnTo>
                  <a:pt x="7114" y="1284"/>
                </a:lnTo>
                <a:lnTo>
                  <a:pt x="7111" y="1321"/>
                </a:lnTo>
                <a:lnTo>
                  <a:pt x="7109" y="1358"/>
                </a:lnTo>
                <a:lnTo>
                  <a:pt x="7111" y="1384"/>
                </a:lnTo>
                <a:lnTo>
                  <a:pt x="7112" y="1409"/>
                </a:lnTo>
                <a:lnTo>
                  <a:pt x="7115" y="1434"/>
                </a:lnTo>
                <a:lnTo>
                  <a:pt x="7118" y="1457"/>
                </a:lnTo>
                <a:lnTo>
                  <a:pt x="7122" y="1481"/>
                </a:lnTo>
                <a:lnTo>
                  <a:pt x="7128" y="1504"/>
                </a:lnTo>
                <a:lnTo>
                  <a:pt x="7134" y="1526"/>
                </a:lnTo>
                <a:lnTo>
                  <a:pt x="7141" y="1548"/>
                </a:lnTo>
                <a:lnTo>
                  <a:pt x="7150" y="1569"/>
                </a:lnTo>
                <a:lnTo>
                  <a:pt x="7158" y="1589"/>
                </a:lnTo>
                <a:lnTo>
                  <a:pt x="7168" y="1609"/>
                </a:lnTo>
                <a:lnTo>
                  <a:pt x="7179" y="1628"/>
                </a:lnTo>
                <a:lnTo>
                  <a:pt x="7190" y="1648"/>
                </a:lnTo>
                <a:lnTo>
                  <a:pt x="7202" y="1666"/>
                </a:lnTo>
                <a:lnTo>
                  <a:pt x="7214" y="1684"/>
                </a:lnTo>
                <a:lnTo>
                  <a:pt x="7227" y="1701"/>
                </a:lnTo>
                <a:lnTo>
                  <a:pt x="7241" y="1718"/>
                </a:lnTo>
                <a:lnTo>
                  <a:pt x="7255" y="1734"/>
                </a:lnTo>
                <a:lnTo>
                  <a:pt x="7270" y="1748"/>
                </a:lnTo>
                <a:lnTo>
                  <a:pt x="7286" y="1763"/>
                </a:lnTo>
                <a:lnTo>
                  <a:pt x="7302" y="1778"/>
                </a:lnTo>
                <a:lnTo>
                  <a:pt x="7318" y="1791"/>
                </a:lnTo>
                <a:lnTo>
                  <a:pt x="7335" y="1805"/>
                </a:lnTo>
                <a:lnTo>
                  <a:pt x="7352" y="1816"/>
                </a:lnTo>
                <a:lnTo>
                  <a:pt x="7369" y="1828"/>
                </a:lnTo>
                <a:lnTo>
                  <a:pt x="7387" y="1840"/>
                </a:lnTo>
                <a:lnTo>
                  <a:pt x="7405" y="1850"/>
                </a:lnTo>
                <a:lnTo>
                  <a:pt x="7424" y="1860"/>
                </a:lnTo>
                <a:lnTo>
                  <a:pt x="7442" y="1870"/>
                </a:lnTo>
                <a:lnTo>
                  <a:pt x="7461" y="1878"/>
                </a:lnTo>
                <a:lnTo>
                  <a:pt x="7480" y="1887"/>
                </a:lnTo>
                <a:lnTo>
                  <a:pt x="7500" y="1894"/>
                </a:lnTo>
                <a:lnTo>
                  <a:pt x="7841" y="2021"/>
                </a:lnTo>
                <a:lnTo>
                  <a:pt x="7866" y="2030"/>
                </a:lnTo>
                <a:lnTo>
                  <a:pt x="7889" y="2040"/>
                </a:lnTo>
                <a:lnTo>
                  <a:pt x="7910" y="2049"/>
                </a:lnTo>
                <a:lnTo>
                  <a:pt x="7929" y="2059"/>
                </a:lnTo>
                <a:lnTo>
                  <a:pt x="7945" y="2067"/>
                </a:lnTo>
                <a:lnTo>
                  <a:pt x="7960" y="2077"/>
                </a:lnTo>
                <a:lnTo>
                  <a:pt x="7973" y="2086"/>
                </a:lnTo>
                <a:lnTo>
                  <a:pt x="7983" y="2096"/>
                </a:lnTo>
                <a:lnTo>
                  <a:pt x="7993" y="2106"/>
                </a:lnTo>
                <a:lnTo>
                  <a:pt x="8001" y="2115"/>
                </a:lnTo>
                <a:lnTo>
                  <a:pt x="8008" y="2126"/>
                </a:lnTo>
                <a:lnTo>
                  <a:pt x="8012" y="2136"/>
                </a:lnTo>
                <a:lnTo>
                  <a:pt x="8016" y="2147"/>
                </a:lnTo>
                <a:lnTo>
                  <a:pt x="8018" y="2159"/>
                </a:lnTo>
                <a:lnTo>
                  <a:pt x="8021" y="2171"/>
                </a:lnTo>
                <a:lnTo>
                  <a:pt x="8021" y="2185"/>
                </a:lnTo>
                <a:lnTo>
                  <a:pt x="8019" y="2200"/>
                </a:lnTo>
                <a:lnTo>
                  <a:pt x="8017" y="2215"/>
                </a:lnTo>
                <a:lnTo>
                  <a:pt x="8012" y="2229"/>
                </a:lnTo>
                <a:lnTo>
                  <a:pt x="8006" y="2242"/>
                </a:lnTo>
                <a:lnTo>
                  <a:pt x="7997" y="2253"/>
                </a:lnTo>
                <a:lnTo>
                  <a:pt x="7988" y="2264"/>
                </a:lnTo>
                <a:lnTo>
                  <a:pt x="7976" y="2275"/>
                </a:lnTo>
                <a:lnTo>
                  <a:pt x="7963" y="2283"/>
                </a:lnTo>
                <a:lnTo>
                  <a:pt x="7949" y="2292"/>
                </a:lnTo>
                <a:lnTo>
                  <a:pt x="7933" y="2299"/>
                </a:lnTo>
                <a:lnTo>
                  <a:pt x="7916" y="2304"/>
                </a:lnTo>
                <a:lnTo>
                  <a:pt x="7898" y="2310"/>
                </a:lnTo>
                <a:lnTo>
                  <a:pt x="7878" y="2314"/>
                </a:lnTo>
                <a:lnTo>
                  <a:pt x="7858" y="2317"/>
                </a:lnTo>
                <a:lnTo>
                  <a:pt x="7837" y="2318"/>
                </a:lnTo>
                <a:lnTo>
                  <a:pt x="7814" y="2319"/>
                </a:lnTo>
                <a:lnTo>
                  <a:pt x="7789" y="2318"/>
                </a:lnTo>
                <a:lnTo>
                  <a:pt x="7762" y="2317"/>
                </a:lnTo>
                <a:lnTo>
                  <a:pt x="7735" y="2315"/>
                </a:lnTo>
                <a:lnTo>
                  <a:pt x="7706" y="2312"/>
                </a:lnTo>
                <a:lnTo>
                  <a:pt x="7677" y="2307"/>
                </a:lnTo>
                <a:lnTo>
                  <a:pt x="7647" y="2302"/>
                </a:lnTo>
                <a:lnTo>
                  <a:pt x="7618" y="2297"/>
                </a:lnTo>
                <a:lnTo>
                  <a:pt x="7587" y="2289"/>
                </a:lnTo>
                <a:lnTo>
                  <a:pt x="7555" y="2282"/>
                </a:lnTo>
                <a:lnTo>
                  <a:pt x="7523" y="2273"/>
                </a:lnTo>
                <a:lnTo>
                  <a:pt x="7490" y="2265"/>
                </a:lnTo>
                <a:lnTo>
                  <a:pt x="7457" y="2254"/>
                </a:lnTo>
                <a:lnTo>
                  <a:pt x="7424" y="2244"/>
                </a:lnTo>
                <a:lnTo>
                  <a:pt x="7391" y="2232"/>
                </a:lnTo>
                <a:lnTo>
                  <a:pt x="7357" y="2219"/>
                </a:lnTo>
                <a:lnTo>
                  <a:pt x="7323" y="2205"/>
                </a:lnTo>
                <a:lnTo>
                  <a:pt x="7322" y="2205"/>
                </a:lnTo>
                <a:lnTo>
                  <a:pt x="7322" y="2205"/>
                </a:lnTo>
                <a:lnTo>
                  <a:pt x="7322" y="2205"/>
                </a:lnTo>
                <a:lnTo>
                  <a:pt x="7318" y="2204"/>
                </a:lnTo>
                <a:lnTo>
                  <a:pt x="7312" y="2202"/>
                </a:lnTo>
                <a:lnTo>
                  <a:pt x="7307" y="2200"/>
                </a:lnTo>
                <a:lnTo>
                  <a:pt x="7302" y="2199"/>
                </a:lnTo>
                <a:lnTo>
                  <a:pt x="7297" y="2197"/>
                </a:lnTo>
                <a:lnTo>
                  <a:pt x="7290" y="2195"/>
                </a:lnTo>
                <a:lnTo>
                  <a:pt x="7285" y="2193"/>
                </a:lnTo>
                <a:lnTo>
                  <a:pt x="7278" y="2191"/>
                </a:lnTo>
                <a:lnTo>
                  <a:pt x="7273" y="2188"/>
                </a:lnTo>
                <a:lnTo>
                  <a:pt x="7268" y="2187"/>
                </a:lnTo>
                <a:lnTo>
                  <a:pt x="7261" y="2185"/>
                </a:lnTo>
                <a:lnTo>
                  <a:pt x="7256" y="2183"/>
                </a:lnTo>
                <a:lnTo>
                  <a:pt x="7252" y="2182"/>
                </a:lnTo>
                <a:lnTo>
                  <a:pt x="7247" y="2181"/>
                </a:lnTo>
                <a:lnTo>
                  <a:pt x="7243" y="2180"/>
                </a:lnTo>
                <a:lnTo>
                  <a:pt x="7239" y="2178"/>
                </a:lnTo>
                <a:lnTo>
                  <a:pt x="7236" y="2178"/>
                </a:lnTo>
                <a:lnTo>
                  <a:pt x="7233" y="2177"/>
                </a:lnTo>
                <a:lnTo>
                  <a:pt x="7230" y="2176"/>
                </a:lnTo>
                <a:lnTo>
                  <a:pt x="7225" y="2176"/>
                </a:lnTo>
                <a:lnTo>
                  <a:pt x="7221" y="2175"/>
                </a:lnTo>
                <a:lnTo>
                  <a:pt x="7218" y="2175"/>
                </a:lnTo>
                <a:lnTo>
                  <a:pt x="7216" y="2175"/>
                </a:lnTo>
                <a:lnTo>
                  <a:pt x="7214" y="2175"/>
                </a:lnTo>
                <a:lnTo>
                  <a:pt x="7209" y="2175"/>
                </a:lnTo>
                <a:lnTo>
                  <a:pt x="7205" y="2176"/>
                </a:lnTo>
                <a:lnTo>
                  <a:pt x="7201" y="2177"/>
                </a:lnTo>
                <a:lnTo>
                  <a:pt x="7196" y="2178"/>
                </a:lnTo>
                <a:lnTo>
                  <a:pt x="7191" y="2179"/>
                </a:lnTo>
                <a:lnTo>
                  <a:pt x="7187" y="2181"/>
                </a:lnTo>
                <a:lnTo>
                  <a:pt x="7184" y="2183"/>
                </a:lnTo>
                <a:lnTo>
                  <a:pt x="7180" y="2185"/>
                </a:lnTo>
                <a:lnTo>
                  <a:pt x="7176" y="2188"/>
                </a:lnTo>
                <a:lnTo>
                  <a:pt x="7173" y="2191"/>
                </a:lnTo>
                <a:lnTo>
                  <a:pt x="7170" y="2195"/>
                </a:lnTo>
                <a:lnTo>
                  <a:pt x="7167" y="2198"/>
                </a:lnTo>
                <a:lnTo>
                  <a:pt x="7165" y="2202"/>
                </a:lnTo>
                <a:lnTo>
                  <a:pt x="7163" y="2207"/>
                </a:lnTo>
                <a:lnTo>
                  <a:pt x="7160" y="2211"/>
                </a:lnTo>
                <a:lnTo>
                  <a:pt x="7158" y="2216"/>
                </a:lnTo>
                <a:lnTo>
                  <a:pt x="7156" y="2221"/>
                </a:lnTo>
                <a:lnTo>
                  <a:pt x="7155" y="2228"/>
                </a:lnTo>
                <a:lnTo>
                  <a:pt x="7154" y="2232"/>
                </a:lnTo>
                <a:lnTo>
                  <a:pt x="7153" y="2236"/>
                </a:lnTo>
                <a:lnTo>
                  <a:pt x="7152" y="2242"/>
                </a:lnTo>
                <a:lnTo>
                  <a:pt x="7150" y="2253"/>
                </a:lnTo>
                <a:lnTo>
                  <a:pt x="7148" y="2272"/>
                </a:lnTo>
                <a:lnTo>
                  <a:pt x="7143" y="2296"/>
                </a:lnTo>
                <a:lnTo>
                  <a:pt x="7139" y="2322"/>
                </a:lnTo>
                <a:lnTo>
                  <a:pt x="7135" y="2351"/>
                </a:lnTo>
                <a:lnTo>
                  <a:pt x="7131" y="2378"/>
                </a:lnTo>
                <a:lnTo>
                  <a:pt x="7126" y="2403"/>
                </a:lnTo>
                <a:lnTo>
                  <a:pt x="7126" y="2403"/>
                </a:lnTo>
                <a:lnTo>
                  <a:pt x="7112" y="2496"/>
                </a:lnTo>
                <a:lnTo>
                  <a:pt x="7109" y="2507"/>
                </a:lnTo>
                <a:lnTo>
                  <a:pt x="7107" y="2518"/>
                </a:lnTo>
                <a:lnTo>
                  <a:pt x="7106" y="2530"/>
                </a:lnTo>
                <a:lnTo>
                  <a:pt x="7105" y="2540"/>
                </a:lnTo>
                <a:lnTo>
                  <a:pt x="7106" y="2551"/>
                </a:lnTo>
                <a:lnTo>
                  <a:pt x="7108" y="2560"/>
                </a:lnTo>
                <a:lnTo>
                  <a:pt x="7112" y="2570"/>
                </a:lnTo>
                <a:lnTo>
                  <a:pt x="7117" y="2580"/>
                </a:lnTo>
                <a:lnTo>
                  <a:pt x="7124" y="2588"/>
                </a:lnTo>
                <a:lnTo>
                  <a:pt x="7133" y="2597"/>
                </a:lnTo>
                <a:lnTo>
                  <a:pt x="7145" y="2604"/>
                </a:lnTo>
                <a:lnTo>
                  <a:pt x="7159" y="2609"/>
                </a:lnTo>
                <a:lnTo>
                  <a:pt x="7199" y="2626"/>
                </a:lnTo>
                <a:lnTo>
                  <a:pt x="7239" y="2641"/>
                </a:lnTo>
                <a:lnTo>
                  <a:pt x="7280" y="2655"/>
                </a:lnTo>
                <a:lnTo>
                  <a:pt x="7320" y="2669"/>
                </a:lnTo>
                <a:lnTo>
                  <a:pt x="7360" y="2682"/>
                </a:lnTo>
                <a:lnTo>
                  <a:pt x="7401" y="2693"/>
                </a:lnTo>
                <a:lnTo>
                  <a:pt x="7441" y="2704"/>
                </a:lnTo>
                <a:lnTo>
                  <a:pt x="7482" y="2713"/>
                </a:lnTo>
                <a:lnTo>
                  <a:pt x="7522" y="2722"/>
                </a:lnTo>
                <a:lnTo>
                  <a:pt x="7562" y="2729"/>
                </a:lnTo>
                <a:lnTo>
                  <a:pt x="7603" y="2736"/>
                </a:lnTo>
                <a:lnTo>
                  <a:pt x="7643" y="2741"/>
                </a:lnTo>
                <a:lnTo>
                  <a:pt x="7682" y="2745"/>
                </a:lnTo>
                <a:lnTo>
                  <a:pt x="7722" y="2749"/>
                </a:lnTo>
                <a:lnTo>
                  <a:pt x="7760" y="2751"/>
                </a:lnTo>
                <a:lnTo>
                  <a:pt x="7798" y="2752"/>
                </a:lnTo>
                <a:lnTo>
                  <a:pt x="7834" y="2751"/>
                </a:lnTo>
                <a:lnTo>
                  <a:pt x="7870" y="2750"/>
                </a:lnTo>
                <a:lnTo>
                  <a:pt x="7906" y="2746"/>
                </a:lnTo>
                <a:lnTo>
                  <a:pt x="7941" y="2743"/>
                </a:lnTo>
                <a:lnTo>
                  <a:pt x="7976" y="2739"/>
                </a:lnTo>
                <a:lnTo>
                  <a:pt x="8011" y="2733"/>
                </a:lnTo>
                <a:lnTo>
                  <a:pt x="8045" y="2726"/>
                </a:lnTo>
                <a:lnTo>
                  <a:pt x="8079" y="2718"/>
                </a:lnTo>
                <a:lnTo>
                  <a:pt x="8112" y="2709"/>
                </a:lnTo>
                <a:lnTo>
                  <a:pt x="8145" y="2699"/>
                </a:lnTo>
                <a:lnTo>
                  <a:pt x="8177" y="2688"/>
                </a:lnTo>
                <a:lnTo>
                  <a:pt x="8209" y="2675"/>
                </a:lnTo>
                <a:lnTo>
                  <a:pt x="8240" y="2661"/>
                </a:lnTo>
                <a:lnTo>
                  <a:pt x="8269" y="2646"/>
                </a:lnTo>
                <a:lnTo>
                  <a:pt x="8298" y="2629"/>
                </a:lnTo>
                <a:lnTo>
                  <a:pt x="8326" y="2612"/>
                </a:lnTo>
                <a:lnTo>
                  <a:pt x="8352" y="2593"/>
                </a:lnTo>
                <a:lnTo>
                  <a:pt x="8378" y="2573"/>
                </a:lnTo>
                <a:lnTo>
                  <a:pt x="8402" y="2552"/>
                </a:lnTo>
                <a:lnTo>
                  <a:pt x="8425" y="2529"/>
                </a:lnTo>
                <a:lnTo>
                  <a:pt x="8446" y="2504"/>
                </a:lnTo>
                <a:lnTo>
                  <a:pt x="8466" y="2479"/>
                </a:lnTo>
                <a:lnTo>
                  <a:pt x="8484" y="2452"/>
                </a:lnTo>
                <a:lnTo>
                  <a:pt x="8501" y="2423"/>
                </a:lnTo>
                <a:lnTo>
                  <a:pt x="8516" y="2394"/>
                </a:lnTo>
                <a:lnTo>
                  <a:pt x="8530" y="2363"/>
                </a:lnTo>
                <a:lnTo>
                  <a:pt x="8541" y="2330"/>
                </a:lnTo>
                <a:lnTo>
                  <a:pt x="8551" y="2296"/>
                </a:lnTo>
                <a:lnTo>
                  <a:pt x="8558" y="2260"/>
                </a:lnTo>
                <a:lnTo>
                  <a:pt x="8564" y="2222"/>
                </a:lnTo>
                <a:lnTo>
                  <a:pt x="8567" y="2183"/>
                </a:lnTo>
                <a:lnTo>
                  <a:pt x="8568" y="2143"/>
                </a:lnTo>
                <a:lnTo>
                  <a:pt x="8568" y="2119"/>
                </a:lnTo>
                <a:lnTo>
                  <a:pt x="8567" y="2096"/>
                </a:lnTo>
                <a:lnTo>
                  <a:pt x="8565" y="2074"/>
                </a:lnTo>
                <a:lnTo>
                  <a:pt x="8562" y="2051"/>
                </a:lnTo>
                <a:lnTo>
                  <a:pt x="8557" y="2030"/>
                </a:lnTo>
                <a:lnTo>
                  <a:pt x="8553" y="2009"/>
                </a:lnTo>
                <a:lnTo>
                  <a:pt x="8548" y="1989"/>
                </a:lnTo>
                <a:lnTo>
                  <a:pt x="8541" y="1968"/>
                </a:lnTo>
                <a:lnTo>
                  <a:pt x="8535" y="1949"/>
                </a:lnTo>
                <a:lnTo>
                  <a:pt x="8528" y="1930"/>
                </a:lnTo>
                <a:lnTo>
                  <a:pt x="8519" y="1912"/>
                </a:lnTo>
                <a:lnTo>
                  <a:pt x="8511" y="1894"/>
                </a:lnTo>
                <a:lnTo>
                  <a:pt x="8501" y="1877"/>
                </a:lnTo>
                <a:lnTo>
                  <a:pt x="8492" y="1860"/>
                </a:lnTo>
                <a:lnTo>
                  <a:pt x="8481" y="1844"/>
                </a:lnTo>
                <a:lnTo>
                  <a:pt x="8469" y="1828"/>
                </a:lnTo>
                <a:lnTo>
                  <a:pt x="8457" y="1813"/>
                </a:lnTo>
                <a:lnTo>
                  <a:pt x="8445" y="1798"/>
                </a:lnTo>
                <a:lnTo>
                  <a:pt x="8432" y="1785"/>
                </a:lnTo>
                <a:lnTo>
                  <a:pt x="8418" y="1772"/>
                </a:lnTo>
                <a:lnTo>
                  <a:pt x="8404" y="1758"/>
                </a:lnTo>
                <a:lnTo>
                  <a:pt x="8391" y="1746"/>
                </a:lnTo>
                <a:lnTo>
                  <a:pt x="8376" y="1734"/>
                </a:lnTo>
                <a:lnTo>
                  <a:pt x="8360" y="1723"/>
                </a:lnTo>
                <a:lnTo>
                  <a:pt x="8344" y="1711"/>
                </a:lnTo>
                <a:lnTo>
                  <a:pt x="8328" y="1701"/>
                </a:lnTo>
                <a:lnTo>
                  <a:pt x="8312" y="1691"/>
                </a:lnTo>
                <a:lnTo>
                  <a:pt x="8295" y="1682"/>
                </a:lnTo>
                <a:lnTo>
                  <a:pt x="8277" y="1673"/>
                </a:lnTo>
                <a:lnTo>
                  <a:pt x="8260" y="1665"/>
                </a:lnTo>
                <a:lnTo>
                  <a:pt x="8242" y="1657"/>
                </a:lnTo>
                <a:lnTo>
                  <a:pt x="8224" y="1650"/>
                </a:lnTo>
                <a:close/>
                <a:moveTo>
                  <a:pt x="13239" y="856"/>
                </a:moveTo>
                <a:lnTo>
                  <a:pt x="12950" y="856"/>
                </a:lnTo>
                <a:lnTo>
                  <a:pt x="12902" y="856"/>
                </a:lnTo>
                <a:lnTo>
                  <a:pt x="12785" y="856"/>
                </a:lnTo>
                <a:lnTo>
                  <a:pt x="12785" y="954"/>
                </a:lnTo>
                <a:lnTo>
                  <a:pt x="12785" y="1137"/>
                </a:lnTo>
                <a:lnTo>
                  <a:pt x="12785" y="2083"/>
                </a:lnTo>
                <a:lnTo>
                  <a:pt x="12765" y="2099"/>
                </a:lnTo>
                <a:lnTo>
                  <a:pt x="12744" y="2115"/>
                </a:lnTo>
                <a:lnTo>
                  <a:pt x="12722" y="2130"/>
                </a:lnTo>
                <a:lnTo>
                  <a:pt x="12698" y="2144"/>
                </a:lnTo>
                <a:lnTo>
                  <a:pt x="12675" y="2157"/>
                </a:lnTo>
                <a:lnTo>
                  <a:pt x="12650" y="2169"/>
                </a:lnTo>
                <a:lnTo>
                  <a:pt x="12626" y="2180"/>
                </a:lnTo>
                <a:lnTo>
                  <a:pt x="12600" y="2191"/>
                </a:lnTo>
                <a:lnTo>
                  <a:pt x="12576" y="2199"/>
                </a:lnTo>
                <a:lnTo>
                  <a:pt x="12551" y="2207"/>
                </a:lnTo>
                <a:lnTo>
                  <a:pt x="12525" y="2214"/>
                </a:lnTo>
                <a:lnTo>
                  <a:pt x="12499" y="2219"/>
                </a:lnTo>
                <a:lnTo>
                  <a:pt x="12475" y="2224"/>
                </a:lnTo>
                <a:lnTo>
                  <a:pt x="12451" y="2227"/>
                </a:lnTo>
                <a:lnTo>
                  <a:pt x="12426" y="2229"/>
                </a:lnTo>
                <a:lnTo>
                  <a:pt x="12403" y="2230"/>
                </a:lnTo>
                <a:lnTo>
                  <a:pt x="12387" y="2229"/>
                </a:lnTo>
                <a:lnTo>
                  <a:pt x="12372" y="2228"/>
                </a:lnTo>
                <a:lnTo>
                  <a:pt x="12358" y="2227"/>
                </a:lnTo>
                <a:lnTo>
                  <a:pt x="12344" y="2225"/>
                </a:lnTo>
                <a:lnTo>
                  <a:pt x="12332" y="2221"/>
                </a:lnTo>
                <a:lnTo>
                  <a:pt x="12320" y="2218"/>
                </a:lnTo>
                <a:lnTo>
                  <a:pt x="12308" y="2215"/>
                </a:lnTo>
                <a:lnTo>
                  <a:pt x="12297" y="2210"/>
                </a:lnTo>
                <a:lnTo>
                  <a:pt x="12287" y="2205"/>
                </a:lnTo>
                <a:lnTo>
                  <a:pt x="12277" y="2199"/>
                </a:lnTo>
                <a:lnTo>
                  <a:pt x="12269" y="2194"/>
                </a:lnTo>
                <a:lnTo>
                  <a:pt x="12260" y="2187"/>
                </a:lnTo>
                <a:lnTo>
                  <a:pt x="12253" y="2180"/>
                </a:lnTo>
                <a:lnTo>
                  <a:pt x="12245" y="2173"/>
                </a:lnTo>
                <a:lnTo>
                  <a:pt x="12238" y="2164"/>
                </a:lnTo>
                <a:lnTo>
                  <a:pt x="12232" y="2156"/>
                </a:lnTo>
                <a:lnTo>
                  <a:pt x="12226" y="2147"/>
                </a:lnTo>
                <a:lnTo>
                  <a:pt x="12221" y="2137"/>
                </a:lnTo>
                <a:lnTo>
                  <a:pt x="12216" y="2128"/>
                </a:lnTo>
                <a:lnTo>
                  <a:pt x="12211" y="2117"/>
                </a:lnTo>
                <a:lnTo>
                  <a:pt x="12204" y="2096"/>
                </a:lnTo>
                <a:lnTo>
                  <a:pt x="12198" y="2073"/>
                </a:lnTo>
                <a:lnTo>
                  <a:pt x="12193" y="2048"/>
                </a:lnTo>
                <a:lnTo>
                  <a:pt x="12190" y="2023"/>
                </a:lnTo>
                <a:lnTo>
                  <a:pt x="12189" y="1995"/>
                </a:lnTo>
                <a:lnTo>
                  <a:pt x="12188" y="1966"/>
                </a:lnTo>
                <a:lnTo>
                  <a:pt x="12188" y="954"/>
                </a:lnTo>
                <a:lnTo>
                  <a:pt x="12188" y="939"/>
                </a:lnTo>
                <a:lnTo>
                  <a:pt x="12187" y="926"/>
                </a:lnTo>
                <a:lnTo>
                  <a:pt x="12185" y="915"/>
                </a:lnTo>
                <a:lnTo>
                  <a:pt x="12182" y="905"/>
                </a:lnTo>
                <a:lnTo>
                  <a:pt x="12177" y="895"/>
                </a:lnTo>
                <a:lnTo>
                  <a:pt x="12173" y="888"/>
                </a:lnTo>
                <a:lnTo>
                  <a:pt x="12167" y="880"/>
                </a:lnTo>
                <a:lnTo>
                  <a:pt x="12160" y="875"/>
                </a:lnTo>
                <a:lnTo>
                  <a:pt x="12153" y="870"/>
                </a:lnTo>
                <a:lnTo>
                  <a:pt x="12145" y="865"/>
                </a:lnTo>
                <a:lnTo>
                  <a:pt x="12136" y="862"/>
                </a:lnTo>
                <a:lnTo>
                  <a:pt x="12126" y="860"/>
                </a:lnTo>
                <a:lnTo>
                  <a:pt x="12116" y="858"/>
                </a:lnTo>
                <a:lnTo>
                  <a:pt x="12104" y="857"/>
                </a:lnTo>
                <a:lnTo>
                  <a:pt x="12092" y="856"/>
                </a:lnTo>
                <a:lnTo>
                  <a:pt x="12080" y="856"/>
                </a:lnTo>
                <a:lnTo>
                  <a:pt x="11888" y="856"/>
                </a:lnTo>
                <a:lnTo>
                  <a:pt x="11741" y="856"/>
                </a:lnTo>
                <a:lnTo>
                  <a:pt x="11625" y="856"/>
                </a:lnTo>
                <a:lnTo>
                  <a:pt x="11625" y="954"/>
                </a:lnTo>
                <a:lnTo>
                  <a:pt x="11625" y="1169"/>
                </a:lnTo>
                <a:lnTo>
                  <a:pt x="11625" y="2068"/>
                </a:lnTo>
                <a:lnTo>
                  <a:pt x="11626" y="2106"/>
                </a:lnTo>
                <a:lnTo>
                  <a:pt x="11628" y="2143"/>
                </a:lnTo>
                <a:lnTo>
                  <a:pt x="11630" y="2178"/>
                </a:lnTo>
                <a:lnTo>
                  <a:pt x="11634" y="2213"/>
                </a:lnTo>
                <a:lnTo>
                  <a:pt x="11638" y="2247"/>
                </a:lnTo>
                <a:lnTo>
                  <a:pt x="11645" y="2280"/>
                </a:lnTo>
                <a:lnTo>
                  <a:pt x="11652" y="2313"/>
                </a:lnTo>
                <a:lnTo>
                  <a:pt x="11661" y="2344"/>
                </a:lnTo>
                <a:lnTo>
                  <a:pt x="11669" y="2373"/>
                </a:lnTo>
                <a:lnTo>
                  <a:pt x="11680" y="2403"/>
                </a:lnTo>
                <a:lnTo>
                  <a:pt x="11692" y="2431"/>
                </a:lnTo>
                <a:lnTo>
                  <a:pt x="11705" y="2457"/>
                </a:lnTo>
                <a:lnTo>
                  <a:pt x="11719" y="2484"/>
                </a:lnTo>
                <a:lnTo>
                  <a:pt x="11734" y="2508"/>
                </a:lnTo>
                <a:lnTo>
                  <a:pt x="11751" y="2532"/>
                </a:lnTo>
                <a:lnTo>
                  <a:pt x="11768" y="2554"/>
                </a:lnTo>
                <a:lnTo>
                  <a:pt x="11787" y="2575"/>
                </a:lnTo>
                <a:lnTo>
                  <a:pt x="11807" y="2595"/>
                </a:lnTo>
                <a:lnTo>
                  <a:pt x="11829" y="2615"/>
                </a:lnTo>
                <a:lnTo>
                  <a:pt x="11851" y="2632"/>
                </a:lnTo>
                <a:lnTo>
                  <a:pt x="11874" y="2648"/>
                </a:lnTo>
                <a:lnTo>
                  <a:pt x="11900" y="2663"/>
                </a:lnTo>
                <a:lnTo>
                  <a:pt x="11925" y="2676"/>
                </a:lnTo>
                <a:lnTo>
                  <a:pt x="11953" y="2689"/>
                </a:lnTo>
                <a:lnTo>
                  <a:pt x="11982" y="2700"/>
                </a:lnTo>
                <a:lnTo>
                  <a:pt x="12012" y="2709"/>
                </a:lnTo>
                <a:lnTo>
                  <a:pt x="12042" y="2718"/>
                </a:lnTo>
                <a:lnTo>
                  <a:pt x="12075" y="2724"/>
                </a:lnTo>
                <a:lnTo>
                  <a:pt x="12109" y="2729"/>
                </a:lnTo>
                <a:lnTo>
                  <a:pt x="12144" y="2734"/>
                </a:lnTo>
                <a:lnTo>
                  <a:pt x="12181" y="2736"/>
                </a:lnTo>
                <a:lnTo>
                  <a:pt x="12219" y="2737"/>
                </a:lnTo>
                <a:lnTo>
                  <a:pt x="12259" y="2736"/>
                </a:lnTo>
                <a:lnTo>
                  <a:pt x="12301" y="2733"/>
                </a:lnTo>
                <a:lnTo>
                  <a:pt x="12341" y="2729"/>
                </a:lnTo>
                <a:lnTo>
                  <a:pt x="12381" y="2723"/>
                </a:lnTo>
                <a:lnTo>
                  <a:pt x="12421" y="2716"/>
                </a:lnTo>
                <a:lnTo>
                  <a:pt x="12460" y="2707"/>
                </a:lnTo>
                <a:lnTo>
                  <a:pt x="12499" y="2696"/>
                </a:lnTo>
                <a:lnTo>
                  <a:pt x="12537" y="2684"/>
                </a:lnTo>
                <a:lnTo>
                  <a:pt x="12575" y="2670"/>
                </a:lnTo>
                <a:lnTo>
                  <a:pt x="12611" y="2655"/>
                </a:lnTo>
                <a:lnTo>
                  <a:pt x="12648" y="2638"/>
                </a:lnTo>
                <a:lnTo>
                  <a:pt x="12683" y="2619"/>
                </a:lnTo>
                <a:lnTo>
                  <a:pt x="12718" y="2599"/>
                </a:lnTo>
                <a:lnTo>
                  <a:pt x="12753" y="2577"/>
                </a:lnTo>
                <a:lnTo>
                  <a:pt x="12787" y="2554"/>
                </a:lnTo>
                <a:lnTo>
                  <a:pt x="12819" y="2530"/>
                </a:lnTo>
                <a:lnTo>
                  <a:pt x="12819" y="2684"/>
                </a:lnTo>
                <a:lnTo>
                  <a:pt x="12928" y="2684"/>
                </a:lnTo>
                <a:lnTo>
                  <a:pt x="13128" y="2684"/>
                </a:lnTo>
                <a:lnTo>
                  <a:pt x="13232" y="2684"/>
                </a:lnTo>
                <a:lnTo>
                  <a:pt x="13249" y="2684"/>
                </a:lnTo>
                <a:lnTo>
                  <a:pt x="13263" y="2683"/>
                </a:lnTo>
                <a:lnTo>
                  <a:pt x="13277" y="2680"/>
                </a:lnTo>
                <a:lnTo>
                  <a:pt x="13288" y="2677"/>
                </a:lnTo>
                <a:lnTo>
                  <a:pt x="13299" y="2674"/>
                </a:lnTo>
                <a:lnTo>
                  <a:pt x="13309" y="2669"/>
                </a:lnTo>
                <a:lnTo>
                  <a:pt x="13317" y="2663"/>
                </a:lnTo>
                <a:lnTo>
                  <a:pt x="13324" y="2657"/>
                </a:lnTo>
                <a:lnTo>
                  <a:pt x="13331" y="2650"/>
                </a:lnTo>
                <a:lnTo>
                  <a:pt x="13336" y="2640"/>
                </a:lnTo>
                <a:lnTo>
                  <a:pt x="13340" y="2631"/>
                </a:lnTo>
                <a:lnTo>
                  <a:pt x="13344" y="2619"/>
                </a:lnTo>
                <a:lnTo>
                  <a:pt x="13346" y="2606"/>
                </a:lnTo>
                <a:lnTo>
                  <a:pt x="13348" y="2592"/>
                </a:lnTo>
                <a:lnTo>
                  <a:pt x="13349" y="2576"/>
                </a:lnTo>
                <a:lnTo>
                  <a:pt x="13349" y="2559"/>
                </a:lnTo>
                <a:lnTo>
                  <a:pt x="13349" y="954"/>
                </a:lnTo>
                <a:lnTo>
                  <a:pt x="13348" y="939"/>
                </a:lnTo>
                <a:lnTo>
                  <a:pt x="13347" y="926"/>
                </a:lnTo>
                <a:lnTo>
                  <a:pt x="13345" y="915"/>
                </a:lnTo>
                <a:lnTo>
                  <a:pt x="13341" y="905"/>
                </a:lnTo>
                <a:lnTo>
                  <a:pt x="13338" y="895"/>
                </a:lnTo>
                <a:lnTo>
                  <a:pt x="13333" y="888"/>
                </a:lnTo>
                <a:lnTo>
                  <a:pt x="13328" y="880"/>
                </a:lnTo>
                <a:lnTo>
                  <a:pt x="13321" y="875"/>
                </a:lnTo>
                <a:lnTo>
                  <a:pt x="13314" y="870"/>
                </a:lnTo>
                <a:lnTo>
                  <a:pt x="13305" y="865"/>
                </a:lnTo>
                <a:lnTo>
                  <a:pt x="13297" y="862"/>
                </a:lnTo>
                <a:lnTo>
                  <a:pt x="13287" y="860"/>
                </a:lnTo>
                <a:lnTo>
                  <a:pt x="13277" y="858"/>
                </a:lnTo>
                <a:lnTo>
                  <a:pt x="13265" y="857"/>
                </a:lnTo>
                <a:lnTo>
                  <a:pt x="13253" y="856"/>
                </a:lnTo>
                <a:lnTo>
                  <a:pt x="13239" y="856"/>
                </a:lnTo>
                <a:close/>
                <a:moveTo>
                  <a:pt x="14789" y="2162"/>
                </a:moveTo>
                <a:lnTo>
                  <a:pt x="14780" y="2175"/>
                </a:lnTo>
                <a:lnTo>
                  <a:pt x="14769" y="2186"/>
                </a:lnTo>
                <a:lnTo>
                  <a:pt x="14758" y="2198"/>
                </a:lnTo>
                <a:lnTo>
                  <a:pt x="14745" y="2210"/>
                </a:lnTo>
                <a:lnTo>
                  <a:pt x="14732" y="2220"/>
                </a:lnTo>
                <a:lnTo>
                  <a:pt x="14717" y="2231"/>
                </a:lnTo>
                <a:lnTo>
                  <a:pt x="14702" y="2241"/>
                </a:lnTo>
                <a:lnTo>
                  <a:pt x="14686" y="2249"/>
                </a:lnTo>
                <a:lnTo>
                  <a:pt x="14669" y="2256"/>
                </a:lnTo>
                <a:lnTo>
                  <a:pt x="14652" y="2264"/>
                </a:lnTo>
                <a:lnTo>
                  <a:pt x="14635" y="2270"/>
                </a:lnTo>
                <a:lnTo>
                  <a:pt x="14616" y="2276"/>
                </a:lnTo>
                <a:lnTo>
                  <a:pt x="14598" y="2280"/>
                </a:lnTo>
                <a:lnTo>
                  <a:pt x="14578" y="2283"/>
                </a:lnTo>
                <a:lnTo>
                  <a:pt x="14559" y="2285"/>
                </a:lnTo>
                <a:lnTo>
                  <a:pt x="14539" y="2285"/>
                </a:lnTo>
                <a:lnTo>
                  <a:pt x="14517" y="2285"/>
                </a:lnTo>
                <a:lnTo>
                  <a:pt x="14497" y="2283"/>
                </a:lnTo>
                <a:lnTo>
                  <a:pt x="14476" y="2280"/>
                </a:lnTo>
                <a:lnTo>
                  <a:pt x="14456" y="2276"/>
                </a:lnTo>
                <a:lnTo>
                  <a:pt x="14434" y="2270"/>
                </a:lnTo>
                <a:lnTo>
                  <a:pt x="14414" y="2264"/>
                </a:lnTo>
                <a:lnTo>
                  <a:pt x="14394" y="2258"/>
                </a:lnTo>
                <a:lnTo>
                  <a:pt x="14375" y="2249"/>
                </a:lnTo>
                <a:lnTo>
                  <a:pt x="14355" y="2241"/>
                </a:lnTo>
                <a:lnTo>
                  <a:pt x="14337" y="2231"/>
                </a:lnTo>
                <a:lnTo>
                  <a:pt x="14318" y="2221"/>
                </a:lnTo>
                <a:lnTo>
                  <a:pt x="14301" y="2211"/>
                </a:lnTo>
                <a:lnTo>
                  <a:pt x="14284" y="2200"/>
                </a:lnTo>
                <a:lnTo>
                  <a:pt x="14270" y="2188"/>
                </a:lnTo>
                <a:lnTo>
                  <a:pt x="14255" y="2177"/>
                </a:lnTo>
                <a:lnTo>
                  <a:pt x="14242" y="2165"/>
                </a:lnTo>
                <a:lnTo>
                  <a:pt x="14242" y="1400"/>
                </a:lnTo>
                <a:lnTo>
                  <a:pt x="14254" y="1388"/>
                </a:lnTo>
                <a:lnTo>
                  <a:pt x="14267" y="1375"/>
                </a:lnTo>
                <a:lnTo>
                  <a:pt x="14283" y="1364"/>
                </a:lnTo>
                <a:lnTo>
                  <a:pt x="14299" y="1352"/>
                </a:lnTo>
                <a:lnTo>
                  <a:pt x="14317" y="1340"/>
                </a:lnTo>
                <a:lnTo>
                  <a:pt x="14337" y="1330"/>
                </a:lnTo>
                <a:lnTo>
                  <a:pt x="14357" y="1319"/>
                </a:lnTo>
                <a:lnTo>
                  <a:pt x="14377" y="1308"/>
                </a:lnTo>
                <a:lnTo>
                  <a:pt x="14398" y="1299"/>
                </a:lnTo>
                <a:lnTo>
                  <a:pt x="14419" y="1290"/>
                </a:lnTo>
                <a:lnTo>
                  <a:pt x="14442" y="1283"/>
                </a:lnTo>
                <a:lnTo>
                  <a:pt x="14464" y="1277"/>
                </a:lnTo>
                <a:lnTo>
                  <a:pt x="14485" y="1272"/>
                </a:lnTo>
                <a:lnTo>
                  <a:pt x="14508" y="1268"/>
                </a:lnTo>
                <a:lnTo>
                  <a:pt x="14529" y="1266"/>
                </a:lnTo>
                <a:lnTo>
                  <a:pt x="14549" y="1265"/>
                </a:lnTo>
                <a:lnTo>
                  <a:pt x="14568" y="1265"/>
                </a:lnTo>
                <a:lnTo>
                  <a:pt x="14587" y="1267"/>
                </a:lnTo>
                <a:lnTo>
                  <a:pt x="14606" y="1269"/>
                </a:lnTo>
                <a:lnTo>
                  <a:pt x="14625" y="1272"/>
                </a:lnTo>
                <a:lnTo>
                  <a:pt x="14643" y="1277"/>
                </a:lnTo>
                <a:lnTo>
                  <a:pt x="14660" y="1282"/>
                </a:lnTo>
                <a:lnTo>
                  <a:pt x="14678" y="1288"/>
                </a:lnTo>
                <a:lnTo>
                  <a:pt x="14695" y="1296"/>
                </a:lnTo>
                <a:lnTo>
                  <a:pt x="14712" y="1304"/>
                </a:lnTo>
                <a:lnTo>
                  <a:pt x="14728" y="1315"/>
                </a:lnTo>
                <a:lnTo>
                  <a:pt x="14744" y="1325"/>
                </a:lnTo>
                <a:lnTo>
                  <a:pt x="14759" y="1338"/>
                </a:lnTo>
                <a:lnTo>
                  <a:pt x="14772" y="1351"/>
                </a:lnTo>
                <a:lnTo>
                  <a:pt x="14786" y="1366"/>
                </a:lnTo>
                <a:lnTo>
                  <a:pt x="14800" y="1383"/>
                </a:lnTo>
                <a:lnTo>
                  <a:pt x="14812" y="1400"/>
                </a:lnTo>
                <a:lnTo>
                  <a:pt x="14821" y="1416"/>
                </a:lnTo>
                <a:lnTo>
                  <a:pt x="14831" y="1432"/>
                </a:lnTo>
                <a:lnTo>
                  <a:pt x="14839" y="1449"/>
                </a:lnTo>
                <a:lnTo>
                  <a:pt x="14848" y="1468"/>
                </a:lnTo>
                <a:lnTo>
                  <a:pt x="14855" y="1487"/>
                </a:lnTo>
                <a:lnTo>
                  <a:pt x="14863" y="1507"/>
                </a:lnTo>
                <a:lnTo>
                  <a:pt x="14869" y="1530"/>
                </a:lnTo>
                <a:lnTo>
                  <a:pt x="14876" y="1552"/>
                </a:lnTo>
                <a:lnTo>
                  <a:pt x="14881" y="1575"/>
                </a:lnTo>
                <a:lnTo>
                  <a:pt x="14885" y="1601"/>
                </a:lnTo>
                <a:lnTo>
                  <a:pt x="14889" y="1626"/>
                </a:lnTo>
                <a:lnTo>
                  <a:pt x="14893" y="1653"/>
                </a:lnTo>
                <a:lnTo>
                  <a:pt x="14895" y="1682"/>
                </a:lnTo>
                <a:lnTo>
                  <a:pt x="14897" y="1710"/>
                </a:lnTo>
                <a:lnTo>
                  <a:pt x="14898" y="1740"/>
                </a:lnTo>
                <a:lnTo>
                  <a:pt x="14899" y="1772"/>
                </a:lnTo>
                <a:lnTo>
                  <a:pt x="14898" y="1804"/>
                </a:lnTo>
                <a:lnTo>
                  <a:pt x="14897" y="1833"/>
                </a:lnTo>
                <a:lnTo>
                  <a:pt x="14895" y="1863"/>
                </a:lnTo>
                <a:lnTo>
                  <a:pt x="14893" y="1891"/>
                </a:lnTo>
                <a:lnTo>
                  <a:pt x="14888" y="1919"/>
                </a:lnTo>
                <a:lnTo>
                  <a:pt x="14884" y="1944"/>
                </a:lnTo>
                <a:lnTo>
                  <a:pt x="14879" y="1970"/>
                </a:lnTo>
                <a:lnTo>
                  <a:pt x="14872" y="1993"/>
                </a:lnTo>
                <a:lnTo>
                  <a:pt x="14865" y="2016"/>
                </a:lnTo>
                <a:lnTo>
                  <a:pt x="14857" y="2040"/>
                </a:lnTo>
                <a:lnTo>
                  <a:pt x="14848" y="2061"/>
                </a:lnTo>
                <a:lnTo>
                  <a:pt x="14838" y="2082"/>
                </a:lnTo>
                <a:lnTo>
                  <a:pt x="14828" y="2102"/>
                </a:lnTo>
                <a:lnTo>
                  <a:pt x="14816" y="2123"/>
                </a:lnTo>
                <a:lnTo>
                  <a:pt x="14803" y="2143"/>
                </a:lnTo>
                <a:lnTo>
                  <a:pt x="14789" y="2162"/>
                </a:lnTo>
                <a:close/>
                <a:moveTo>
                  <a:pt x="15243" y="1036"/>
                </a:moveTo>
                <a:lnTo>
                  <a:pt x="15221" y="1012"/>
                </a:lnTo>
                <a:lnTo>
                  <a:pt x="15197" y="990"/>
                </a:lnTo>
                <a:lnTo>
                  <a:pt x="15171" y="967"/>
                </a:lnTo>
                <a:lnTo>
                  <a:pt x="15143" y="946"/>
                </a:lnTo>
                <a:lnTo>
                  <a:pt x="15116" y="927"/>
                </a:lnTo>
                <a:lnTo>
                  <a:pt x="15086" y="908"/>
                </a:lnTo>
                <a:lnTo>
                  <a:pt x="15054" y="890"/>
                </a:lnTo>
                <a:lnTo>
                  <a:pt x="15022" y="874"/>
                </a:lnTo>
                <a:lnTo>
                  <a:pt x="14987" y="859"/>
                </a:lnTo>
                <a:lnTo>
                  <a:pt x="14951" y="846"/>
                </a:lnTo>
                <a:lnTo>
                  <a:pt x="14933" y="840"/>
                </a:lnTo>
                <a:lnTo>
                  <a:pt x="14914" y="835"/>
                </a:lnTo>
                <a:lnTo>
                  <a:pt x="14894" y="829"/>
                </a:lnTo>
                <a:lnTo>
                  <a:pt x="14873" y="825"/>
                </a:lnTo>
                <a:lnTo>
                  <a:pt x="14853" y="821"/>
                </a:lnTo>
                <a:lnTo>
                  <a:pt x="14832" y="818"/>
                </a:lnTo>
                <a:lnTo>
                  <a:pt x="14811" y="814"/>
                </a:lnTo>
                <a:lnTo>
                  <a:pt x="14788" y="812"/>
                </a:lnTo>
                <a:lnTo>
                  <a:pt x="14766" y="810"/>
                </a:lnTo>
                <a:lnTo>
                  <a:pt x="14744" y="808"/>
                </a:lnTo>
                <a:lnTo>
                  <a:pt x="14720" y="808"/>
                </a:lnTo>
                <a:lnTo>
                  <a:pt x="14696" y="807"/>
                </a:lnTo>
                <a:lnTo>
                  <a:pt x="14659" y="808"/>
                </a:lnTo>
                <a:lnTo>
                  <a:pt x="14623" y="811"/>
                </a:lnTo>
                <a:lnTo>
                  <a:pt x="14586" y="816"/>
                </a:lnTo>
                <a:lnTo>
                  <a:pt x="14550" y="824"/>
                </a:lnTo>
                <a:lnTo>
                  <a:pt x="14514" y="832"/>
                </a:lnTo>
                <a:lnTo>
                  <a:pt x="14479" y="843"/>
                </a:lnTo>
                <a:lnTo>
                  <a:pt x="14445" y="855"/>
                </a:lnTo>
                <a:lnTo>
                  <a:pt x="14411" y="867"/>
                </a:lnTo>
                <a:lnTo>
                  <a:pt x="14379" y="882"/>
                </a:lnTo>
                <a:lnTo>
                  <a:pt x="14348" y="898"/>
                </a:lnTo>
                <a:lnTo>
                  <a:pt x="14320" y="914"/>
                </a:lnTo>
                <a:lnTo>
                  <a:pt x="14292" y="932"/>
                </a:lnTo>
                <a:lnTo>
                  <a:pt x="14265" y="950"/>
                </a:lnTo>
                <a:lnTo>
                  <a:pt x="14242" y="969"/>
                </a:lnTo>
                <a:lnTo>
                  <a:pt x="14220" y="990"/>
                </a:lnTo>
                <a:lnTo>
                  <a:pt x="14200" y="1010"/>
                </a:lnTo>
                <a:lnTo>
                  <a:pt x="14193" y="934"/>
                </a:lnTo>
                <a:lnTo>
                  <a:pt x="14191" y="924"/>
                </a:lnTo>
                <a:lnTo>
                  <a:pt x="14189" y="914"/>
                </a:lnTo>
                <a:lnTo>
                  <a:pt x="14186" y="906"/>
                </a:lnTo>
                <a:lnTo>
                  <a:pt x="14181" y="897"/>
                </a:lnTo>
                <a:lnTo>
                  <a:pt x="14177" y="890"/>
                </a:lnTo>
                <a:lnTo>
                  <a:pt x="14172" y="883"/>
                </a:lnTo>
                <a:lnTo>
                  <a:pt x="14165" y="878"/>
                </a:lnTo>
                <a:lnTo>
                  <a:pt x="14159" y="873"/>
                </a:lnTo>
                <a:lnTo>
                  <a:pt x="14151" y="869"/>
                </a:lnTo>
                <a:lnTo>
                  <a:pt x="14143" y="865"/>
                </a:lnTo>
                <a:lnTo>
                  <a:pt x="14134" y="862"/>
                </a:lnTo>
                <a:lnTo>
                  <a:pt x="14124" y="860"/>
                </a:lnTo>
                <a:lnTo>
                  <a:pt x="14113" y="858"/>
                </a:lnTo>
                <a:lnTo>
                  <a:pt x="14102" y="857"/>
                </a:lnTo>
                <a:lnTo>
                  <a:pt x="14090" y="856"/>
                </a:lnTo>
                <a:lnTo>
                  <a:pt x="14076" y="856"/>
                </a:lnTo>
                <a:lnTo>
                  <a:pt x="13869" y="856"/>
                </a:lnTo>
                <a:lnTo>
                  <a:pt x="13788" y="856"/>
                </a:lnTo>
                <a:lnTo>
                  <a:pt x="13678" y="856"/>
                </a:lnTo>
                <a:lnTo>
                  <a:pt x="13678" y="961"/>
                </a:lnTo>
                <a:lnTo>
                  <a:pt x="13678" y="1209"/>
                </a:lnTo>
                <a:lnTo>
                  <a:pt x="13678" y="3180"/>
                </a:lnTo>
                <a:lnTo>
                  <a:pt x="13678" y="3385"/>
                </a:lnTo>
                <a:lnTo>
                  <a:pt x="13678" y="3498"/>
                </a:lnTo>
                <a:lnTo>
                  <a:pt x="13784" y="3498"/>
                </a:lnTo>
                <a:lnTo>
                  <a:pt x="13928" y="3498"/>
                </a:lnTo>
                <a:lnTo>
                  <a:pt x="14125" y="3498"/>
                </a:lnTo>
                <a:lnTo>
                  <a:pt x="14139" y="3497"/>
                </a:lnTo>
                <a:lnTo>
                  <a:pt x="14152" y="3496"/>
                </a:lnTo>
                <a:lnTo>
                  <a:pt x="14164" y="3493"/>
                </a:lnTo>
                <a:lnTo>
                  <a:pt x="14175" y="3491"/>
                </a:lnTo>
                <a:lnTo>
                  <a:pt x="14186" y="3488"/>
                </a:lnTo>
                <a:lnTo>
                  <a:pt x="14195" y="3483"/>
                </a:lnTo>
                <a:lnTo>
                  <a:pt x="14204" y="3478"/>
                </a:lnTo>
                <a:lnTo>
                  <a:pt x="14211" y="3471"/>
                </a:lnTo>
                <a:lnTo>
                  <a:pt x="14219" y="3464"/>
                </a:lnTo>
                <a:lnTo>
                  <a:pt x="14225" y="3456"/>
                </a:lnTo>
                <a:lnTo>
                  <a:pt x="14230" y="3447"/>
                </a:lnTo>
                <a:lnTo>
                  <a:pt x="14235" y="3436"/>
                </a:lnTo>
                <a:lnTo>
                  <a:pt x="14238" y="3423"/>
                </a:lnTo>
                <a:lnTo>
                  <a:pt x="14240" y="3411"/>
                </a:lnTo>
                <a:lnTo>
                  <a:pt x="14241" y="3397"/>
                </a:lnTo>
                <a:lnTo>
                  <a:pt x="14242" y="3381"/>
                </a:lnTo>
                <a:lnTo>
                  <a:pt x="14242" y="2589"/>
                </a:lnTo>
                <a:lnTo>
                  <a:pt x="14261" y="2606"/>
                </a:lnTo>
                <a:lnTo>
                  <a:pt x="14282" y="2623"/>
                </a:lnTo>
                <a:lnTo>
                  <a:pt x="14304" y="2638"/>
                </a:lnTo>
                <a:lnTo>
                  <a:pt x="14327" y="2653"/>
                </a:lnTo>
                <a:lnTo>
                  <a:pt x="14350" y="2666"/>
                </a:lnTo>
                <a:lnTo>
                  <a:pt x="14376" y="2678"/>
                </a:lnTo>
                <a:lnTo>
                  <a:pt x="14401" y="2689"/>
                </a:lnTo>
                <a:lnTo>
                  <a:pt x="14428" y="2700"/>
                </a:lnTo>
                <a:lnTo>
                  <a:pt x="14456" y="2709"/>
                </a:lnTo>
                <a:lnTo>
                  <a:pt x="14483" y="2717"/>
                </a:lnTo>
                <a:lnTo>
                  <a:pt x="14512" y="2724"/>
                </a:lnTo>
                <a:lnTo>
                  <a:pt x="14541" y="2729"/>
                </a:lnTo>
                <a:lnTo>
                  <a:pt x="14570" y="2734"/>
                </a:lnTo>
                <a:lnTo>
                  <a:pt x="14600" y="2737"/>
                </a:lnTo>
                <a:lnTo>
                  <a:pt x="14631" y="2739"/>
                </a:lnTo>
                <a:lnTo>
                  <a:pt x="14662" y="2740"/>
                </a:lnTo>
                <a:lnTo>
                  <a:pt x="14684" y="2739"/>
                </a:lnTo>
                <a:lnTo>
                  <a:pt x="14708" y="2738"/>
                </a:lnTo>
                <a:lnTo>
                  <a:pt x="14729" y="2737"/>
                </a:lnTo>
                <a:lnTo>
                  <a:pt x="14751" y="2735"/>
                </a:lnTo>
                <a:lnTo>
                  <a:pt x="14772" y="2733"/>
                </a:lnTo>
                <a:lnTo>
                  <a:pt x="14795" y="2729"/>
                </a:lnTo>
                <a:lnTo>
                  <a:pt x="14815" y="2726"/>
                </a:lnTo>
                <a:lnTo>
                  <a:pt x="14836" y="2722"/>
                </a:lnTo>
                <a:lnTo>
                  <a:pt x="14856" y="2717"/>
                </a:lnTo>
                <a:lnTo>
                  <a:pt x="14877" y="2711"/>
                </a:lnTo>
                <a:lnTo>
                  <a:pt x="14897" y="2706"/>
                </a:lnTo>
                <a:lnTo>
                  <a:pt x="14917" y="2700"/>
                </a:lnTo>
                <a:lnTo>
                  <a:pt x="14936" y="2693"/>
                </a:lnTo>
                <a:lnTo>
                  <a:pt x="14955" y="2686"/>
                </a:lnTo>
                <a:lnTo>
                  <a:pt x="14973" y="2678"/>
                </a:lnTo>
                <a:lnTo>
                  <a:pt x="14993" y="2670"/>
                </a:lnTo>
                <a:lnTo>
                  <a:pt x="15011" y="2661"/>
                </a:lnTo>
                <a:lnTo>
                  <a:pt x="15029" y="2652"/>
                </a:lnTo>
                <a:lnTo>
                  <a:pt x="15046" y="2642"/>
                </a:lnTo>
                <a:lnTo>
                  <a:pt x="15063" y="2633"/>
                </a:lnTo>
                <a:lnTo>
                  <a:pt x="15080" y="2622"/>
                </a:lnTo>
                <a:lnTo>
                  <a:pt x="15097" y="2611"/>
                </a:lnTo>
                <a:lnTo>
                  <a:pt x="15113" y="2600"/>
                </a:lnTo>
                <a:lnTo>
                  <a:pt x="15129" y="2588"/>
                </a:lnTo>
                <a:lnTo>
                  <a:pt x="15145" y="2575"/>
                </a:lnTo>
                <a:lnTo>
                  <a:pt x="15159" y="2563"/>
                </a:lnTo>
                <a:lnTo>
                  <a:pt x="15174" y="2549"/>
                </a:lnTo>
                <a:lnTo>
                  <a:pt x="15189" y="2536"/>
                </a:lnTo>
                <a:lnTo>
                  <a:pt x="15217" y="2507"/>
                </a:lnTo>
                <a:lnTo>
                  <a:pt x="15243" y="2476"/>
                </a:lnTo>
                <a:lnTo>
                  <a:pt x="15258" y="2459"/>
                </a:lnTo>
                <a:lnTo>
                  <a:pt x="15272" y="2441"/>
                </a:lnTo>
                <a:lnTo>
                  <a:pt x="15286" y="2423"/>
                </a:lnTo>
                <a:lnTo>
                  <a:pt x="15300" y="2404"/>
                </a:lnTo>
                <a:lnTo>
                  <a:pt x="15313" y="2385"/>
                </a:lnTo>
                <a:lnTo>
                  <a:pt x="15324" y="2366"/>
                </a:lnTo>
                <a:lnTo>
                  <a:pt x="15336" y="2346"/>
                </a:lnTo>
                <a:lnTo>
                  <a:pt x="15348" y="2324"/>
                </a:lnTo>
                <a:lnTo>
                  <a:pt x="15359" y="2304"/>
                </a:lnTo>
                <a:lnTo>
                  <a:pt x="15369" y="2283"/>
                </a:lnTo>
                <a:lnTo>
                  <a:pt x="15379" y="2262"/>
                </a:lnTo>
                <a:lnTo>
                  <a:pt x="15389" y="2239"/>
                </a:lnTo>
                <a:lnTo>
                  <a:pt x="15399" y="2217"/>
                </a:lnTo>
                <a:lnTo>
                  <a:pt x="15407" y="2195"/>
                </a:lnTo>
                <a:lnTo>
                  <a:pt x="15416" y="2171"/>
                </a:lnTo>
                <a:lnTo>
                  <a:pt x="15423" y="2148"/>
                </a:lnTo>
                <a:lnTo>
                  <a:pt x="15437" y="2100"/>
                </a:lnTo>
                <a:lnTo>
                  <a:pt x="15450" y="2051"/>
                </a:lnTo>
                <a:lnTo>
                  <a:pt x="15460" y="2001"/>
                </a:lnTo>
                <a:lnTo>
                  <a:pt x="15469" y="1950"/>
                </a:lnTo>
                <a:lnTo>
                  <a:pt x="15475" y="1899"/>
                </a:lnTo>
                <a:lnTo>
                  <a:pt x="15480" y="1846"/>
                </a:lnTo>
                <a:lnTo>
                  <a:pt x="15483" y="1792"/>
                </a:lnTo>
                <a:lnTo>
                  <a:pt x="15484" y="1738"/>
                </a:lnTo>
                <a:lnTo>
                  <a:pt x="15483" y="1689"/>
                </a:lnTo>
                <a:lnTo>
                  <a:pt x="15480" y="1640"/>
                </a:lnTo>
                <a:lnTo>
                  <a:pt x="15476" y="1591"/>
                </a:lnTo>
                <a:lnTo>
                  <a:pt x="15470" y="1543"/>
                </a:lnTo>
                <a:lnTo>
                  <a:pt x="15461" y="1496"/>
                </a:lnTo>
                <a:lnTo>
                  <a:pt x="15452" y="1448"/>
                </a:lnTo>
                <a:lnTo>
                  <a:pt x="15440" y="1401"/>
                </a:lnTo>
                <a:lnTo>
                  <a:pt x="15426" y="1354"/>
                </a:lnTo>
                <a:lnTo>
                  <a:pt x="15418" y="1332"/>
                </a:lnTo>
                <a:lnTo>
                  <a:pt x="15410" y="1310"/>
                </a:lnTo>
                <a:lnTo>
                  <a:pt x="15402" y="1287"/>
                </a:lnTo>
                <a:lnTo>
                  <a:pt x="15392" y="1266"/>
                </a:lnTo>
                <a:lnTo>
                  <a:pt x="15383" y="1245"/>
                </a:lnTo>
                <a:lnTo>
                  <a:pt x="15373" y="1223"/>
                </a:lnTo>
                <a:lnTo>
                  <a:pt x="15362" y="1202"/>
                </a:lnTo>
                <a:lnTo>
                  <a:pt x="15351" y="1182"/>
                </a:lnTo>
                <a:lnTo>
                  <a:pt x="15339" y="1162"/>
                </a:lnTo>
                <a:lnTo>
                  <a:pt x="15327" y="1143"/>
                </a:lnTo>
                <a:lnTo>
                  <a:pt x="15315" y="1124"/>
                </a:lnTo>
                <a:lnTo>
                  <a:pt x="15302" y="1106"/>
                </a:lnTo>
                <a:lnTo>
                  <a:pt x="15288" y="1087"/>
                </a:lnTo>
                <a:lnTo>
                  <a:pt x="15274" y="1069"/>
                </a:lnTo>
                <a:lnTo>
                  <a:pt x="15259" y="1052"/>
                </a:lnTo>
                <a:lnTo>
                  <a:pt x="15243" y="1036"/>
                </a:lnTo>
                <a:close/>
              </a:path>
            </a:pathLst>
          </a:custGeom>
          <a:solidFill>
            <a:srgbClr val="BC0033"/>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9028035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_Light image">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2" y="1238250"/>
            <a:ext cx="12191999" cy="5619750"/>
          </a:xfrm>
        </p:spPr>
        <p:txBody>
          <a:bodyPr/>
          <a:lstStyle/>
          <a:p>
            <a:r>
              <a:rPr lang="en-US"/>
              <a:t>Click icon to add picture</a:t>
            </a:r>
            <a:endParaRPr lang="en-GB" dirty="0"/>
          </a:p>
        </p:txBody>
      </p:sp>
      <p:sp>
        <p:nvSpPr>
          <p:cNvPr id="5" name="Text Placeholder 9"/>
          <p:cNvSpPr>
            <a:spLocks noGrp="1"/>
          </p:cNvSpPr>
          <p:nvPr>
            <p:ph type="body" sz="quarter" idx="10"/>
          </p:nvPr>
        </p:nvSpPr>
        <p:spPr>
          <a:xfrm>
            <a:off x="657621" y="2149475"/>
            <a:ext cx="4949052" cy="3011314"/>
          </a:xfrm>
        </p:spPr>
        <p:txBody>
          <a:bodyPr wrap="none">
            <a:noAutofit/>
          </a:bodyPr>
          <a:lstStyle>
            <a:lvl1pPr marL="0" indent="0">
              <a:buFontTx/>
              <a:buNone/>
              <a:defRPr sz="3400" b="0" i="0">
                <a:solidFill>
                  <a:schemeClr val="tx1">
                    <a:lumMod val="50000"/>
                  </a:schemeClr>
                </a:solidFill>
                <a:latin typeface="Calibri Light"/>
                <a:cs typeface="Calibri Light"/>
              </a:defRPr>
            </a:lvl1pPr>
            <a:lvl2pPr marL="0" indent="0">
              <a:spcBef>
                <a:spcPts val="2200"/>
              </a:spcBef>
              <a:buFontTx/>
              <a:buNone/>
              <a:defRPr sz="2500" b="1" i="0">
                <a:solidFill>
                  <a:schemeClr val="tx1">
                    <a:lumMod val="50000"/>
                  </a:schemeClr>
                </a:solidFill>
                <a:latin typeface="Calibri Light"/>
                <a:cs typeface="Calibri Light"/>
              </a:defRPr>
            </a:lvl2pPr>
            <a:lvl3pPr marL="0" indent="0">
              <a:buFontTx/>
              <a:buNone/>
              <a:defRPr sz="2500" b="0" i="0">
                <a:solidFill>
                  <a:schemeClr val="tx1">
                    <a:lumMod val="50000"/>
                  </a:schemeClr>
                </a:solidFill>
                <a:latin typeface="Calibri Light"/>
                <a:cs typeface="Calibri Light"/>
              </a:defRPr>
            </a:lvl3pPr>
            <a:lvl4pPr marL="0" indent="0">
              <a:buFontTx/>
              <a:buNone/>
              <a:defRPr sz="2500" b="0" i="0">
                <a:latin typeface="Calibri Light"/>
                <a:cs typeface="Calibri Light"/>
              </a:defRPr>
            </a:lvl4pPr>
            <a:lvl5pPr marL="0" indent="0">
              <a:buFontTx/>
              <a:buNone/>
              <a:defRPr sz="2500" b="0" i="0">
                <a:latin typeface="Calibri Light"/>
                <a:cs typeface="Calibri Light"/>
              </a:defRPr>
            </a:lvl5pPr>
          </a:lstStyle>
          <a:p>
            <a:pPr lvl="0"/>
            <a:r>
              <a:rPr lang="en-US"/>
              <a:t>Click to edit Master text styles</a:t>
            </a:r>
          </a:p>
          <a:p>
            <a:pPr lvl="1"/>
            <a:r>
              <a:rPr lang="en-US"/>
              <a:t>Second level</a:t>
            </a:r>
          </a:p>
          <a:p>
            <a:pPr lvl="2"/>
            <a:r>
              <a:rPr lang="en-US"/>
              <a:t>Third level</a:t>
            </a:r>
          </a:p>
        </p:txBody>
      </p:sp>
      <p:sp>
        <p:nvSpPr>
          <p:cNvPr id="7" name="Freeform 6"/>
          <p:cNvSpPr>
            <a:spLocks noEditPoints="1"/>
          </p:cNvSpPr>
          <p:nvPr userDrawn="1"/>
        </p:nvSpPr>
        <p:spPr bwMode="auto">
          <a:xfrm>
            <a:off x="8922344" y="407931"/>
            <a:ext cx="2401824" cy="408441"/>
          </a:xfrm>
          <a:custGeom>
            <a:avLst/>
            <a:gdLst/>
            <a:ahLst/>
            <a:cxnLst>
              <a:cxn ang="0">
                <a:pos x="2628" y="2218"/>
              </a:cxn>
              <a:cxn ang="0">
                <a:pos x="2527" y="1531"/>
              </a:cxn>
              <a:cxn ang="0">
                <a:pos x="2975" y="1304"/>
              </a:cxn>
              <a:cxn ang="0">
                <a:pos x="2788" y="816"/>
              </a:cxn>
              <a:cxn ang="0">
                <a:pos x="1945" y="1477"/>
              </a:cxn>
              <a:cxn ang="0">
                <a:pos x="2308" y="2651"/>
              </a:cxn>
              <a:cxn ang="0">
                <a:pos x="3623" y="2695"/>
              </a:cxn>
              <a:cxn ang="0">
                <a:pos x="3683" y="884"/>
              </a:cxn>
              <a:cxn ang="0">
                <a:pos x="500" y="2690"/>
              </a:cxn>
              <a:cxn ang="0">
                <a:pos x="539" y="16"/>
              </a:cxn>
              <a:cxn ang="0">
                <a:pos x="1748" y="869"/>
              </a:cxn>
              <a:cxn ang="0">
                <a:pos x="710" y="1721"/>
              </a:cxn>
              <a:cxn ang="0">
                <a:pos x="1810" y="2694"/>
              </a:cxn>
              <a:cxn ang="0">
                <a:pos x="6666" y="978"/>
              </a:cxn>
              <a:cxn ang="0">
                <a:pos x="5880" y="877"/>
              </a:cxn>
              <a:cxn ang="0">
                <a:pos x="5364" y="869"/>
              </a:cxn>
              <a:cxn ang="0">
                <a:pos x="4573" y="1017"/>
              </a:cxn>
              <a:cxn ang="0">
                <a:pos x="4498" y="2694"/>
              </a:cxn>
              <a:cxn ang="0">
                <a:pos x="4847" y="1328"/>
              </a:cxn>
              <a:cxn ang="0">
                <a:pos x="5164" y="1525"/>
              </a:cxn>
              <a:cxn ang="0">
                <a:pos x="5739" y="1436"/>
              </a:cxn>
              <a:cxn ang="0">
                <a:pos x="6245" y="1380"/>
              </a:cxn>
              <a:cxn ang="0">
                <a:pos x="6842" y="2646"/>
              </a:cxn>
              <a:cxn ang="0">
                <a:pos x="8838" y="2358"/>
              </a:cxn>
              <a:cxn ang="0">
                <a:pos x="9271" y="2723"/>
              </a:cxn>
              <a:cxn ang="0">
                <a:pos x="9961" y="2571"/>
              </a:cxn>
              <a:cxn ang="0">
                <a:pos x="9524" y="2283"/>
              </a:cxn>
              <a:cxn ang="0">
                <a:pos x="9820" y="1233"/>
              </a:cxn>
              <a:cxn ang="0">
                <a:pos x="9784" y="857"/>
              </a:cxn>
              <a:cxn ang="0">
                <a:pos x="11165" y="807"/>
              </a:cxn>
              <a:cxn ang="0">
                <a:pos x="10738" y="873"/>
              </a:cxn>
              <a:cxn ang="0">
                <a:pos x="10790" y="2649"/>
              </a:cxn>
              <a:cxn ang="0">
                <a:pos x="11262" y="1321"/>
              </a:cxn>
              <a:cxn ang="0">
                <a:pos x="7793" y="1477"/>
              </a:cxn>
              <a:cxn ang="0">
                <a:pos x="7853" y="1229"/>
              </a:cxn>
              <a:cxn ang="0">
                <a:pos x="8365" y="1340"/>
              </a:cxn>
              <a:cxn ang="0">
                <a:pos x="8452" y="1255"/>
              </a:cxn>
              <a:cxn ang="0">
                <a:pos x="7841" y="785"/>
              </a:cxn>
              <a:cxn ang="0">
                <a:pos x="7119" y="1250"/>
              </a:cxn>
              <a:cxn ang="0">
                <a:pos x="7387" y="1840"/>
              </a:cxn>
              <a:cxn ang="0">
                <a:pos x="7988" y="2264"/>
              </a:cxn>
              <a:cxn ang="0">
                <a:pos x="7322" y="2205"/>
              </a:cxn>
              <a:cxn ang="0">
                <a:pos x="7191" y="2179"/>
              </a:cxn>
              <a:cxn ang="0">
                <a:pos x="7105" y="2540"/>
              </a:cxn>
              <a:cxn ang="0">
                <a:pos x="7976" y="2739"/>
              </a:cxn>
              <a:cxn ang="0">
                <a:pos x="8567" y="2096"/>
              </a:cxn>
              <a:cxn ang="0">
                <a:pos x="8242" y="1657"/>
              </a:cxn>
              <a:cxn ang="0">
                <a:pos x="12332" y="2221"/>
              </a:cxn>
              <a:cxn ang="0">
                <a:pos x="12167" y="880"/>
              </a:cxn>
              <a:cxn ang="0">
                <a:pos x="11734" y="2508"/>
              </a:cxn>
              <a:cxn ang="0">
                <a:pos x="12648" y="2638"/>
              </a:cxn>
              <a:cxn ang="0">
                <a:pos x="13345" y="915"/>
              </a:cxn>
              <a:cxn ang="0">
                <a:pos x="14559" y="2285"/>
              </a:cxn>
              <a:cxn ang="0">
                <a:pos x="14442" y="1283"/>
              </a:cxn>
              <a:cxn ang="0">
                <a:pos x="14876" y="1552"/>
              </a:cxn>
              <a:cxn ang="0">
                <a:pos x="15143" y="946"/>
              </a:cxn>
              <a:cxn ang="0">
                <a:pos x="14320" y="914"/>
              </a:cxn>
              <a:cxn ang="0">
                <a:pos x="13678" y="3385"/>
              </a:cxn>
              <a:cxn ang="0">
                <a:pos x="14428" y="2700"/>
              </a:cxn>
              <a:cxn ang="0">
                <a:pos x="15080" y="2622"/>
              </a:cxn>
              <a:cxn ang="0">
                <a:pos x="15469" y="1950"/>
              </a:cxn>
            </a:cxnLst>
            <a:rect l="0" t="0" r="r" b="b"/>
            <a:pathLst>
              <a:path w="15484" h="3498">
                <a:moveTo>
                  <a:pt x="3150" y="2132"/>
                </a:moveTo>
                <a:lnTo>
                  <a:pt x="3142" y="2143"/>
                </a:lnTo>
                <a:lnTo>
                  <a:pt x="3130" y="2154"/>
                </a:lnTo>
                <a:lnTo>
                  <a:pt x="3116" y="2167"/>
                </a:lnTo>
                <a:lnTo>
                  <a:pt x="3101" y="2180"/>
                </a:lnTo>
                <a:lnTo>
                  <a:pt x="3084" y="2194"/>
                </a:lnTo>
                <a:lnTo>
                  <a:pt x="3066" y="2207"/>
                </a:lnTo>
                <a:lnTo>
                  <a:pt x="3047" y="2219"/>
                </a:lnTo>
                <a:lnTo>
                  <a:pt x="3027" y="2232"/>
                </a:lnTo>
                <a:lnTo>
                  <a:pt x="3006" y="2244"/>
                </a:lnTo>
                <a:lnTo>
                  <a:pt x="2982" y="2254"/>
                </a:lnTo>
                <a:lnTo>
                  <a:pt x="2959" y="2265"/>
                </a:lnTo>
                <a:lnTo>
                  <a:pt x="2936" y="2273"/>
                </a:lnTo>
                <a:lnTo>
                  <a:pt x="2911" y="2280"/>
                </a:lnTo>
                <a:lnTo>
                  <a:pt x="2886" y="2285"/>
                </a:lnTo>
                <a:lnTo>
                  <a:pt x="2873" y="2287"/>
                </a:lnTo>
                <a:lnTo>
                  <a:pt x="2861" y="2288"/>
                </a:lnTo>
                <a:lnTo>
                  <a:pt x="2848" y="2289"/>
                </a:lnTo>
                <a:lnTo>
                  <a:pt x="2836" y="2289"/>
                </a:lnTo>
                <a:lnTo>
                  <a:pt x="2809" y="2289"/>
                </a:lnTo>
                <a:lnTo>
                  <a:pt x="2785" y="2286"/>
                </a:lnTo>
                <a:lnTo>
                  <a:pt x="2761" y="2283"/>
                </a:lnTo>
                <a:lnTo>
                  <a:pt x="2739" y="2278"/>
                </a:lnTo>
                <a:lnTo>
                  <a:pt x="2718" y="2270"/>
                </a:lnTo>
                <a:lnTo>
                  <a:pt x="2697" y="2263"/>
                </a:lnTo>
                <a:lnTo>
                  <a:pt x="2678" y="2253"/>
                </a:lnTo>
                <a:lnTo>
                  <a:pt x="2661" y="2243"/>
                </a:lnTo>
                <a:lnTo>
                  <a:pt x="2644" y="2231"/>
                </a:lnTo>
                <a:lnTo>
                  <a:pt x="2628" y="2218"/>
                </a:lnTo>
                <a:lnTo>
                  <a:pt x="2615" y="2204"/>
                </a:lnTo>
                <a:lnTo>
                  <a:pt x="2601" y="2190"/>
                </a:lnTo>
                <a:lnTo>
                  <a:pt x="2588" y="2174"/>
                </a:lnTo>
                <a:lnTo>
                  <a:pt x="2576" y="2158"/>
                </a:lnTo>
                <a:lnTo>
                  <a:pt x="2566" y="2140"/>
                </a:lnTo>
                <a:lnTo>
                  <a:pt x="2556" y="2121"/>
                </a:lnTo>
                <a:lnTo>
                  <a:pt x="2547" y="2102"/>
                </a:lnTo>
                <a:lnTo>
                  <a:pt x="2538" y="2083"/>
                </a:lnTo>
                <a:lnTo>
                  <a:pt x="2531" y="2063"/>
                </a:lnTo>
                <a:lnTo>
                  <a:pt x="2524" y="2043"/>
                </a:lnTo>
                <a:lnTo>
                  <a:pt x="2518" y="2022"/>
                </a:lnTo>
                <a:lnTo>
                  <a:pt x="2512" y="2000"/>
                </a:lnTo>
                <a:lnTo>
                  <a:pt x="2508" y="1979"/>
                </a:lnTo>
                <a:lnTo>
                  <a:pt x="2504" y="1957"/>
                </a:lnTo>
                <a:lnTo>
                  <a:pt x="2500" y="1936"/>
                </a:lnTo>
                <a:lnTo>
                  <a:pt x="2498" y="1913"/>
                </a:lnTo>
                <a:lnTo>
                  <a:pt x="2494" y="1890"/>
                </a:lnTo>
                <a:lnTo>
                  <a:pt x="2493" y="1867"/>
                </a:lnTo>
                <a:lnTo>
                  <a:pt x="2490" y="1823"/>
                </a:lnTo>
                <a:lnTo>
                  <a:pt x="2490" y="1779"/>
                </a:lnTo>
                <a:lnTo>
                  <a:pt x="2490" y="1747"/>
                </a:lnTo>
                <a:lnTo>
                  <a:pt x="2492" y="1716"/>
                </a:lnTo>
                <a:lnTo>
                  <a:pt x="2494" y="1686"/>
                </a:lnTo>
                <a:lnTo>
                  <a:pt x="2498" y="1657"/>
                </a:lnTo>
                <a:lnTo>
                  <a:pt x="2502" y="1629"/>
                </a:lnTo>
                <a:lnTo>
                  <a:pt x="2507" y="1604"/>
                </a:lnTo>
                <a:lnTo>
                  <a:pt x="2512" y="1578"/>
                </a:lnTo>
                <a:lnTo>
                  <a:pt x="2520" y="1554"/>
                </a:lnTo>
                <a:lnTo>
                  <a:pt x="2527" y="1531"/>
                </a:lnTo>
                <a:lnTo>
                  <a:pt x="2536" y="1508"/>
                </a:lnTo>
                <a:lnTo>
                  <a:pt x="2544" y="1488"/>
                </a:lnTo>
                <a:lnTo>
                  <a:pt x="2554" y="1468"/>
                </a:lnTo>
                <a:lnTo>
                  <a:pt x="2565" y="1449"/>
                </a:lnTo>
                <a:lnTo>
                  <a:pt x="2575" y="1431"/>
                </a:lnTo>
                <a:lnTo>
                  <a:pt x="2587" y="1415"/>
                </a:lnTo>
                <a:lnTo>
                  <a:pt x="2600" y="1399"/>
                </a:lnTo>
                <a:lnTo>
                  <a:pt x="2612" y="1384"/>
                </a:lnTo>
                <a:lnTo>
                  <a:pt x="2625" y="1370"/>
                </a:lnTo>
                <a:lnTo>
                  <a:pt x="2639" y="1357"/>
                </a:lnTo>
                <a:lnTo>
                  <a:pt x="2653" y="1346"/>
                </a:lnTo>
                <a:lnTo>
                  <a:pt x="2668" y="1335"/>
                </a:lnTo>
                <a:lnTo>
                  <a:pt x="2683" y="1325"/>
                </a:lnTo>
                <a:lnTo>
                  <a:pt x="2697" y="1317"/>
                </a:lnTo>
                <a:lnTo>
                  <a:pt x="2713" y="1308"/>
                </a:lnTo>
                <a:lnTo>
                  <a:pt x="2729" y="1302"/>
                </a:lnTo>
                <a:lnTo>
                  <a:pt x="2745" y="1296"/>
                </a:lnTo>
                <a:lnTo>
                  <a:pt x="2762" y="1291"/>
                </a:lnTo>
                <a:lnTo>
                  <a:pt x="2778" y="1287"/>
                </a:lnTo>
                <a:lnTo>
                  <a:pt x="2795" y="1284"/>
                </a:lnTo>
                <a:lnTo>
                  <a:pt x="2812" y="1282"/>
                </a:lnTo>
                <a:lnTo>
                  <a:pt x="2829" y="1281"/>
                </a:lnTo>
                <a:lnTo>
                  <a:pt x="2846" y="1280"/>
                </a:lnTo>
                <a:lnTo>
                  <a:pt x="2868" y="1281"/>
                </a:lnTo>
                <a:lnTo>
                  <a:pt x="2889" y="1283"/>
                </a:lnTo>
                <a:lnTo>
                  <a:pt x="2911" y="1286"/>
                </a:lnTo>
                <a:lnTo>
                  <a:pt x="2932" y="1291"/>
                </a:lnTo>
                <a:lnTo>
                  <a:pt x="2954" y="1298"/>
                </a:lnTo>
                <a:lnTo>
                  <a:pt x="2975" y="1304"/>
                </a:lnTo>
                <a:lnTo>
                  <a:pt x="2995" y="1313"/>
                </a:lnTo>
                <a:lnTo>
                  <a:pt x="3015" y="1321"/>
                </a:lnTo>
                <a:lnTo>
                  <a:pt x="3036" y="1331"/>
                </a:lnTo>
                <a:lnTo>
                  <a:pt x="3055" y="1340"/>
                </a:lnTo>
                <a:lnTo>
                  <a:pt x="3073" y="1351"/>
                </a:lnTo>
                <a:lnTo>
                  <a:pt x="3091" y="1363"/>
                </a:lnTo>
                <a:lnTo>
                  <a:pt x="3108" y="1373"/>
                </a:lnTo>
                <a:lnTo>
                  <a:pt x="3123" y="1385"/>
                </a:lnTo>
                <a:lnTo>
                  <a:pt x="3138" y="1397"/>
                </a:lnTo>
                <a:lnTo>
                  <a:pt x="3150" y="1407"/>
                </a:lnTo>
                <a:lnTo>
                  <a:pt x="3150" y="2132"/>
                </a:lnTo>
                <a:close/>
                <a:moveTo>
                  <a:pt x="3191" y="1027"/>
                </a:moveTo>
                <a:lnTo>
                  <a:pt x="3189" y="1025"/>
                </a:lnTo>
                <a:lnTo>
                  <a:pt x="3187" y="1022"/>
                </a:lnTo>
                <a:lnTo>
                  <a:pt x="3171" y="1001"/>
                </a:lnTo>
                <a:lnTo>
                  <a:pt x="3152" y="981"/>
                </a:lnTo>
                <a:lnTo>
                  <a:pt x="3132" y="961"/>
                </a:lnTo>
                <a:lnTo>
                  <a:pt x="3111" y="942"/>
                </a:lnTo>
                <a:lnTo>
                  <a:pt x="3088" y="924"/>
                </a:lnTo>
                <a:lnTo>
                  <a:pt x="3062" y="907"/>
                </a:lnTo>
                <a:lnTo>
                  <a:pt x="3034" y="891"/>
                </a:lnTo>
                <a:lnTo>
                  <a:pt x="3007" y="876"/>
                </a:lnTo>
                <a:lnTo>
                  <a:pt x="2976" y="863"/>
                </a:lnTo>
                <a:lnTo>
                  <a:pt x="2945" y="850"/>
                </a:lnTo>
                <a:lnTo>
                  <a:pt x="2912" y="840"/>
                </a:lnTo>
                <a:lnTo>
                  <a:pt x="2878" y="831"/>
                </a:lnTo>
                <a:lnTo>
                  <a:pt x="2843" y="824"/>
                </a:lnTo>
                <a:lnTo>
                  <a:pt x="2806" y="819"/>
                </a:lnTo>
                <a:lnTo>
                  <a:pt x="2788" y="816"/>
                </a:lnTo>
                <a:lnTo>
                  <a:pt x="2769" y="815"/>
                </a:lnTo>
                <a:lnTo>
                  <a:pt x="2750" y="814"/>
                </a:lnTo>
                <a:lnTo>
                  <a:pt x="2730" y="814"/>
                </a:lnTo>
                <a:lnTo>
                  <a:pt x="2691" y="815"/>
                </a:lnTo>
                <a:lnTo>
                  <a:pt x="2653" y="819"/>
                </a:lnTo>
                <a:lnTo>
                  <a:pt x="2615" y="823"/>
                </a:lnTo>
                <a:lnTo>
                  <a:pt x="2576" y="830"/>
                </a:lnTo>
                <a:lnTo>
                  <a:pt x="2538" y="839"/>
                </a:lnTo>
                <a:lnTo>
                  <a:pt x="2501" y="850"/>
                </a:lnTo>
                <a:lnTo>
                  <a:pt x="2464" y="863"/>
                </a:lnTo>
                <a:lnTo>
                  <a:pt x="2426" y="878"/>
                </a:lnTo>
                <a:lnTo>
                  <a:pt x="2391" y="894"/>
                </a:lnTo>
                <a:lnTo>
                  <a:pt x="2355" y="913"/>
                </a:lnTo>
                <a:lnTo>
                  <a:pt x="2321" y="933"/>
                </a:lnTo>
                <a:lnTo>
                  <a:pt x="2287" y="957"/>
                </a:lnTo>
                <a:lnTo>
                  <a:pt x="2254" y="981"/>
                </a:lnTo>
                <a:lnTo>
                  <a:pt x="2222" y="1008"/>
                </a:lnTo>
                <a:lnTo>
                  <a:pt x="2191" y="1036"/>
                </a:lnTo>
                <a:lnTo>
                  <a:pt x="2162" y="1066"/>
                </a:lnTo>
                <a:lnTo>
                  <a:pt x="2134" y="1099"/>
                </a:lnTo>
                <a:lnTo>
                  <a:pt x="2106" y="1133"/>
                </a:lnTo>
                <a:lnTo>
                  <a:pt x="2081" y="1169"/>
                </a:lnTo>
                <a:lnTo>
                  <a:pt x="2056" y="1208"/>
                </a:lnTo>
                <a:lnTo>
                  <a:pt x="2034" y="1248"/>
                </a:lnTo>
                <a:lnTo>
                  <a:pt x="2013" y="1289"/>
                </a:lnTo>
                <a:lnTo>
                  <a:pt x="1993" y="1334"/>
                </a:lnTo>
                <a:lnTo>
                  <a:pt x="1975" y="1380"/>
                </a:lnTo>
                <a:lnTo>
                  <a:pt x="1959" y="1428"/>
                </a:lnTo>
                <a:lnTo>
                  <a:pt x="1945" y="1477"/>
                </a:lnTo>
                <a:lnTo>
                  <a:pt x="1933" y="1530"/>
                </a:lnTo>
                <a:lnTo>
                  <a:pt x="1922" y="1583"/>
                </a:lnTo>
                <a:lnTo>
                  <a:pt x="1914" y="1638"/>
                </a:lnTo>
                <a:lnTo>
                  <a:pt x="1909" y="1696"/>
                </a:lnTo>
                <a:lnTo>
                  <a:pt x="1905" y="1755"/>
                </a:lnTo>
                <a:lnTo>
                  <a:pt x="1904" y="1816"/>
                </a:lnTo>
                <a:lnTo>
                  <a:pt x="1904" y="1863"/>
                </a:lnTo>
                <a:lnTo>
                  <a:pt x="1907" y="1909"/>
                </a:lnTo>
                <a:lnTo>
                  <a:pt x="1911" y="1955"/>
                </a:lnTo>
                <a:lnTo>
                  <a:pt x="1916" y="2000"/>
                </a:lnTo>
                <a:lnTo>
                  <a:pt x="1922" y="2044"/>
                </a:lnTo>
                <a:lnTo>
                  <a:pt x="1931" y="2087"/>
                </a:lnTo>
                <a:lnTo>
                  <a:pt x="1941" y="2130"/>
                </a:lnTo>
                <a:lnTo>
                  <a:pt x="1952" y="2173"/>
                </a:lnTo>
                <a:lnTo>
                  <a:pt x="1965" y="2213"/>
                </a:lnTo>
                <a:lnTo>
                  <a:pt x="1979" y="2253"/>
                </a:lnTo>
                <a:lnTo>
                  <a:pt x="1995" y="2292"/>
                </a:lnTo>
                <a:lnTo>
                  <a:pt x="2012" y="2330"/>
                </a:lnTo>
                <a:lnTo>
                  <a:pt x="2031" y="2366"/>
                </a:lnTo>
                <a:lnTo>
                  <a:pt x="2051" y="2401"/>
                </a:lnTo>
                <a:lnTo>
                  <a:pt x="2073" y="2435"/>
                </a:lnTo>
                <a:lnTo>
                  <a:pt x="2098" y="2468"/>
                </a:lnTo>
                <a:lnTo>
                  <a:pt x="2122" y="2499"/>
                </a:lnTo>
                <a:lnTo>
                  <a:pt x="2150" y="2529"/>
                </a:lnTo>
                <a:lnTo>
                  <a:pt x="2178" y="2556"/>
                </a:lnTo>
                <a:lnTo>
                  <a:pt x="2208" y="2582"/>
                </a:lnTo>
                <a:lnTo>
                  <a:pt x="2239" y="2607"/>
                </a:lnTo>
                <a:lnTo>
                  <a:pt x="2273" y="2629"/>
                </a:lnTo>
                <a:lnTo>
                  <a:pt x="2308" y="2651"/>
                </a:lnTo>
                <a:lnTo>
                  <a:pt x="2345" y="2669"/>
                </a:lnTo>
                <a:lnTo>
                  <a:pt x="2383" y="2686"/>
                </a:lnTo>
                <a:lnTo>
                  <a:pt x="2422" y="2701"/>
                </a:lnTo>
                <a:lnTo>
                  <a:pt x="2464" y="2713"/>
                </a:lnTo>
                <a:lnTo>
                  <a:pt x="2507" y="2724"/>
                </a:lnTo>
                <a:lnTo>
                  <a:pt x="2552" y="2733"/>
                </a:lnTo>
                <a:lnTo>
                  <a:pt x="2599" y="2739"/>
                </a:lnTo>
                <a:lnTo>
                  <a:pt x="2646" y="2742"/>
                </a:lnTo>
                <a:lnTo>
                  <a:pt x="2696" y="2744"/>
                </a:lnTo>
                <a:lnTo>
                  <a:pt x="2728" y="2743"/>
                </a:lnTo>
                <a:lnTo>
                  <a:pt x="2761" y="2740"/>
                </a:lnTo>
                <a:lnTo>
                  <a:pt x="2794" y="2735"/>
                </a:lnTo>
                <a:lnTo>
                  <a:pt x="2828" y="2728"/>
                </a:lnTo>
                <a:lnTo>
                  <a:pt x="2862" y="2721"/>
                </a:lnTo>
                <a:lnTo>
                  <a:pt x="2896" y="2711"/>
                </a:lnTo>
                <a:lnTo>
                  <a:pt x="2930" y="2700"/>
                </a:lnTo>
                <a:lnTo>
                  <a:pt x="2963" y="2688"/>
                </a:lnTo>
                <a:lnTo>
                  <a:pt x="2996" y="2674"/>
                </a:lnTo>
                <a:lnTo>
                  <a:pt x="3028" y="2659"/>
                </a:lnTo>
                <a:lnTo>
                  <a:pt x="3059" y="2644"/>
                </a:lnTo>
                <a:lnTo>
                  <a:pt x="3089" y="2627"/>
                </a:lnTo>
                <a:lnTo>
                  <a:pt x="3117" y="2610"/>
                </a:lnTo>
                <a:lnTo>
                  <a:pt x="3143" y="2592"/>
                </a:lnTo>
                <a:lnTo>
                  <a:pt x="3168" y="2573"/>
                </a:lnTo>
                <a:lnTo>
                  <a:pt x="3191" y="2554"/>
                </a:lnTo>
                <a:lnTo>
                  <a:pt x="3191" y="2695"/>
                </a:lnTo>
                <a:lnTo>
                  <a:pt x="3285" y="2695"/>
                </a:lnTo>
                <a:lnTo>
                  <a:pt x="3475" y="2695"/>
                </a:lnTo>
                <a:lnTo>
                  <a:pt x="3623" y="2695"/>
                </a:lnTo>
                <a:lnTo>
                  <a:pt x="3633" y="2694"/>
                </a:lnTo>
                <a:lnTo>
                  <a:pt x="3643" y="2693"/>
                </a:lnTo>
                <a:lnTo>
                  <a:pt x="3652" y="2692"/>
                </a:lnTo>
                <a:lnTo>
                  <a:pt x="3660" y="2689"/>
                </a:lnTo>
                <a:lnTo>
                  <a:pt x="3668" y="2686"/>
                </a:lnTo>
                <a:lnTo>
                  <a:pt x="3676" y="2683"/>
                </a:lnTo>
                <a:lnTo>
                  <a:pt x="3682" y="2677"/>
                </a:lnTo>
                <a:lnTo>
                  <a:pt x="3688" y="2673"/>
                </a:lnTo>
                <a:lnTo>
                  <a:pt x="3695" y="2667"/>
                </a:lnTo>
                <a:lnTo>
                  <a:pt x="3699" y="2660"/>
                </a:lnTo>
                <a:lnTo>
                  <a:pt x="3703" y="2653"/>
                </a:lnTo>
                <a:lnTo>
                  <a:pt x="3707" y="2644"/>
                </a:lnTo>
                <a:lnTo>
                  <a:pt x="3711" y="2636"/>
                </a:lnTo>
                <a:lnTo>
                  <a:pt x="3713" y="2626"/>
                </a:lnTo>
                <a:lnTo>
                  <a:pt x="3714" y="2616"/>
                </a:lnTo>
                <a:lnTo>
                  <a:pt x="3714" y="2605"/>
                </a:lnTo>
                <a:lnTo>
                  <a:pt x="3714" y="2253"/>
                </a:lnTo>
                <a:lnTo>
                  <a:pt x="3714" y="2252"/>
                </a:lnTo>
                <a:lnTo>
                  <a:pt x="3714" y="2252"/>
                </a:lnTo>
                <a:lnTo>
                  <a:pt x="3714" y="957"/>
                </a:lnTo>
                <a:lnTo>
                  <a:pt x="3714" y="946"/>
                </a:lnTo>
                <a:lnTo>
                  <a:pt x="3713" y="935"/>
                </a:lnTo>
                <a:lnTo>
                  <a:pt x="3711" y="927"/>
                </a:lnTo>
                <a:lnTo>
                  <a:pt x="3707" y="917"/>
                </a:lnTo>
                <a:lnTo>
                  <a:pt x="3704" y="910"/>
                </a:lnTo>
                <a:lnTo>
                  <a:pt x="3700" y="903"/>
                </a:lnTo>
                <a:lnTo>
                  <a:pt x="3695" y="895"/>
                </a:lnTo>
                <a:lnTo>
                  <a:pt x="3689" y="890"/>
                </a:lnTo>
                <a:lnTo>
                  <a:pt x="3683" y="884"/>
                </a:lnTo>
                <a:lnTo>
                  <a:pt x="3676" y="879"/>
                </a:lnTo>
                <a:lnTo>
                  <a:pt x="3668" y="876"/>
                </a:lnTo>
                <a:lnTo>
                  <a:pt x="3661" y="873"/>
                </a:lnTo>
                <a:lnTo>
                  <a:pt x="3652" y="870"/>
                </a:lnTo>
                <a:lnTo>
                  <a:pt x="3643" y="869"/>
                </a:lnTo>
                <a:lnTo>
                  <a:pt x="3634" y="867"/>
                </a:lnTo>
                <a:lnTo>
                  <a:pt x="3625" y="866"/>
                </a:lnTo>
                <a:lnTo>
                  <a:pt x="3475" y="866"/>
                </a:lnTo>
                <a:lnTo>
                  <a:pt x="3286" y="866"/>
                </a:lnTo>
                <a:lnTo>
                  <a:pt x="3191" y="866"/>
                </a:lnTo>
                <a:lnTo>
                  <a:pt x="3191" y="1027"/>
                </a:lnTo>
                <a:close/>
                <a:moveTo>
                  <a:pt x="488" y="0"/>
                </a:moveTo>
                <a:lnTo>
                  <a:pt x="479" y="0"/>
                </a:lnTo>
                <a:lnTo>
                  <a:pt x="469" y="1"/>
                </a:lnTo>
                <a:lnTo>
                  <a:pt x="457" y="2"/>
                </a:lnTo>
                <a:lnTo>
                  <a:pt x="447" y="5"/>
                </a:lnTo>
                <a:lnTo>
                  <a:pt x="90" y="53"/>
                </a:lnTo>
                <a:lnTo>
                  <a:pt x="0" y="66"/>
                </a:lnTo>
                <a:lnTo>
                  <a:pt x="0" y="159"/>
                </a:lnTo>
                <a:lnTo>
                  <a:pt x="0" y="252"/>
                </a:lnTo>
                <a:lnTo>
                  <a:pt x="0" y="2436"/>
                </a:lnTo>
                <a:lnTo>
                  <a:pt x="0" y="2593"/>
                </a:lnTo>
                <a:lnTo>
                  <a:pt x="0" y="2694"/>
                </a:lnTo>
                <a:lnTo>
                  <a:pt x="101" y="2694"/>
                </a:lnTo>
                <a:lnTo>
                  <a:pt x="181" y="2694"/>
                </a:lnTo>
                <a:lnTo>
                  <a:pt x="466" y="2694"/>
                </a:lnTo>
                <a:lnTo>
                  <a:pt x="478" y="2694"/>
                </a:lnTo>
                <a:lnTo>
                  <a:pt x="489" y="2693"/>
                </a:lnTo>
                <a:lnTo>
                  <a:pt x="500" y="2690"/>
                </a:lnTo>
                <a:lnTo>
                  <a:pt x="510" y="2687"/>
                </a:lnTo>
                <a:lnTo>
                  <a:pt x="518" y="2683"/>
                </a:lnTo>
                <a:lnTo>
                  <a:pt x="526" y="2678"/>
                </a:lnTo>
                <a:lnTo>
                  <a:pt x="533" y="2672"/>
                </a:lnTo>
                <a:lnTo>
                  <a:pt x="539" y="2666"/>
                </a:lnTo>
                <a:lnTo>
                  <a:pt x="546" y="2659"/>
                </a:lnTo>
                <a:lnTo>
                  <a:pt x="550" y="2651"/>
                </a:lnTo>
                <a:lnTo>
                  <a:pt x="554" y="2642"/>
                </a:lnTo>
                <a:lnTo>
                  <a:pt x="557" y="2633"/>
                </a:lnTo>
                <a:lnTo>
                  <a:pt x="560" y="2623"/>
                </a:lnTo>
                <a:lnTo>
                  <a:pt x="562" y="2612"/>
                </a:lnTo>
                <a:lnTo>
                  <a:pt x="563" y="2601"/>
                </a:lnTo>
                <a:lnTo>
                  <a:pt x="563" y="2589"/>
                </a:lnTo>
                <a:lnTo>
                  <a:pt x="563" y="2380"/>
                </a:lnTo>
                <a:lnTo>
                  <a:pt x="563" y="1896"/>
                </a:lnTo>
                <a:lnTo>
                  <a:pt x="563" y="1858"/>
                </a:lnTo>
                <a:lnTo>
                  <a:pt x="563" y="1599"/>
                </a:lnTo>
                <a:lnTo>
                  <a:pt x="563" y="1558"/>
                </a:lnTo>
                <a:lnTo>
                  <a:pt x="563" y="728"/>
                </a:lnTo>
                <a:lnTo>
                  <a:pt x="563" y="98"/>
                </a:lnTo>
                <a:lnTo>
                  <a:pt x="563" y="85"/>
                </a:lnTo>
                <a:lnTo>
                  <a:pt x="562" y="73"/>
                </a:lnTo>
                <a:lnTo>
                  <a:pt x="561" y="62"/>
                </a:lnTo>
                <a:lnTo>
                  <a:pt x="558" y="51"/>
                </a:lnTo>
                <a:lnTo>
                  <a:pt x="555" y="43"/>
                </a:lnTo>
                <a:lnTo>
                  <a:pt x="552" y="34"/>
                </a:lnTo>
                <a:lnTo>
                  <a:pt x="548" y="28"/>
                </a:lnTo>
                <a:lnTo>
                  <a:pt x="544" y="22"/>
                </a:lnTo>
                <a:lnTo>
                  <a:pt x="539" y="16"/>
                </a:lnTo>
                <a:lnTo>
                  <a:pt x="533" y="12"/>
                </a:lnTo>
                <a:lnTo>
                  <a:pt x="527" y="9"/>
                </a:lnTo>
                <a:lnTo>
                  <a:pt x="520" y="6"/>
                </a:lnTo>
                <a:lnTo>
                  <a:pt x="513" y="3"/>
                </a:lnTo>
                <a:lnTo>
                  <a:pt x="505" y="1"/>
                </a:lnTo>
                <a:lnTo>
                  <a:pt x="497" y="1"/>
                </a:lnTo>
                <a:lnTo>
                  <a:pt x="488" y="0"/>
                </a:lnTo>
                <a:close/>
                <a:moveTo>
                  <a:pt x="1847" y="2564"/>
                </a:moveTo>
                <a:lnTo>
                  <a:pt x="1291" y="1644"/>
                </a:lnTo>
                <a:lnTo>
                  <a:pt x="1779" y="968"/>
                </a:lnTo>
                <a:lnTo>
                  <a:pt x="1784" y="962"/>
                </a:lnTo>
                <a:lnTo>
                  <a:pt x="1789" y="955"/>
                </a:lnTo>
                <a:lnTo>
                  <a:pt x="1792" y="948"/>
                </a:lnTo>
                <a:lnTo>
                  <a:pt x="1794" y="941"/>
                </a:lnTo>
                <a:lnTo>
                  <a:pt x="1797" y="928"/>
                </a:lnTo>
                <a:lnTo>
                  <a:pt x="1798" y="916"/>
                </a:lnTo>
                <a:lnTo>
                  <a:pt x="1798" y="911"/>
                </a:lnTo>
                <a:lnTo>
                  <a:pt x="1797" y="906"/>
                </a:lnTo>
                <a:lnTo>
                  <a:pt x="1796" y="900"/>
                </a:lnTo>
                <a:lnTo>
                  <a:pt x="1794" y="896"/>
                </a:lnTo>
                <a:lnTo>
                  <a:pt x="1792" y="892"/>
                </a:lnTo>
                <a:lnTo>
                  <a:pt x="1789" y="888"/>
                </a:lnTo>
                <a:lnTo>
                  <a:pt x="1785" y="884"/>
                </a:lnTo>
                <a:lnTo>
                  <a:pt x="1781" y="880"/>
                </a:lnTo>
                <a:lnTo>
                  <a:pt x="1777" y="878"/>
                </a:lnTo>
                <a:lnTo>
                  <a:pt x="1773" y="875"/>
                </a:lnTo>
                <a:lnTo>
                  <a:pt x="1767" y="873"/>
                </a:lnTo>
                <a:lnTo>
                  <a:pt x="1761" y="871"/>
                </a:lnTo>
                <a:lnTo>
                  <a:pt x="1748" y="869"/>
                </a:lnTo>
                <a:lnTo>
                  <a:pt x="1734" y="867"/>
                </a:lnTo>
                <a:lnTo>
                  <a:pt x="1451" y="867"/>
                </a:lnTo>
                <a:lnTo>
                  <a:pt x="1329" y="867"/>
                </a:lnTo>
                <a:lnTo>
                  <a:pt x="1241" y="867"/>
                </a:lnTo>
                <a:lnTo>
                  <a:pt x="1101" y="1096"/>
                </a:lnTo>
                <a:lnTo>
                  <a:pt x="1075" y="1135"/>
                </a:lnTo>
                <a:lnTo>
                  <a:pt x="1051" y="1175"/>
                </a:lnTo>
                <a:lnTo>
                  <a:pt x="1026" y="1215"/>
                </a:lnTo>
                <a:lnTo>
                  <a:pt x="1002" y="1254"/>
                </a:lnTo>
                <a:lnTo>
                  <a:pt x="990" y="1273"/>
                </a:lnTo>
                <a:lnTo>
                  <a:pt x="977" y="1294"/>
                </a:lnTo>
                <a:lnTo>
                  <a:pt x="965" y="1314"/>
                </a:lnTo>
                <a:lnTo>
                  <a:pt x="953" y="1334"/>
                </a:lnTo>
                <a:lnTo>
                  <a:pt x="940" y="1354"/>
                </a:lnTo>
                <a:lnTo>
                  <a:pt x="927" y="1373"/>
                </a:lnTo>
                <a:lnTo>
                  <a:pt x="916" y="1394"/>
                </a:lnTo>
                <a:lnTo>
                  <a:pt x="903" y="1414"/>
                </a:lnTo>
                <a:lnTo>
                  <a:pt x="884" y="1446"/>
                </a:lnTo>
                <a:lnTo>
                  <a:pt x="864" y="1477"/>
                </a:lnTo>
                <a:lnTo>
                  <a:pt x="844" y="1508"/>
                </a:lnTo>
                <a:lnTo>
                  <a:pt x="824" y="1540"/>
                </a:lnTo>
                <a:lnTo>
                  <a:pt x="810" y="1562"/>
                </a:lnTo>
                <a:lnTo>
                  <a:pt x="797" y="1586"/>
                </a:lnTo>
                <a:lnTo>
                  <a:pt x="782" y="1608"/>
                </a:lnTo>
                <a:lnTo>
                  <a:pt x="768" y="1631"/>
                </a:lnTo>
                <a:lnTo>
                  <a:pt x="754" y="1653"/>
                </a:lnTo>
                <a:lnTo>
                  <a:pt x="739" y="1675"/>
                </a:lnTo>
                <a:lnTo>
                  <a:pt x="725" y="1699"/>
                </a:lnTo>
                <a:lnTo>
                  <a:pt x="710" y="1721"/>
                </a:lnTo>
                <a:lnTo>
                  <a:pt x="728" y="1750"/>
                </a:lnTo>
                <a:lnTo>
                  <a:pt x="743" y="1779"/>
                </a:lnTo>
                <a:lnTo>
                  <a:pt x="760" y="1808"/>
                </a:lnTo>
                <a:lnTo>
                  <a:pt x="776" y="1838"/>
                </a:lnTo>
                <a:lnTo>
                  <a:pt x="792" y="1866"/>
                </a:lnTo>
                <a:lnTo>
                  <a:pt x="809" y="1896"/>
                </a:lnTo>
                <a:lnTo>
                  <a:pt x="825" y="1925"/>
                </a:lnTo>
                <a:lnTo>
                  <a:pt x="842" y="1955"/>
                </a:lnTo>
                <a:lnTo>
                  <a:pt x="864" y="1993"/>
                </a:lnTo>
                <a:lnTo>
                  <a:pt x="885" y="2031"/>
                </a:lnTo>
                <a:lnTo>
                  <a:pt x="906" y="2069"/>
                </a:lnTo>
                <a:lnTo>
                  <a:pt x="927" y="2108"/>
                </a:lnTo>
                <a:lnTo>
                  <a:pt x="940" y="2131"/>
                </a:lnTo>
                <a:lnTo>
                  <a:pt x="953" y="2153"/>
                </a:lnTo>
                <a:lnTo>
                  <a:pt x="966" y="2176"/>
                </a:lnTo>
                <a:lnTo>
                  <a:pt x="978" y="2198"/>
                </a:lnTo>
                <a:lnTo>
                  <a:pt x="990" y="2221"/>
                </a:lnTo>
                <a:lnTo>
                  <a:pt x="1003" y="2244"/>
                </a:lnTo>
                <a:lnTo>
                  <a:pt x="1016" y="2266"/>
                </a:lnTo>
                <a:lnTo>
                  <a:pt x="1028" y="2288"/>
                </a:lnTo>
                <a:lnTo>
                  <a:pt x="1050" y="2326"/>
                </a:lnTo>
                <a:lnTo>
                  <a:pt x="1070" y="2364"/>
                </a:lnTo>
                <a:lnTo>
                  <a:pt x="1091" y="2401"/>
                </a:lnTo>
                <a:lnTo>
                  <a:pt x="1112" y="2438"/>
                </a:lnTo>
                <a:lnTo>
                  <a:pt x="1254" y="2694"/>
                </a:lnTo>
                <a:lnTo>
                  <a:pt x="1377" y="2694"/>
                </a:lnTo>
                <a:lnTo>
                  <a:pt x="1458" y="2694"/>
                </a:lnTo>
                <a:lnTo>
                  <a:pt x="1798" y="2694"/>
                </a:lnTo>
                <a:lnTo>
                  <a:pt x="1810" y="2694"/>
                </a:lnTo>
                <a:lnTo>
                  <a:pt x="1823" y="2693"/>
                </a:lnTo>
                <a:lnTo>
                  <a:pt x="1836" y="2690"/>
                </a:lnTo>
                <a:lnTo>
                  <a:pt x="1848" y="2686"/>
                </a:lnTo>
                <a:lnTo>
                  <a:pt x="1854" y="2683"/>
                </a:lnTo>
                <a:lnTo>
                  <a:pt x="1860" y="2679"/>
                </a:lnTo>
                <a:lnTo>
                  <a:pt x="1864" y="2675"/>
                </a:lnTo>
                <a:lnTo>
                  <a:pt x="1868" y="2671"/>
                </a:lnTo>
                <a:lnTo>
                  <a:pt x="1871" y="2666"/>
                </a:lnTo>
                <a:lnTo>
                  <a:pt x="1875" y="2659"/>
                </a:lnTo>
                <a:lnTo>
                  <a:pt x="1876" y="2653"/>
                </a:lnTo>
                <a:lnTo>
                  <a:pt x="1877" y="2645"/>
                </a:lnTo>
                <a:lnTo>
                  <a:pt x="1876" y="2635"/>
                </a:lnTo>
                <a:lnTo>
                  <a:pt x="1874" y="2624"/>
                </a:lnTo>
                <a:lnTo>
                  <a:pt x="1871" y="2614"/>
                </a:lnTo>
                <a:lnTo>
                  <a:pt x="1867" y="2603"/>
                </a:lnTo>
                <a:lnTo>
                  <a:pt x="1858" y="2583"/>
                </a:lnTo>
                <a:lnTo>
                  <a:pt x="1847" y="2564"/>
                </a:lnTo>
                <a:close/>
                <a:moveTo>
                  <a:pt x="6777" y="1134"/>
                </a:moveTo>
                <a:lnTo>
                  <a:pt x="6770" y="1119"/>
                </a:lnTo>
                <a:lnTo>
                  <a:pt x="6763" y="1104"/>
                </a:lnTo>
                <a:lnTo>
                  <a:pt x="6754" y="1091"/>
                </a:lnTo>
                <a:lnTo>
                  <a:pt x="6746" y="1076"/>
                </a:lnTo>
                <a:lnTo>
                  <a:pt x="6736" y="1062"/>
                </a:lnTo>
                <a:lnTo>
                  <a:pt x="6727" y="1047"/>
                </a:lnTo>
                <a:lnTo>
                  <a:pt x="6715" y="1033"/>
                </a:lnTo>
                <a:lnTo>
                  <a:pt x="6704" y="1019"/>
                </a:lnTo>
                <a:lnTo>
                  <a:pt x="6692" y="1006"/>
                </a:lnTo>
                <a:lnTo>
                  <a:pt x="6679" y="992"/>
                </a:lnTo>
                <a:lnTo>
                  <a:pt x="6666" y="978"/>
                </a:lnTo>
                <a:lnTo>
                  <a:pt x="6652" y="965"/>
                </a:lnTo>
                <a:lnTo>
                  <a:pt x="6637" y="952"/>
                </a:lnTo>
                <a:lnTo>
                  <a:pt x="6621" y="940"/>
                </a:lnTo>
                <a:lnTo>
                  <a:pt x="6606" y="928"/>
                </a:lnTo>
                <a:lnTo>
                  <a:pt x="6589" y="916"/>
                </a:lnTo>
                <a:lnTo>
                  <a:pt x="6571" y="906"/>
                </a:lnTo>
                <a:lnTo>
                  <a:pt x="6553" y="895"/>
                </a:lnTo>
                <a:lnTo>
                  <a:pt x="6534" y="884"/>
                </a:lnTo>
                <a:lnTo>
                  <a:pt x="6515" y="875"/>
                </a:lnTo>
                <a:lnTo>
                  <a:pt x="6495" y="866"/>
                </a:lnTo>
                <a:lnTo>
                  <a:pt x="6475" y="858"/>
                </a:lnTo>
                <a:lnTo>
                  <a:pt x="6453" y="850"/>
                </a:lnTo>
                <a:lnTo>
                  <a:pt x="6431" y="843"/>
                </a:lnTo>
                <a:lnTo>
                  <a:pt x="6409" y="837"/>
                </a:lnTo>
                <a:lnTo>
                  <a:pt x="6385" y="831"/>
                </a:lnTo>
                <a:lnTo>
                  <a:pt x="6361" y="826"/>
                </a:lnTo>
                <a:lnTo>
                  <a:pt x="6337" y="823"/>
                </a:lnTo>
                <a:lnTo>
                  <a:pt x="6312" y="819"/>
                </a:lnTo>
                <a:lnTo>
                  <a:pt x="6286" y="816"/>
                </a:lnTo>
                <a:lnTo>
                  <a:pt x="6259" y="815"/>
                </a:lnTo>
                <a:lnTo>
                  <a:pt x="6232" y="815"/>
                </a:lnTo>
                <a:lnTo>
                  <a:pt x="6188" y="815"/>
                </a:lnTo>
                <a:lnTo>
                  <a:pt x="6143" y="819"/>
                </a:lnTo>
                <a:lnTo>
                  <a:pt x="6098" y="824"/>
                </a:lnTo>
                <a:lnTo>
                  <a:pt x="6054" y="830"/>
                </a:lnTo>
                <a:lnTo>
                  <a:pt x="6010" y="839"/>
                </a:lnTo>
                <a:lnTo>
                  <a:pt x="5967" y="850"/>
                </a:lnTo>
                <a:lnTo>
                  <a:pt x="5923" y="862"/>
                </a:lnTo>
                <a:lnTo>
                  <a:pt x="5880" y="877"/>
                </a:lnTo>
                <a:lnTo>
                  <a:pt x="5859" y="886"/>
                </a:lnTo>
                <a:lnTo>
                  <a:pt x="5839" y="894"/>
                </a:lnTo>
                <a:lnTo>
                  <a:pt x="5818" y="903"/>
                </a:lnTo>
                <a:lnTo>
                  <a:pt x="5798" y="912"/>
                </a:lnTo>
                <a:lnTo>
                  <a:pt x="5777" y="923"/>
                </a:lnTo>
                <a:lnTo>
                  <a:pt x="5758" y="933"/>
                </a:lnTo>
                <a:lnTo>
                  <a:pt x="5738" y="944"/>
                </a:lnTo>
                <a:lnTo>
                  <a:pt x="5719" y="956"/>
                </a:lnTo>
                <a:lnTo>
                  <a:pt x="5701" y="967"/>
                </a:lnTo>
                <a:lnTo>
                  <a:pt x="5682" y="980"/>
                </a:lnTo>
                <a:lnTo>
                  <a:pt x="5664" y="994"/>
                </a:lnTo>
                <a:lnTo>
                  <a:pt x="5646" y="1007"/>
                </a:lnTo>
                <a:lnTo>
                  <a:pt x="5629" y="1022"/>
                </a:lnTo>
                <a:lnTo>
                  <a:pt x="5611" y="1035"/>
                </a:lnTo>
                <a:lnTo>
                  <a:pt x="5596" y="1050"/>
                </a:lnTo>
                <a:lnTo>
                  <a:pt x="5579" y="1066"/>
                </a:lnTo>
                <a:lnTo>
                  <a:pt x="5564" y="1043"/>
                </a:lnTo>
                <a:lnTo>
                  <a:pt x="5547" y="1018"/>
                </a:lnTo>
                <a:lnTo>
                  <a:pt x="5528" y="996"/>
                </a:lnTo>
                <a:lnTo>
                  <a:pt x="5508" y="973"/>
                </a:lnTo>
                <a:lnTo>
                  <a:pt x="5486" y="951"/>
                </a:lnTo>
                <a:lnTo>
                  <a:pt x="5463" y="930"/>
                </a:lnTo>
                <a:lnTo>
                  <a:pt x="5450" y="921"/>
                </a:lnTo>
                <a:lnTo>
                  <a:pt x="5437" y="911"/>
                </a:lnTo>
                <a:lnTo>
                  <a:pt x="5423" y="901"/>
                </a:lnTo>
                <a:lnTo>
                  <a:pt x="5410" y="893"/>
                </a:lnTo>
                <a:lnTo>
                  <a:pt x="5395" y="884"/>
                </a:lnTo>
                <a:lnTo>
                  <a:pt x="5380" y="876"/>
                </a:lnTo>
                <a:lnTo>
                  <a:pt x="5364" y="869"/>
                </a:lnTo>
                <a:lnTo>
                  <a:pt x="5348" y="861"/>
                </a:lnTo>
                <a:lnTo>
                  <a:pt x="5332" y="854"/>
                </a:lnTo>
                <a:lnTo>
                  <a:pt x="5314" y="847"/>
                </a:lnTo>
                <a:lnTo>
                  <a:pt x="5297" y="842"/>
                </a:lnTo>
                <a:lnTo>
                  <a:pt x="5279" y="837"/>
                </a:lnTo>
                <a:lnTo>
                  <a:pt x="5260" y="831"/>
                </a:lnTo>
                <a:lnTo>
                  <a:pt x="5239" y="827"/>
                </a:lnTo>
                <a:lnTo>
                  <a:pt x="5220" y="824"/>
                </a:lnTo>
                <a:lnTo>
                  <a:pt x="5199" y="821"/>
                </a:lnTo>
                <a:lnTo>
                  <a:pt x="5178" y="819"/>
                </a:lnTo>
                <a:lnTo>
                  <a:pt x="5155" y="816"/>
                </a:lnTo>
                <a:lnTo>
                  <a:pt x="5133" y="815"/>
                </a:lnTo>
                <a:lnTo>
                  <a:pt x="5110" y="815"/>
                </a:lnTo>
                <a:lnTo>
                  <a:pt x="5074" y="815"/>
                </a:lnTo>
                <a:lnTo>
                  <a:pt x="5038" y="819"/>
                </a:lnTo>
                <a:lnTo>
                  <a:pt x="5002" y="823"/>
                </a:lnTo>
                <a:lnTo>
                  <a:pt x="4966" y="828"/>
                </a:lnTo>
                <a:lnTo>
                  <a:pt x="4931" y="837"/>
                </a:lnTo>
                <a:lnTo>
                  <a:pt x="4896" y="845"/>
                </a:lnTo>
                <a:lnTo>
                  <a:pt x="4861" y="856"/>
                </a:lnTo>
                <a:lnTo>
                  <a:pt x="4826" y="869"/>
                </a:lnTo>
                <a:lnTo>
                  <a:pt x="4792" y="882"/>
                </a:lnTo>
                <a:lnTo>
                  <a:pt x="4759" y="897"/>
                </a:lnTo>
                <a:lnTo>
                  <a:pt x="4726" y="914"/>
                </a:lnTo>
                <a:lnTo>
                  <a:pt x="4694" y="932"/>
                </a:lnTo>
                <a:lnTo>
                  <a:pt x="4662" y="951"/>
                </a:lnTo>
                <a:lnTo>
                  <a:pt x="4631" y="973"/>
                </a:lnTo>
                <a:lnTo>
                  <a:pt x="4602" y="994"/>
                </a:lnTo>
                <a:lnTo>
                  <a:pt x="4573" y="1017"/>
                </a:lnTo>
                <a:lnTo>
                  <a:pt x="4565" y="946"/>
                </a:lnTo>
                <a:lnTo>
                  <a:pt x="4564" y="937"/>
                </a:lnTo>
                <a:lnTo>
                  <a:pt x="4561" y="927"/>
                </a:lnTo>
                <a:lnTo>
                  <a:pt x="4558" y="918"/>
                </a:lnTo>
                <a:lnTo>
                  <a:pt x="4555" y="910"/>
                </a:lnTo>
                <a:lnTo>
                  <a:pt x="4549" y="903"/>
                </a:lnTo>
                <a:lnTo>
                  <a:pt x="4545" y="896"/>
                </a:lnTo>
                <a:lnTo>
                  <a:pt x="4539" y="891"/>
                </a:lnTo>
                <a:lnTo>
                  <a:pt x="4532" y="886"/>
                </a:lnTo>
                <a:lnTo>
                  <a:pt x="4525" y="881"/>
                </a:lnTo>
                <a:lnTo>
                  <a:pt x="4518" y="877"/>
                </a:lnTo>
                <a:lnTo>
                  <a:pt x="4509" y="875"/>
                </a:lnTo>
                <a:lnTo>
                  <a:pt x="4499" y="872"/>
                </a:lnTo>
                <a:lnTo>
                  <a:pt x="4490" y="870"/>
                </a:lnTo>
                <a:lnTo>
                  <a:pt x="4479" y="869"/>
                </a:lnTo>
                <a:lnTo>
                  <a:pt x="4469" y="867"/>
                </a:lnTo>
                <a:lnTo>
                  <a:pt x="4457" y="867"/>
                </a:lnTo>
                <a:lnTo>
                  <a:pt x="4249" y="867"/>
                </a:lnTo>
                <a:lnTo>
                  <a:pt x="4149" y="867"/>
                </a:lnTo>
                <a:lnTo>
                  <a:pt x="4043" y="867"/>
                </a:lnTo>
                <a:lnTo>
                  <a:pt x="4043" y="965"/>
                </a:lnTo>
                <a:lnTo>
                  <a:pt x="4043" y="1126"/>
                </a:lnTo>
                <a:lnTo>
                  <a:pt x="4043" y="2203"/>
                </a:lnTo>
                <a:lnTo>
                  <a:pt x="4043" y="2346"/>
                </a:lnTo>
                <a:lnTo>
                  <a:pt x="4043" y="2586"/>
                </a:lnTo>
                <a:lnTo>
                  <a:pt x="4043" y="2694"/>
                </a:lnTo>
                <a:lnTo>
                  <a:pt x="4160" y="2694"/>
                </a:lnTo>
                <a:lnTo>
                  <a:pt x="4276" y="2694"/>
                </a:lnTo>
                <a:lnTo>
                  <a:pt x="4498" y="2694"/>
                </a:lnTo>
                <a:lnTo>
                  <a:pt x="4512" y="2694"/>
                </a:lnTo>
                <a:lnTo>
                  <a:pt x="4524" y="2693"/>
                </a:lnTo>
                <a:lnTo>
                  <a:pt x="4536" y="2691"/>
                </a:lnTo>
                <a:lnTo>
                  <a:pt x="4547" y="2689"/>
                </a:lnTo>
                <a:lnTo>
                  <a:pt x="4557" y="2685"/>
                </a:lnTo>
                <a:lnTo>
                  <a:pt x="4565" y="2680"/>
                </a:lnTo>
                <a:lnTo>
                  <a:pt x="4574" y="2676"/>
                </a:lnTo>
                <a:lnTo>
                  <a:pt x="4580" y="2670"/>
                </a:lnTo>
                <a:lnTo>
                  <a:pt x="4587" y="2662"/>
                </a:lnTo>
                <a:lnTo>
                  <a:pt x="4592" y="2655"/>
                </a:lnTo>
                <a:lnTo>
                  <a:pt x="4597" y="2646"/>
                </a:lnTo>
                <a:lnTo>
                  <a:pt x="4600" y="2636"/>
                </a:lnTo>
                <a:lnTo>
                  <a:pt x="4604" y="2625"/>
                </a:lnTo>
                <a:lnTo>
                  <a:pt x="4606" y="2614"/>
                </a:lnTo>
                <a:lnTo>
                  <a:pt x="4607" y="2600"/>
                </a:lnTo>
                <a:lnTo>
                  <a:pt x="4607" y="2586"/>
                </a:lnTo>
                <a:lnTo>
                  <a:pt x="4607" y="2203"/>
                </a:lnTo>
                <a:lnTo>
                  <a:pt x="4607" y="1468"/>
                </a:lnTo>
                <a:lnTo>
                  <a:pt x="4627" y="1451"/>
                </a:lnTo>
                <a:lnTo>
                  <a:pt x="4647" y="1434"/>
                </a:lnTo>
                <a:lnTo>
                  <a:pt x="4669" y="1418"/>
                </a:lnTo>
                <a:lnTo>
                  <a:pt x="4690" y="1403"/>
                </a:lnTo>
                <a:lnTo>
                  <a:pt x="4711" y="1389"/>
                </a:lnTo>
                <a:lnTo>
                  <a:pt x="4733" y="1377"/>
                </a:lnTo>
                <a:lnTo>
                  <a:pt x="4756" y="1365"/>
                </a:lnTo>
                <a:lnTo>
                  <a:pt x="4778" y="1354"/>
                </a:lnTo>
                <a:lnTo>
                  <a:pt x="4801" y="1344"/>
                </a:lnTo>
                <a:lnTo>
                  <a:pt x="4824" y="1335"/>
                </a:lnTo>
                <a:lnTo>
                  <a:pt x="4847" y="1328"/>
                </a:lnTo>
                <a:lnTo>
                  <a:pt x="4870" y="1321"/>
                </a:lnTo>
                <a:lnTo>
                  <a:pt x="4894" y="1317"/>
                </a:lnTo>
                <a:lnTo>
                  <a:pt x="4917" y="1313"/>
                </a:lnTo>
                <a:lnTo>
                  <a:pt x="4941" y="1311"/>
                </a:lnTo>
                <a:lnTo>
                  <a:pt x="4964" y="1311"/>
                </a:lnTo>
                <a:lnTo>
                  <a:pt x="4979" y="1311"/>
                </a:lnTo>
                <a:lnTo>
                  <a:pt x="4994" y="1312"/>
                </a:lnTo>
                <a:lnTo>
                  <a:pt x="5008" y="1313"/>
                </a:lnTo>
                <a:lnTo>
                  <a:pt x="5020" y="1316"/>
                </a:lnTo>
                <a:lnTo>
                  <a:pt x="5033" y="1318"/>
                </a:lnTo>
                <a:lnTo>
                  <a:pt x="5045" y="1322"/>
                </a:lnTo>
                <a:lnTo>
                  <a:pt x="5057" y="1327"/>
                </a:lnTo>
                <a:lnTo>
                  <a:pt x="5066" y="1331"/>
                </a:lnTo>
                <a:lnTo>
                  <a:pt x="5077" y="1336"/>
                </a:lnTo>
                <a:lnTo>
                  <a:pt x="5085" y="1342"/>
                </a:lnTo>
                <a:lnTo>
                  <a:pt x="5094" y="1349"/>
                </a:lnTo>
                <a:lnTo>
                  <a:pt x="5102" y="1356"/>
                </a:lnTo>
                <a:lnTo>
                  <a:pt x="5110" y="1364"/>
                </a:lnTo>
                <a:lnTo>
                  <a:pt x="5116" y="1371"/>
                </a:lnTo>
                <a:lnTo>
                  <a:pt x="5122" y="1380"/>
                </a:lnTo>
                <a:lnTo>
                  <a:pt x="5128" y="1389"/>
                </a:lnTo>
                <a:lnTo>
                  <a:pt x="5133" y="1398"/>
                </a:lnTo>
                <a:lnTo>
                  <a:pt x="5138" y="1408"/>
                </a:lnTo>
                <a:lnTo>
                  <a:pt x="5143" y="1418"/>
                </a:lnTo>
                <a:lnTo>
                  <a:pt x="5147" y="1429"/>
                </a:lnTo>
                <a:lnTo>
                  <a:pt x="5153" y="1451"/>
                </a:lnTo>
                <a:lnTo>
                  <a:pt x="5159" y="1474"/>
                </a:lnTo>
                <a:lnTo>
                  <a:pt x="5162" y="1500"/>
                </a:lnTo>
                <a:lnTo>
                  <a:pt x="5164" y="1525"/>
                </a:lnTo>
                <a:lnTo>
                  <a:pt x="5166" y="1553"/>
                </a:lnTo>
                <a:lnTo>
                  <a:pt x="5166" y="1581"/>
                </a:lnTo>
                <a:lnTo>
                  <a:pt x="5166" y="2203"/>
                </a:lnTo>
                <a:lnTo>
                  <a:pt x="5166" y="2319"/>
                </a:lnTo>
                <a:lnTo>
                  <a:pt x="5166" y="2586"/>
                </a:lnTo>
                <a:lnTo>
                  <a:pt x="5166" y="2694"/>
                </a:lnTo>
                <a:lnTo>
                  <a:pt x="5283" y="2694"/>
                </a:lnTo>
                <a:lnTo>
                  <a:pt x="5420" y="2694"/>
                </a:lnTo>
                <a:lnTo>
                  <a:pt x="5590" y="2694"/>
                </a:lnTo>
                <a:lnTo>
                  <a:pt x="5604" y="2694"/>
                </a:lnTo>
                <a:lnTo>
                  <a:pt x="5617" y="2693"/>
                </a:lnTo>
                <a:lnTo>
                  <a:pt x="5629" y="2691"/>
                </a:lnTo>
                <a:lnTo>
                  <a:pt x="5639" y="2689"/>
                </a:lnTo>
                <a:lnTo>
                  <a:pt x="5649" y="2685"/>
                </a:lnTo>
                <a:lnTo>
                  <a:pt x="5658" y="2680"/>
                </a:lnTo>
                <a:lnTo>
                  <a:pt x="5666" y="2676"/>
                </a:lnTo>
                <a:lnTo>
                  <a:pt x="5673" y="2670"/>
                </a:lnTo>
                <a:lnTo>
                  <a:pt x="5680" y="2662"/>
                </a:lnTo>
                <a:lnTo>
                  <a:pt x="5685" y="2655"/>
                </a:lnTo>
                <a:lnTo>
                  <a:pt x="5689" y="2646"/>
                </a:lnTo>
                <a:lnTo>
                  <a:pt x="5692" y="2636"/>
                </a:lnTo>
                <a:lnTo>
                  <a:pt x="5695" y="2625"/>
                </a:lnTo>
                <a:lnTo>
                  <a:pt x="5698" y="2614"/>
                </a:lnTo>
                <a:lnTo>
                  <a:pt x="5699" y="2600"/>
                </a:lnTo>
                <a:lnTo>
                  <a:pt x="5700" y="2586"/>
                </a:lnTo>
                <a:lnTo>
                  <a:pt x="5700" y="2203"/>
                </a:lnTo>
                <a:lnTo>
                  <a:pt x="5700" y="1468"/>
                </a:lnTo>
                <a:lnTo>
                  <a:pt x="5719" y="1452"/>
                </a:lnTo>
                <a:lnTo>
                  <a:pt x="5739" y="1436"/>
                </a:lnTo>
                <a:lnTo>
                  <a:pt x="5761" y="1421"/>
                </a:lnTo>
                <a:lnTo>
                  <a:pt x="5784" y="1406"/>
                </a:lnTo>
                <a:lnTo>
                  <a:pt x="5807" y="1392"/>
                </a:lnTo>
                <a:lnTo>
                  <a:pt x="5832" y="1380"/>
                </a:lnTo>
                <a:lnTo>
                  <a:pt x="5856" y="1368"/>
                </a:lnTo>
                <a:lnTo>
                  <a:pt x="5882" y="1356"/>
                </a:lnTo>
                <a:lnTo>
                  <a:pt x="5907" y="1347"/>
                </a:lnTo>
                <a:lnTo>
                  <a:pt x="5933" y="1337"/>
                </a:lnTo>
                <a:lnTo>
                  <a:pt x="5958" y="1330"/>
                </a:lnTo>
                <a:lnTo>
                  <a:pt x="5985" y="1322"/>
                </a:lnTo>
                <a:lnTo>
                  <a:pt x="6010" y="1317"/>
                </a:lnTo>
                <a:lnTo>
                  <a:pt x="6036" y="1314"/>
                </a:lnTo>
                <a:lnTo>
                  <a:pt x="6061" y="1311"/>
                </a:lnTo>
                <a:lnTo>
                  <a:pt x="6086" y="1311"/>
                </a:lnTo>
                <a:lnTo>
                  <a:pt x="6102" y="1311"/>
                </a:lnTo>
                <a:lnTo>
                  <a:pt x="6116" y="1312"/>
                </a:lnTo>
                <a:lnTo>
                  <a:pt x="6130" y="1313"/>
                </a:lnTo>
                <a:lnTo>
                  <a:pt x="6143" y="1316"/>
                </a:lnTo>
                <a:lnTo>
                  <a:pt x="6156" y="1318"/>
                </a:lnTo>
                <a:lnTo>
                  <a:pt x="6168" y="1322"/>
                </a:lnTo>
                <a:lnTo>
                  <a:pt x="6178" y="1327"/>
                </a:lnTo>
                <a:lnTo>
                  <a:pt x="6189" y="1331"/>
                </a:lnTo>
                <a:lnTo>
                  <a:pt x="6198" y="1336"/>
                </a:lnTo>
                <a:lnTo>
                  <a:pt x="6208" y="1342"/>
                </a:lnTo>
                <a:lnTo>
                  <a:pt x="6216" y="1349"/>
                </a:lnTo>
                <a:lnTo>
                  <a:pt x="6224" y="1356"/>
                </a:lnTo>
                <a:lnTo>
                  <a:pt x="6231" y="1364"/>
                </a:lnTo>
                <a:lnTo>
                  <a:pt x="6239" y="1371"/>
                </a:lnTo>
                <a:lnTo>
                  <a:pt x="6245" y="1380"/>
                </a:lnTo>
                <a:lnTo>
                  <a:pt x="6250" y="1389"/>
                </a:lnTo>
                <a:lnTo>
                  <a:pt x="6256" y="1398"/>
                </a:lnTo>
                <a:lnTo>
                  <a:pt x="6261" y="1408"/>
                </a:lnTo>
                <a:lnTo>
                  <a:pt x="6265" y="1418"/>
                </a:lnTo>
                <a:lnTo>
                  <a:pt x="6269" y="1429"/>
                </a:lnTo>
                <a:lnTo>
                  <a:pt x="6276" y="1451"/>
                </a:lnTo>
                <a:lnTo>
                  <a:pt x="6280" y="1474"/>
                </a:lnTo>
                <a:lnTo>
                  <a:pt x="6284" y="1500"/>
                </a:lnTo>
                <a:lnTo>
                  <a:pt x="6287" y="1525"/>
                </a:lnTo>
                <a:lnTo>
                  <a:pt x="6288" y="1553"/>
                </a:lnTo>
                <a:lnTo>
                  <a:pt x="6289" y="1581"/>
                </a:lnTo>
                <a:lnTo>
                  <a:pt x="6289" y="2203"/>
                </a:lnTo>
                <a:lnTo>
                  <a:pt x="6289" y="2211"/>
                </a:lnTo>
                <a:lnTo>
                  <a:pt x="6289" y="2586"/>
                </a:lnTo>
                <a:lnTo>
                  <a:pt x="6289" y="2694"/>
                </a:lnTo>
                <a:lnTo>
                  <a:pt x="6405" y="2694"/>
                </a:lnTo>
                <a:lnTo>
                  <a:pt x="6635" y="2694"/>
                </a:lnTo>
                <a:lnTo>
                  <a:pt x="6743" y="2694"/>
                </a:lnTo>
                <a:lnTo>
                  <a:pt x="6756" y="2694"/>
                </a:lnTo>
                <a:lnTo>
                  <a:pt x="6769" y="2693"/>
                </a:lnTo>
                <a:lnTo>
                  <a:pt x="6781" y="2691"/>
                </a:lnTo>
                <a:lnTo>
                  <a:pt x="6792" y="2689"/>
                </a:lnTo>
                <a:lnTo>
                  <a:pt x="6801" y="2685"/>
                </a:lnTo>
                <a:lnTo>
                  <a:pt x="6810" y="2680"/>
                </a:lnTo>
                <a:lnTo>
                  <a:pt x="6818" y="2676"/>
                </a:lnTo>
                <a:lnTo>
                  <a:pt x="6826" y="2670"/>
                </a:lnTo>
                <a:lnTo>
                  <a:pt x="6832" y="2662"/>
                </a:lnTo>
                <a:lnTo>
                  <a:pt x="6837" y="2655"/>
                </a:lnTo>
                <a:lnTo>
                  <a:pt x="6842" y="2646"/>
                </a:lnTo>
                <a:lnTo>
                  <a:pt x="6845" y="2636"/>
                </a:lnTo>
                <a:lnTo>
                  <a:pt x="6848" y="2625"/>
                </a:lnTo>
                <a:lnTo>
                  <a:pt x="6850" y="2614"/>
                </a:lnTo>
                <a:lnTo>
                  <a:pt x="6851" y="2600"/>
                </a:lnTo>
                <a:lnTo>
                  <a:pt x="6852" y="2586"/>
                </a:lnTo>
                <a:lnTo>
                  <a:pt x="6852" y="2203"/>
                </a:lnTo>
                <a:lnTo>
                  <a:pt x="6852" y="1719"/>
                </a:lnTo>
                <a:lnTo>
                  <a:pt x="6851" y="1624"/>
                </a:lnTo>
                <a:lnTo>
                  <a:pt x="6849" y="1536"/>
                </a:lnTo>
                <a:lnTo>
                  <a:pt x="6848" y="1496"/>
                </a:lnTo>
                <a:lnTo>
                  <a:pt x="6846" y="1456"/>
                </a:lnTo>
                <a:lnTo>
                  <a:pt x="6843" y="1419"/>
                </a:lnTo>
                <a:lnTo>
                  <a:pt x="6839" y="1383"/>
                </a:lnTo>
                <a:lnTo>
                  <a:pt x="6835" y="1348"/>
                </a:lnTo>
                <a:lnTo>
                  <a:pt x="6830" y="1315"/>
                </a:lnTo>
                <a:lnTo>
                  <a:pt x="6823" y="1282"/>
                </a:lnTo>
                <a:lnTo>
                  <a:pt x="6817" y="1251"/>
                </a:lnTo>
                <a:lnTo>
                  <a:pt x="6809" y="1220"/>
                </a:lnTo>
                <a:lnTo>
                  <a:pt x="6799" y="1192"/>
                </a:lnTo>
                <a:lnTo>
                  <a:pt x="6788" y="1162"/>
                </a:lnTo>
                <a:lnTo>
                  <a:pt x="6777" y="1134"/>
                </a:lnTo>
                <a:close/>
                <a:moveTo>
                  <a:pt x="8813" y="1960"/>
                </a:moveTo>
                <a:lnTo>
                  <a:pt x="8814" y="2068"/>
                </a:lnTo>
                <a:lnTo>
                  <a:pt x="8816" y="2164"/>
                </a:lnTo>
                <a:lnTo>
                  <a:pt x="8818" y="2208"/>
                </a:lnTo>
                <a:lnTo>
                  <a:pt x="8821" y="2248"/>
                </a:lnTo>
                <a:lnTo>
                  <a:pt x="8825" y="2287"/>
                </a:lnTo>
                <a:lnTo>
                  <a:pt x="8832" y="2323"/>
                </a:lnTo>
                <a:lnTo>
                  <a:pt x="8838" y="2358"/>
                </a:lnTo>
                <a:lnTo>
                  <a:pt x="8847" y="2391"/>
                </a:lnTo>
                <a:lnTo>
                  <a:pt x="8852" y="2407"/>
                </a:lnTo>
                <a:lnTo>
                  <a:pt x="8857" y="2422"/>
                </a:lnTo>
                <a:lnTo>
                  <a:pt x="8864" y="2437"/>
                </a:lnTo>
                <a:lnTo>
                  <a:pt x="8870" y="2452"/>
                </a:lnTo>
                <a:lnTo>
                  <a:pt x="8876" y="2467"/>
                </a:lnTo>
                <a:lnTo>
                  <a:pt x="8884" y="2482"/>
                </a:lnTo>
                <a:lnTo>
                  <a:pt x="8891" y="2496"/>
                </a:lnTo>
                <a:lnTo>
                  <a:pt x="8900" y="2509"/>
                </a:lnTo>
                <a:lnTo>
                  <a:pt x="8909" y="2523"/>
                </a:lnTo>
                <a:lnTo>
                  <a:pt x="8919" y="2537"/>
                </a:lnTo>
                <a:lnTo>
                  <a:pt x="8930" y="2550"/>
                </a:lnTo>
                <a:lnTo>
                  <a:pt x="8940" y="2564"/>
                </a:lnTo>
                <a:lnTo>
                  <a:pt x="8950" y="2574"/>
                </a:lnTo>
                <a:lnTo>
                  <a:pt x="8960" y="2585"/>
                </a:lnTo>
                <a:lnTo>
                  <a:pt x="8970" y="2595"/>
                </a:lnTo>
                <a:lnTo>
                  <a:pt x="8982" y="2605"/>
                </a:lnTo>
                <a:lnTo>
                  <a:pt x="8992" y="2615"/>
                </a:lnTo>
                <a:lnTo>
                  <a:pt x="9004" y="2624"/>
                </a:lnTo>
                <a:lnTo>
                  <a:pt x="9016" y="2633"/>
                </a:lnTo>
                <a:lnTo>
                  <a:pt x="9028" y="2641"/>
                </a:lnTo>
                <a:lnTo>
                  <a:pt x="9054" y="2656"/>
                </a:lnTo>
                <a:lnTo>
                  <a:pt x="9082" y="2670"/>
                </a:lnTo>
                <a:lnTo>
                  <a:pt x="9110" y="2683"/>
                </a:lnTo>
                <a:lnTo>
                  <a:pt x="9140" y="2693"/>
                </a:lnTo>
                <a:lnTo>
                  <a:pt x="9171" y="2703"/>
                </a:lnTo>
                <a:lnTo>
                  <a:pt x="9203" y="2710"/>
                </a:lnTo>
                <a:lnTo>
                  <a:pt x="9237" y="2718"/>
                </a:lnTo>
                <a:lnTo>
                  <a:pt x="9271" y="2723"/>
                </a:lnTo>
                <a:lnTo>
                  <a:pt x="9307" y="2727"/>
                </a:lnTo>
                <a:lnTo>
                  <a:pt x="9344" y="2730"/>
                </a:lnTo>
                <a:lnTo>
                  <a:pt x="9381" y="2732"/>
                </a:lnTo>
                <a:lnTo>
                  <a:pt x="9421" y="2733"/>
                </a:lnTo>
                <a:lnTo>
                  <a:pt x="9453" y="2733"/>
                </a:lnTo>
                <a:lnTo>
                  <a:pt x="9484" y="2730"/>
                </a:lnTo>
                <a:lnTo>
                  <a:pt x="9516" y="2729"/>
                </a:lnTo>
                <a:lnTo>
                  <a:pt x="9548" y="2726"/>
                </a:lnTo>
                <a:lnTo>
                  <a:pt x="9580" y="2723"/>
                </a:lnTo>
                <a:lnTo>
                  <a:pt x="9611" y="2719"/>
                </a:lnTo>
                <a:lnTo>
                  <a:pt x="9642" y="2713"/>
                </a:lnTo>
                <a:lnTo>
                  <a:pt x="9673" y="2708"/>
                </a:lnTo>
                <a:lnTo>
                  <a:pt x="9702" y="2701"/>
                </a:lnTo>
                <a:lnTo>
                  <a:pt x="9732" y="2694"/>
                </a:lnTo>
                <a:lnTo>
                  <a:pt x="9761" y="2686"/>
                </a:lnTo>
                <a:lnTo>
                  <a:pt x="9791" y="2677"/>
                </a:lnTo>
                <a:lnTo>
                  <a:pt x="9818" y="2668"/>
                </a:lnTo>
                <a:lnTo>
                  <a:pt x="9847" y="2657"/>
                </a:lnTo>
                <a:lnTo>
                  <a:pt x="9874" y="2646"/>
                </a:lnTo>
                <a:lnTo>
                  <a:pt x="9901" y="2635"/>
                </a:lnTo>
                <a:lnTo>
                  <a:pt x="9915" y="2628"/>
                </a:lnTo>
                <a:lnTo>
                  <a:pt x="9928" y="2621"/>
                </a:lnTo>
                <a:lnTo>
                  <a:pt x="9938" y="2612"/>
                </a:lnTo>
                <a:lnTo>
                  <a:pt x="9947" y="2604"/>
                </a:lnTo>
                <a:lnTo>
                  <a:pt x="9950" y="2600"/>
                </a:lnTo>
                <a:lnTo>
                  <a:pt x="9953" y="2594"/>
                </a:lnTo>
                <a:lnTo>
                  <a:pt x="9955" y="2589"/>
                </a:lnTo>
                <a:lnTo>
                  <a:pt x="9958" y="2584"/>
                </a:lnTo>
                <a:lnTo>
                  <a:pt x="9961" y="2571"/>
                </a:lnTo>
                <a:lnTo>
                  <a:pt x="9961" y="2556"/>
                </a:lnTo>
                <a:lnTo>
                  <a:pt x="9961" y="2548"/>
                </a:lnTo>
                <a:lnTo>
                  <a:pt x="9961" y="2539"/>
                </a:lnTo>
                <a:lnTo>
                  <a:pt x="9960" y="2531"/>
                </a:lnTo>
                <a:lnTo>
                  <a:pt x="9958" y="2522"/>
                </a:lnTo>
                <a:lnTo>
                  <a:pt x="9912" y="2282"/>
                </a:lnTo>
                <a:lnTo>
                  <a:pt x="9909" y="2270"/>
                </a:lnTo>
                <a:lnTo>
                  <a:pt x="9905" y="2260"/>
                </a:lnTo>
                <a:lnTo>
                  <a:pt x="9900" y="2251"/>
                </a:lnTo>
                <a:lnTo>
                  <a:pt x="9895" y="2244"/>
                </a:lnTo>
                <a:lnTo>
                  <a:pt x="9887" y="2237"/>
                </a:lnTo>
                <a:lnTo>
                  <a:pt x="9880" y="2233"/>
                </a:lnTo>
                <a:lnTo>
                  <a:pt x="9870" y="2231"/>
                </a:lnTo>
                <a:lnTo>
                  <a:pt x="9860" y="2230"/>
                </a:lnTo>
                <a:lnTo>
                  <a:pt x="9848" y="2231"/>
                </a:lnTo>
                <a:lnTo>
                  <a:pt x="9836" y="2233"/>
                </a:lnTo>
                <a:lnTo>
                  <a:pt x="9823" y="2236"/>
                </a:lnTo>
                <a:lnTo>
                  <a:pt x="9808" y="2241"/>
                </a:lnTo>
                <a:lnTo>
                  <a:pt x="9779" y="2249"/>
                </a:lnTo>
                <a:lnTo>
                  <a:pt x="9751" y="2258"/>
                </a:lnTo>
                <a:lnTo>
                  <a:pt x="9723" y="2265"/>
                </a:lnTo>
                <a:lnTo>
                  <a:pt x="9694" y="2272"/>
                </a:lnTo>
                <a:lnTo>
                  <a:pt x="9664" y="2278"/>
                </a:lnTo>
                <a:lnTo>
                  <a:pt x="9633" y="2282"/>
                </a:lnTo>
                <a:lnTo>
                  <a:pt x="9601" y="2285"/>
                </a:lnTo>
                <a:lnTo>
                  <a:pt x="9567" y="2286"/>
                </a:lnTo>
                <a:lnTo>
                  <a:pt x="9551" y="2285"/>
                </a:lnTo>
                <a:lnTo>
                  <a:pt x="9538" y="2285"/>
                </a:lnTo>
                <a:lnTo>
                  <a:pt x="9524" y="2283"/>
                </a:lnTo>
                <a:lnTo>
                  <a:pt x="9511" y="2281"/>
                </a:lnTo>
                <a:lnTo>
                  <a:pt x="9499" y="2278"/>
                </a:lnTo>
                <a:lnTo>
                  <a:pt x="9488" y="2273"/>
                </a:lnTo>
                <a:lnTo>
                  <a:pt x="9477" y="2269"/>
                </a:lnTo>
                <a:lnTo>
                  <a:pt x="9467" y="2264"/>
                </a:lnTo>
                <a:lnTo>
                  <a:pt x="9458" y="2259"/>
                </a:lnTo>
                <a:lnTo>
                  <a:pt x="9449" y="2252"/>
                </a:lnTo>
                <a:lnTo>
                  <a:pt x="9441" y="2245"/>
                </a:lnTo>
                <a:lnTo>
                  <a:pt x="9433" y="2237"/>
                </a:lnTo>
                <a:lnTo>
                  <a:pt x="9427" y="2230"/>
                </a:lnTo>
                <a:lnTo>
                  <a:pt x="9421" y="2220"/>
                </a:lnTo>
                <a:lnTo>
                  <a:pt x="9414" y="2212"/>
                </a:lnTo>
                <a:lnTo>
                  <a:pt x="9409" y="2201"/>
                </a:lnTo>
                <a:lnTo>
                  <a:pt x="9405" y="2192"/>
                </a:lnTo>
                <a:lnTo>
                  <a:pt x="9400" y="2180"/>
                </a:lnTo>
                <a:lnTo>
                  <a:pt x="9396" y="2168"/>
                </a:lnTo>
                <a:lnTo>
                  <a:pt x="9393" y="2157"/>
                </a:lnTo>
                <a:lnTo>
                  <a:pt x="9387" y="2130"/>
                </a:lnTo>
                <a:lnTo>
                  <a:pt x="9382" y="2102"/>
                </a:lnTo>
                <a:lnTo>
                  <a:pt x="9379" y="2073"/>
                </a:lnTo>
                <a:lnTo>
                  <a:pt x="9377" y="2041"/>
                </a:lnTo>
                <a:lnTo>
                  <a:pt x="9376" y="2007"/>
                </a:lnTo>
                <a:lnTo>
                  <a:pt x="9376" y="1971"/>
                </a:lnTo>
                <a:lnTo>
                  <a:pt x="9376" y="1239"/>
                </a:lnTo>
                <a:lnTo>
                  <a:pt x="9784" y="1239"/>
                </a:lnTo>
                <a:lnTo>
                  <a:pt x="9794" y="1238"/>
                </a:lnTo>
                <a:lnTo>
                  <a:pt x="9803" y="1237"/>
                </a:lnTo>
                <a:lnTo>
                  <a:pt x="9813" y="1236"/>
                </a:lnTo>
                <a:lnTo>
                  <a:pt x="9820" y="1233"/>
                </a:lnTo>
                <a:lnTo>
                  <a:pt x="9829" y="1231"/>
                </a:lnTo>
                <a:lnTo>
                  <a:pt x="9836" y="1227"/>
                </a:lnTo>
                <a:lnTo>
                  <a:pt x="9843" y="1222"/>
                </a:lnTo>
                <a:lnTo>
                  <a:pt x="9849" y="1217"/>
                </a:lnTo>
                <a:lnTo>
                  <a:pt x="9855" y="1212"/>
                </a:lnTo>
                <a:lnTo>
                  <a:pt x="9860" y="1205"/>
                </a:lnTo>
                <a:lnTo>
                  <a:pt x="9864" y="1198"/>
                </a:lnTo>
                <a:lnTo>
                  <a:pt x="9868" y="1191"/>
                </a:lnTo>
                <a:lnTo>
                  <a:pt x="9871" y="1182"/>
                </a:lnTo>
                <a:lnTo>
                  <a:pt x="9873" y="1172"/>
                </a:lnTo>
                <a:lnTo>
                  <a:pt x="9875" y="1163"/>
                </a:lnTo>
                <a:lnTo>
                  <a:pt x="9875" y="1153"/>
                </a:lnTo>
                <a:lnTo>
                  <a:pt x="9875" y="935"/>
                </a:lnTo>
                <a:lnTo>
                  <a:pt x="9875" y="925"/>
                </a:lnTo>
                <a:lnTo>
                  <a:pt x="9873" y="916"/>
                </a:lnTo>
                <a:lnTo>
                  <a:pt x="9871" y="907"/>
                </a:lnTo>
                <a:lnTo>
                  <a:pt x="9868" y="899"/>
                </a:lnTo>
                <a:lnTo>
                  <a:pt x="9864" y="892"/>
                </a:lnTo>
                <a:lnTo>
                  <a:pt x="9860" y="886"/>
                </a:lnTo>
                <a:lnTo>
                  <a:pt x="9855" y="880"/>
                </a:lnTo>
                <a:lnTo>
                  <a:pt x="9849" y="875"/>
                </a:lnTo>
                <a:lnTo>
                  <a:pt x="9843" y="871"/>
                </a:lnTo>
                <a:lnTo>
                  <a:pt x="9836" y="866"/>
                </a:lnTo>
                <a:lnTo>
                  <a:pt x="9829" y="863"/>
                </a:lnTo>
                <a:lnTo>
                  <a:pt x="9820" y="861"/>
                </a:lnTo>
                <a:lnTo>
                  <a:pt x="9813" y="859"/>
                </a:lnTo>
                <a:lnTo>
                  <a:pt x="9803" y="858"/>
                </a:lnTo>
                <a:lnTo>
                  <a:pt x="9794" y="857"/>
                </a:lnTo>
                <a:lnTo>
                  <a:pt x="9784" y="857"/>
                </a:lnTo>
                <a:lnTo>
                  <a:pt x="9379" y="857"/>
                </a:lnTo>
                <a:lnTo>
                  <a:pt x="9379" y="418"/>
                </a:lnTo>
                <a:lnTo>
                  <a:pt x="9379" y="405"/>
                </a:lnTo>
                <a:lnTo>
                  <a:pt x="9378" y="395"/>
                </a:lnTo>
                <a:lnTo>
                  <a:pt x="9376" y="384"/>
                </a:lnTo>
                <a:lnTo>
                  <a:pt x="9374" y="374"/>
                </a:lnTo>
                <a:lnTo>
                  <a:pt x="9371" y="365"/>
                </a:lnTo>
                <a:lnTo>
                  <a:pt x="9366" y="357"/>
                </a:lnTo>
                <a:lnTo>
                  <a:pt x="9362" y="350"/>
                </a:lnTo>
                <a:lnTo>
                  <a:pt x="9357" y="344"/>
                </a:lnTo>
                <a:lnTo>
                  <a:pt x="9352" y="338"/>
                </a:lnTo>
                <a:lnTo>
                  <a:pt x="9345" y="333"/>
                </a:lnTo>
                <a:lnTo>
                  <a:pt x="9338" y="329"/>
                </a:lnTo>
                <a:lnTo>
                  <a:pt x="9330" y="325"/>
                </a:lnTo>
                <a:lnTo>
                  <a:pt x="9322" y="323"/>
                </a:lnTo>
                <a:lnTo>
                  <a:pt x="9313" y="321"/>
                </a:lnTo>
                <a:lnTo>
                  <a:pt x="9304" y="320"/>
                </a:lnTo>
                <a:lnTo>
                  <a:pt x="9293" y="320"/>
                </a:lnTo>
                <a:lnTo>
                  <a:pt x="9271" y="320"/>
                </a:lnTo>
                <a:lnTo>
                  <a:pt x="8933" y="365"/>
                </a:lnTo>
                <a:lnTo>
                  <a:pt x="8813" y="381"/>
                </a:lnTo>
                <a:lnTo>
                  <a:pt x="8813" y="1960"/>
                </a:lnTo>
                <a:close/>
                <a:moveTo>
                  <a:pt x="11349" y="819"/>
                </a:moveTo>
                <a:lnTo>
                  <a:pt x="11323" y="813"/>
                </a:lnTo>
                <a:lnTo>
                  <a:pt x="11295" y="808"/>
                </a:lnTo>
                <a:lnTo>
                  <a:pt x="11268" y="805"/>
                </a:lnTo>
                <a:lnTo>
                  <a:pt x="11244" y="804"/>
                </a:lnTo>
                <a:lnTo>
                  <a:pt x="11204" y="805"/>
                </a:lnTo>
                <a:lnTo>
                  <a:pt x="11165" y="807"/>
                </a:lnTo>
                <a:lnTo>
                  <a:pt x="11147" y="809"/>
                </a:lnTo>
                <a:lnTo>
                  <a:pt x="11130" y="812"/>
                </a:lnTo>
                <a:lnTo>
                  <a:pt x="11112" y="815"/>
                </a:lnTo>
                <a:lnTo>
                  <a:pt x="11096" y="819"/>
                </a:lnTo>
                <a:lnTo>
                  <a:pt x="11080" y="823"/>
                </a:lnTo>
                <a:lnTo>
                  <a:pt x="11064" y="827"/>
                </a:lnTo>
                <a:lnTo>
                  <a:pt x="11048" y="831"/>
                </a:lnTo>
                <a:lnTo>
                  <a:pt x="11033" y="837"/>
                </a:lnTo>
                <a:lnTo>
                  <a:pt x="11019" y="843"/>
                </a:lnTo>
                <a:lnTo>
                  <a:pt x="11005" y="849"/>
                </a:lnTo>
                <a:lnTo>
                  <a:pt x="10991" y="856"/>
                </a:lnTo>
                <a:lnTo>
                  <a:pt x="10977" y="863"/>
                </a:lnTo>
                <a:lnTo>
                  <a:pt x="10949" y="879"/>
                </a:lnTo>
                <a:lnTo>
                  <a:pt x="10924" y="897"/>
                </a:lnTo>
                <a:lnTo>
                  <a:pt x="10898" y="916"/>
                </a:lnTo>
                <a:lnTo>
                  <a:pt x="10874" y="939"/>
                </a:lnTo>
                <a:lnTo>
                  <a:pt x="10848" y="962"/>
                </a:lnTo>
                <a:lnTo>
                  <a:pt x="10824" y="988"/>
                </a:lnTo>
                <a:lnTo>
                  <a:pt x="10800" y="1014"/>
                </a:lnTo>
                <a:lnTo>
                  <a:pt x="10774" y="1044"/>
                </a:lnTo>
                <a:lnTo>
                  <a:pt x="10767" y="931"/>
                </a:lnTo>
                <a:lnTo>
                  <a:pt x="10766" y="921"/>
                </a:lnTo>
                <a:lnTo>
                  <a:pt x="10764" y="912"/>
                </a:lnTo>
                <a:lnTo>
                  <a:pt x="10761" y="904"/>
                </a:lnTo>
                <a:lnTo>
                  <a:pt x="10758" y="896"/>
                </a:lnTo>
                <a:lnTo>
                  <a:pt x="10755" y="889"/>
                </a:lnTo>
                <a:lnTo>
                  <a:pt x="10750" y="882"/>
                </a:lnTo>
                <a:lnTo>
                  <a:pt x="10744" y="877"/>
                </a:lnTo>
                <a:lnTo>
                  <a:pt x="10738" y="873"/>
                </a:lnTo>
                <a:lnTo>
                  <a:pt x="10730" y="869"/>
                </a:lnTo>
                <a:lnTo>
                  <a:pt x="10723" y="865"/>
                </a:lnTo>
                <a:lnTo>
                  <a:pt x="10714" y="862"/>
                </a:lnTo>
                <a:lnTo>
                  <a:pt x="10705" y="860"/>
                </a:lnTo>
                <a:lnTo>
                  <a:pt x="10694" y="858"/>
                </a:lnTo>
                <a:lnTo>
                  <a:pt x="10684" y="857"/>
                </a:lnTo>
                <a:lnTo>
                  <a:pt x="10671" y="857"/>
                </a:lnTo>
                <a:lnTo>
                  <a:pt x="10658" y="856"/>
                </a:lnTo>
                <a:lnTo>
                  <a:pt x="10419" y="856"/>
                </a:lnTo>
                <a:lnTo>
                  <a:pt x="10354" y="856"/>
                </a:lnTo>
                <a:lnTo>
                  <a:pt x="10246" y="856"/>
                </a:lnTo>
                <a:lnTo>
                  <a:pt x="10246" y="965"/>
                </a:lnTo>
                <a:lnTo>
                  <a:pt x="10246" y="1111"/>
                </a:lnTo>
                <a:lnTo>
                  <a:pt x="10246" y="1422"/>
                </a:lnTo>
                <a:lnTo>
                  <a:pt x="10246" y="2411"/>
                </a:lnTo>
                <a:lnTo>
                  <a:pt x="10246" y="2578"/>
                </a:lnTo>
                <a:lnTo>
                  <a:pt x="10246" y="2684"/>
                </a:lnTo>
                <a:lnTo>
                  <a:pt x="10350" y="2684"/>
                </a:lnTo>
                <a:lnTo>
                  <a:pt x="10461" y="2684"/>
                </a:lnTo>
                <a:lnTo>
                  <a:pt x="10703" y="2684"/>
                </a:lnTo>
                <a:lnTo>
                  <a:pt x="10717" y="2683"/>
                </a:lnTo>
                <a:lnTo>
                  <a:pt x="10729" y="2682"/>
                </a:lnTo>
                <a:lnTo>
                  <a:pt x="10741" y="2679"/>
                </a:lnTo>
                <a:lnTo>
                  <a:pt x="10752" y="2676"/>
                </a:lnTo>
                <a:lnTo>
                  <a:pt x="10761" y="2673"/>
                </a:lnTo>
                <a:lnTo>
                  <a:pt x="10770" y="2668"/>
                </a:lnTo>
                <a:lnTo>
                  <a:pt x="10777" y="2662"/>
                </a:lnTo>
                <a:lnTo>
                  <a:pt x="10784" y="2656"/>
                </a:lnTo>
                <a:lnTo>
                  <a:pt x="10790" y="2649"/>
                </a:lnTo>
                <a:lnTo>
                  <a:pt x="10794" y="2641"/>
                </a:lnTo>
                <a:lnTo>
                  <a:pt x="10798" y="2633"/>
                </a:lnTo>
                <a:lnTo>
                  <a:pt x="10803" y="2623"/>
                </a:lnTo>
                <a:lnTo>
                  <a:pt x="10805" y="2614"/>
                </a:lnTo>
                <a:lnTo>
                  <a:pt x="10807" y="2602"/>
                </a:lnTo>
                <a:lnTo>
                  <a:pt x="10808" y="2590"/>
                </a:lnTo>
                <a:lnTo>
                  <a:pt x="10808" y="2578"/>
                </a:lnTo>
                <a:lnTo>
                  <a:pt x="10808" y="1456"/>
                </a:lnTo>
                <a:lnTo>
                  <a:pt x="10826" y="1439"/>
                </a:lnTo>
                <a:lnTo>
                  <a:pt x="10845" y="1423"/>
                </a:lnTo>
                <a:lnTo>
                  <a:pt x="10864" y="1408"/>
                </a:lnTo>
                <a:lnTo>
                  <a:pt x="10885" y="1394"/>
                </a:lnTo>
                <a:lnTo>
                  <a:pt x="10905" y="1381"/>
                </a:lnTo>
                <a:lnTo>
                  <a:pt x="10926" y="1369"/>
                </a:lnTo>
                <a:lnTo>
                  <a:pt x="10947" y="1358"/>
                </a:lnTo>
                <a:lnTo>
                  <a:pt x="10970" y="1348"/>
                </a:lnTo>
                <a:lnTo>
                  <a:pt x="10992" y="1339"/>
                </a:lnTo>
                <a:lnTo>
                  <a:pt x="11014" y="1332"/>
                </a:lnTo>
                <a:lnTo>
                  <a:pt x="11038" y="1325"/>
                </a:lnTo>
                <a:lnTo>
                  <a:pt x="11060" y="1320"/>
                </a:lnTo>
                <a:lnTo>
                  <a:pt x="11083" y="1316"/>
                </a:lnTo>
                <a:lnTo>
                  <a:pt x="11107" y="1313"/>
                </a:lnTo>
                <a:lnTo>
                  <a:pt x="11130" y="1311"/>
                </a:lnTo>
                <a:lnTo>
                  <a:pt x="11154" y="1310"/>
                </a:lnTo>
                <a:lnTo>
                  <a:pt x="11179" y="1311"/>
                </a:lnTo>
                <a:lnTo>
                  <a:pt x="11206" y="1313"/>
                </a:lnTo>
                <a:lnTo>
                  <a:pt x="11231" y="1316"/>
                </a:lnTo>
                <a:lnTo>
                  <a:pt x="11255" y="1321"/>
                </a:lnTo>
                <a:lnTo>
                  <a:pt x="11262" y="1321"/>
                </a:lnTo>
                <a:lnTo>
                  <a:pt x="11274" y="1321"/>
                </a:lnTo>
                <a:lnTo>
                  <a:pt x="11285" y="1320"/>
                </a:lnTo>
                <a:lnTo>
                  <a:pt x="11296" y="1318"/>
                </a:lnTo>
                <a:lnTo>
                  <a:pt x="11301" y="1316"/>
                </a:lnTo>
                <a:lnTo>
                  <a:pt x="11306" y="1313"/>
                </a:lnTo>
                <a:lnTo>
                  <a:pt x="11310" y="1311"/>
                </a:lnTo>
                <a:lnTo>
                  <a:pt x="11313" y="1306"/>
                </a:lnTo>
                <a:lnTo>
                  <a:pt x="11320" y="1299"/>
                </a:lnTo>
                <a:lnTo>
                  <a:pt x="11326" y="1288"/>
                </a:lnTo>
                <a:lnTo>
                  <a:pt x="11330" y="1276"/>
                </a:lnTo>
                <a:lnTo>
                  <a:pt x="11334" y="1262"/>
                </a:lnTo>
                <a:lnTo>
                  <a:pt x="11390" y="909"/>
                </a:lnTo>
                <a:lnTo>
                  <a:pt x="11392" y="898"/>
                </a:lnTo>
                <a:lnTo>
                  <a:pt x="11394" y="891"/>
                </a:lnTo>
                <a:lnTo>
                  <a:pt x="11394" y="882"/>
                </a:lnTo>
                <a:lnTo>
                  <a:pt x="11394" y="875"/>
                </a:lnTo>
                <a:lnTo>
                  <a:pt x="11394" y="867"/>
                </a:lnTo>
                <a:lnTo>
                  <a:pt x="11392" y="858"/>
                </a:lnTo>
                <a:lnTo>
                  <a:pt x="11390" y="849"/>
                </a:lnTo>
                <a:lnTo>
                  <a:pt x="11385" y="842"/>
                </a:lnTo>
                <a:lnTo>
                  <a:pt x="11381" y="836"/>
                </a:lnTo>
                <a:lnTo>
                  <a:pt x="11375" y="830"/>
                </a:lnTo>
                <a:lnTo>
                  <a:pt x="11368" y="826"/>
                </a:lnTo>
                <a:lnTo>
                  <a:pt x="11359" y="822"/>
                </a:lnTo>
                <a:lnTo>
                  <a:pt x="11349" y="819"/>
                </a:lnTo>
                <a:close/>
                <a:moveTo>
                  <a:pt x="8224" y="1650"/>
                </a:moveTo>
                <a:lnTo>
                  <a:pt x="7837" y="1496"/>
                </a:lnTo>
                <a:lnTo>
                  <a:pt x="7814" y="1487"/>
                </a:lnTo>
                <a:lnTo>
                  <a:pt x="7793" y="1477"/>
                </a:lnTo>
                <a:lnTo>
                  <a:pt x="7775" y="1468"/>
                </a:lnTo>
                <a:lnTo>
                  <a:pt x="7759" y="1458"/>
                </a:lnTo>
                <a:lnTo>
                  <a:pt x="7745" y="1450"/>
                </a:lnTo>
                <a:lnTo>
                  <a:pt x="7733" y="1440"/>
                </a:lnTo>
                <a:lnTo>
                  <a:pt x="7724" y="1431"/>
                </a:lnTo>
                <a:lnTo>
                  <a:pt x="7715" y="1422"/>
                </a:lnTo>
                <a:lnTo>
                  <a:pt x="7709" y="1413"/>
                </a:lnTo>
                <a:lnTo>
                  <a:pt x="7704" y="1404"/>
                </a:lnTo>
                <a:lnTo>
                  <a:pt x="7699" y="1395"/>
                </a:lnTo>
                <a:lnTo>
                  <a:pt x="7696" y="1386"/>
                </a:lnTo>
                <a:lnTo>
                  <a:pt x="7694" y="1377"/>
                </a:lnTo>
                <a:lnTo>
                  <a:pt x="7692" y="1368"/>
                </a:lnTo>
                <a:lnTo>
                  <a:pt x="7692" y="1360"/>
                </a:lnTo>
                <a:lnTo>
                  <a:pt x="7691" y="1351"/>
                </a:lnTo>
                <a:lnTo>
                  <a:pt x="7692" y="1340"/>
                </a:lnTo>
                <a:lnTo>
                  <a:pt x="7694" y="1330"/>
                </a:lnTo>
                <a:lnTo>
                  <a:pt x="7697" y="1319"/>
                </a:lnTo>
                <a:lnTo>
                  <a:pt x="7703" y="1308"/>
                </a:lnTo>
                <a:lnTo>
                  <a:pt x="7709" y="1299"/>
                </a:lnTo>
                <a:lnTo>
                  <a:pt x="7716" y="1288"/>
                </a:lnTo>
                <a:lnTo>
                  <a:pt x="7725" y="1279"/>
                </a:lnTo>
                <a:lnTo>
                  <a:pt x="7736" y="1269"/>
                </a:lnTo>
                <a:lnTo>
                  <a:pt x="7748" y="1261"/>
                </a:lnTo>
                <a:lnTo>
                  <a:pt x="7761" y="1253"/>
                </a:lnTo>
                <a:lnTo>
                  <a:pt x="7777" y="1246"/>
                </a:lnTo>
                <a:lnTo>
                  <a:pt x="7793" y="1239"/>
                </a:lnTo>
                <a:lnTo>
                  <a:pt x="7811" y="1235"/>
                </a:lnTo>
                <a:lnTo>
                  <a:pt x="7831" y="1231"/>
                </a:lnTo>
                <a:lnTo>
                  <a:pt x="7853" y="1229"/>
                </a:lnTo>
                <a:lnTo>
                  <a:pt x="7875" y="1228"/>
                </a:lnTo>
                <a:lnTo>
                  <a:pt x="7898" y="1229"/>
                </a:lnTo>
                <a:lnTo>
                  <a:pt x="7923" y="1230"/>
                </a:lnTo>
                <a:lnTo>
                  <a:pt x="7947" y="1232"/>
                </a:lnTo>
                <a:lnTo>
                  <a:pt x="7973" y="1235"/>
                </a:lnTo>
                <a:lnTo>
                  <a:pt x="7999" y="1238"/>
                </a:lnTo>
                <a:lnTo>
                  <a:pt x="8025" y="1244"/>
                </a:lnTo>
                <a:lnTo>
                  <a:pt x="8052" y="1248"/>
                </a:lnTo>
                <a:lnTo>
                  <a:pt x="8079" y="1254"/>
                </a:lnTo>
                <a:lnTo>
                  <a:pt x="8134" y="1267"/>
                </a:lnTo>
                <a:lnTo>
                  <a:pt x="8190" y="1283"/>
                </a:lnTo>
                <a:lnTo>
                  <a:pt x="8245" y="1301"/>
                </a:lnTo>
                <a:lnTo>
                  <a:pt x="8300" y="1320"/>
                </a:lnTo>
                <a:lnTo>
                  <a:pt x="8301" y="1320"/>
                </a:lnTo>
                <a:lnTo>
                  <a:pt x="8301" y="1320"/>
                </a:lnTo>
                <a:lnTo>
                  <a:pt x="8301" y="1320"/>
                </a:lnTo>
                <a:lnTo>
                  <a:pt x="8305" y="1322"/>
                </a:lnTo>
                <a:lnTo>
                  <a:pt x="8310" y="1323"/>
                </a:lnTo>
                <a:lnTo>
                  <a:pt x="8316" y="1325"/>
                </a:lnTo>
                <a:lnTo>
                  <a:pt x="8322" y="1328"/>
                </a:lnTo>
                <a:lnTo>
                  <a:pt x="8328" y="1329"/>
                </a:lnTo>
                <a:lnTo>
                  <a:pt x="8333" y="1331"/>
                </a:lnTo>
                <a:lnTo>
                  <a:pt x="8338" y="1333"/>
                </a:lnTo>
                <a:lnTo>
                  <a:pt x="8344" y="1334"/>
                </a:lnTo>
                <a:lnTo>
                  <a:pt x="8349" y="1336"/>
                </a:lnTo>
                <a:lnTo>
                  <a:pt x="8353" y="1337"/>
                </a:lnTo>
                <a:lnTo>
                  <a:pt x="8358" y="1338"/>
                </a:lnTo>
                <a:lnTo>
                  <a:pt x="8362" y="1339"/>
                </a:lnTo>
                <a:lnTo>
                  <a:pt x="8365" y="1340"/>
                </a:lnTo>
                <a:lnTo>
                  <a:pt x="8368" y="1341"/>
                </a:lnTo>
                <a:lnTo>
                  <a:pt x="8371" y="1341"/>
                </a:lnTo>
                <a:lnTo>
                  <a:pt x="8375" y="1342"/>
                </a:lnTo>
                <a:lnTo>
                  <a:pt x="8379" y="1342"/>
                </a:lnTo>
                <a:lnTo>
                  <a:pt x="8383" y="1344"/>
                </a:lnTo>
                <a:lnTo>
                  <a:pt x="8385" y="1344"/>
                </a:lnTo>
                <a:lnTo>
                  <a:pt x="8387" y="1344"/>
                </a:lnTo>
                <a:lnTo>
                  <a:pt x="8392" y="1342"/>
                </a:lnTo>
                <a:lnTo>
                  <a:pt x="8395" y="1342"/>
                </a:lnTo>
                <a:lnTo>
                  <a:pt x="8400" y="1341"/>
                </a:lnTo>
                <a:lnTo>
                  <a:pt x="8404" y="1340"/>
                </a:lnTo>
                <a:lnTo>
                  <a:pt x="8410" y="1339"/>
                </a:lnTo>
                <a:lnTo>
                  <a:pt x="8414" y="1337"/>
                </a:lnTo>
                <a:lnTo>
                  <a:pt x="8417" y="1335"/>
                </a:lnTo>
                <a:lnTo>
                  <a:pt x="8421" y="1333"/>
                </a:lnTo>
                <a:lnTo>
                  <a:pt x="8425" y="1330"/>
                </a:lnTo>
                <a:lnTo>
                  <a:pt x="8428" y="1327"/>
                </a:lnTo>
                <a:lnTo>
                  <a:pt x="8431" y="1323"/>
                </a:lnTo>
                <a:lnTo>
                  <a:pt x="8433" y="1320"/>
                </a:lnTo>
                <a:lnTo>
                  <a:pt x="8436" y="1316"/>
                </a:lnTo>
                <a:lnTo>
                  <a:pt x="8438" y="1312"/>
                </a:lnTo>
                <a:lnTo>
                  <a:pt x="8440" y="1306"/>
                </a:lnTo>
                <a:lnTo>
                  <a:pt x="8443" y="1302"/>
                </a:lnTo>
                <a:lnTo>
                  <a:pt x="8445" y="1296"/>
                </a:lnTo>
                <a:lnTo>
                  <a:pt x="8446" y="1290"/>
                </a:lnTo>
                <a:lnTo>
                  <a:pt x="8447" y="1286"/>
                </a:lnTo>
                <a:lnTo>
                  <a:pt x="8448" y="1281"/>
                </a:lnTo>
                <a:lnTo>
                  <a:pt x="8449" y="1270"/>
                </a:lnTo>
                <a:lnTo>
                  <a:pt x="8452" y="1255"/>
                </a:lnTo>
                <a:lnTo>
                  <a:pt x="8489" y="1022"/>
                </a:lnTo>
                <a:lnTo>
                  <a:pt x="8492" y="1008"/>
                </a:lnTo>
                <a:lnTo>
                  <a:pt x="8494" y="995"/>
                </a:lnTo>
                <a:lnTo>
                  <a:pt x="8495" y="982"/>
                </a:lnTo>
                <a:lnTo>
                  <a:pt x="8496" y="972"/>
                </a:lnTo>
                <a:lnTo>
                  <a:pt x="8495" y="961"/>
                </a:lnTo>
                <a:lnTo>
                  <a:pt x="8492" y="951"/>
                </a:lnTo>
                <a:lnTo>
                  <a:pt x="8487" y="942"/>
                </a:lnTo>
                <a:lnTo>
                  <a:pt x="8482" y="933"/>
                </a:lnTo>
                <a:lnTo>
                  <a:pt x="8473" y="926"/>
                </a:lnTo>
                <a:lnTo>
                  <a:pt x="8465" y="920"/>
                </a:lnTo>
                <a:lnTo>
                  <a:pt x="8454" y="913"/>
                </a:lnTo>
                <a:lnTo>
                  <a:pt x="8442" y="907"/>
                </a:lnTo>
                <a:lnTo>
                  <a:pt x="8404" y="891"/>
                </a:lnTo>
                <a:lnTo>
                  <a:pt x="8366" y="875"/>
                </a:lnTo>
                <a:lnTo>
                  <a:pt x="8328" y="861"/>
                </a:lnTo>
                <a:lnTo>
                  <a:pt x="8291" y="849"/>
                </a:lnTo>
                <a:lnTo>
                  <a:pt x="8252" y="838"/>
                </a:lnTo>
                <a:lnTo>
                  <a:pt x="8215" y="828"/>
                </a:lnTo>
                <a:lnTo>
                  <a:pt x="8178" y="819"/>
                </a:lnTo>
                <a:lnTo>
                  <a:pt x="8140" y="811"/>
                </a:lnTo>
                <a:lnTo>
                  <a:pt x="8102" y="805"/>
                </a:lnTo>
                <a:lnTo>
                  <a:pt x="8065" y="798"/>
                </a:lnTo>
                <a:lnTo>
                  <a:pt x="8028" y="794"/>
                </a:lnTo>
                <a:lnTo>
                  <a:pt x="7990" y="791"/>
                </a:lnTo>
                <a:lnTo>
                  <a:pt x="7952" y="788"/>
                </a:lnTo>
                <a:lnTo>
                  <a:pt x="7915" y="786"/>
                </a:lnTo>
                <a:lnTo>
                  <a:pt x="7878" y="785"/>
                </a:lnTo>
                <a:lnTo>
                  <a:pt x="7841" y="785"/>
                </a:lnTo>
                <a:lnTo>
                  <a:pt x="7809" y="785"/>
                </a:lnTo>
                <a:lnTo>
                  <a:pt x="7776" y="787"/>
                </a:lnTo>
                <a:lnTo>
                  <a:pt x="7744" y="789"/>
                </a:lnTo>
                <a:lnTo>
                  <a:pt x="7711" y="792"/>
                </a:lnTo>
                <a:lnTo>
                  <a:pt x="7679" y="796"/>
                </a:lnTo>
                <a:lnTo>
                  <a:pt x="7646" y="803"/>
                </a:lnTo>
                <a:lnTo>
                  <a:pt x="7614" y="809"/>
                </a:lnTo>
                <a:lnTo>
                  <a:pt x="7583" y="816"/>
                </a:lnTo>
                <a:lnTo>
                  <a:pt x="7552" y="825"/>
                </a:lnTo>
                <a:lnTo>
                  <a:pt x="7520" y="835"/>
                </a:lnTo>
                <a:lnTo>
                  <a:pt x="7490" y="846"/>
                </a:lnTo>
                <a:lnTo>
                  <a:pt x="7459" y="858"/>
                </a:lnTo>
                <a:lnTo>
                  <a:pt x="7431" y="871"/>
                </a:lnTo>
                <a:lnTo>
                  <a:pt x="7402" y="886"/>
                </a:lnTo>
                <a:lnTo>
                  <a:pt x="7374" y="901"/>
                </a:lnTo>
                <a:lnTo>
                  <a:pt x="7348" y="917"/>
                </a:lnTo>
                <a:lnTo>
                  <a:pt x="7322" y="935"/>
                </a:lnTo>
                <a:lnTo>
                  <a:pt x="7297" y="955"/>
                </a:lnTo>
                <a:lnTo>
                  <a:pt x="7273" y="975"/>
                </a:lnTo>
                <a:lnTo>
                  <a:pt x="7251" y="997"/>
                </a:lnTo>
                <a:lnTo>
                  <a:pt x="7230" y="1019"/>
                </a:lnTo>
                <a:lnTo>
                  <a:pt x="7210" y="1044"/>
                </a:lnTo>
                <a:lnTo>
                  <a:pt x="7192" y="1069"/>
                </a:lnTo>
                <a:lnTo>
                  <a:pt x="7175" y="1096"/>
                </a:lnTo>
                <a:lnTo>
                  <a:pt x="7160" y="1124"/>
                </a:lnTo>
                <a:lnTo>
                  <a:pt x="7148" y="1153"/>
                </a:lnTo>
                <a:lnTo>
                  <a:pt x="7136" y="1184"/>
                </a:lnTo>
                <a:lnTo>
                  <a:pt x="7126" y="1216"/>
                </a:lnTo>
                <a:lnTo>
                  <a:pt x="7119" y="1250"/>
                </a:lnTo>
                <a:lnTo>
                  <a:pt x="7114" y="1284"/>
                </a:lnTo>
                <a:lnTo>
                  <a:pt x="7111" y="1321"/>
                </a:lnTo>
                <a:lnTo>
                  <a:pt x="7109" y="1358"/>
                </a:lnTo>
                <a:lnTo>
                  <a:pt x="7111" y="1384"/>
                </a:lnTo>
                <a:lnTo>
                  <a:pt x="7112" y="1409"/>
                </a:lnTo>
                <a:lnTo>
                  <a:pt x="7115" y="1434"/>
                </a:lnTo>
                <a:lnTo>
                  <a:pt x="7118" y="1457"/>
                </a:lnTo>
                <a:lnTo>
                  <a:pt x="7122" y="1481"/>
                </a:lnTo>
                <a:lnTo>
                  <a:pt x="7128" y="1504"/>
                </a:lnTo>
                <a:lnTo>
                  <a:pt x="7134" y="1526"/>
                </a:lnTo>
                <a:lnTo>
                  <a:pt x="7141" y="1548"/>
                </a:lnTo>
                <a:lnTo>
                  <a:pt x="7150" y="1569"/>
                </a:lnTo>
                <a:lnTo>
                  <a:pt x="7158" y="1589"/>
                </a:lnTo>
                <a:lnTo>
                  <a:pt x="7168" y="1609"/>
                </a:lnTo>
                <a:lnTo>
                  <a:pt x="7179" y="1628"/>
                </a:lnTo>
                <a:lnTo>
                  <a:pt x="7190" y="1648"/>
                </a:lnTo>
                <a:lnTo>
                  <a:pt x="7202" y="1666"/>
                </a:lnTo>
                <a:lnTo>
                  <a:pt x="7214" y="1684"/>
                </a:lnTo>
                <a:lnTo>
                  <a:pt x="7227" y="1701"/>
                </a:lnTo>
                <a:lnTo>
                  <a:pt x="7241" y="1718"/>
                </a:lnTo>
                <a:lnTo>
                  <a:pt x="7255" y="1734"/>
                </a:lnTo>
                <a:lnTo>
                  <a:pt x="7270" y="1748"/>
                </a:lnTo>
                <a:lnTo>
                  <a:pt x="7286" y="1763"/>
                </a:lnTo>
                <a:lnTo>
                  <a:pt x="7302" y="1778"/>
                </a:lnTo>
                <a:lnTo>
                  <a:pt x="7318" y="1791"/>
                </a:lnTo>
                <a:lnTo>
                  <a:pt x="7335" y="1805"/>
                </a:lnTo>
                <a:lnTo>
                  <a:pt x="7352" y="1816"/>
                </a:lnTo>
                <a:lnTo>
                  <a:pt x="7369" y="1828"/>
                </a:lnTo>
                <a:lnTo>
                  <a:pt x="7387" y="1840"/>
                </a:lnTo>
                <a:lnTo>
                  <a:pt x="7405" y="1850"/>
                </a:lnTo>
                <a:lnTo>
                  <a:pt x="7424" y="1860"/>
                </a:lnTo>
                <a:lnTo>
                  <a:pt x="7442" y="1870"/>
                </a:lnTo>
                <a:lnTo>
                  <a:pt x="7461" y="1878"/>
                </a:lnTo>
                <a:lnTo>
                  <a:pt x="7480" y="1887"/>
                </a:lnTo>
                <a:lnTo>
                  <a:pt x="7500" y="1894"/>
                </a:lnTo>
                <a:lnTo>
                  <a:pt x="7841" y="2021"/>
                </a:lnTo>
                <a:lnTo>
                  <a:pt x="7866" y="2030"/>
                </a:lnTo>
                <a:lnTo>
                  <a:pt x="7889" y="2040"/>
                </a:lnTo>
                <a:lnTo>
                  <a:pt x="7910" y="2049"/>
                </a:lnTo>
                <a:lnTo>
                  <a:pt x="7929" y="2059"/>
                </a:lnTo>
                <a:lnTo>
                  <a:pt x="7945" y="2067"/>
                </a:lnTo>
                <a:lnTo>
                  <a:pt x="7960" y="2077"/>
                </a:lnTo>
                <a:lnTo>
                  <a:pt x="7973" y="2086"/>
                </a:lnTo>
                <a:lnTo>
                  <a:pt x="7983" y="2096"/>
                </a:lnTo>
                <a:lnTo>
                  <a:pt x="7993" y="2106"/>
                </a:lnTo>
                <a:lnTo>
                  <a:pt x="8001" y="2115"/>
                </a:lnTo>
                <a:lnTo>
                  <a:pt x="8008" y="2126"/>
                </a:lnTo>
                <a:lnTo>
                  <a:pt x="8012" y="2136"/>
                </a:lnTo>
                <a:lnTo>
                  <a:pt x="8016" y="2147"/>
                </a:lnTo>
                <a:lnTo>
                  <a:pt x="8018" y="2159"/>
                </a:lnTo>
                <a:lnTo>
                  <a:pt x="8021" y="2171"/>
                </a:lnTo>
                <a:lnTo>
                  <a:pt x="8021" y="2185"/>
                </a:lnTo>
                <a:lnTo>
                  <a:pt x="8019" y="2200"/>
                </a:lnTo>
                <a:lnTo>
                  <a:pt x="8017" y="2215"/>
                </a:lnTo>
                <a:lnTo>
                  <a:pt x="8012" y="2229"/>
                </a:lnTo>
                <a:lnTo>
                  <a:pt x="8006" y="2242"/>
                </a:lnTo>
                <a:lnTo>
                  <a:pt x="7997" y="2253"/>
                </a:lnTo>
                <a:lnTo>
                  <a:pt x="7988" y="2264"/>
                </a:lnTo>
                <a:lnTo>
                  <a:pt x="7976" y="2275"/>
                </a:lnTo>
                <a:lnTo>
                  <a:pt x="7963" y="2283"/>
                </a:lnTo>
                <a:lnTo>
                  <a:pt x="7949" y="2292"/>
                </a:lnTo>
                <a:lnTo>
                  <a:pt x="7933" y="2299"/>
                </a:lnTo>
                <a:lnTo>
                  <a:pt x="7916" y="2304"/>
                </a:lnTo>
                <a:lnTo>
                  <a:pt x="7898" y="2310"/>
                </a:lnTo>
                <a:lnTo>
                  <a:pt x="7878" y="2314"/>
                </a:lnTo>
                <a:lnTo>
                  <a:pt x="7858" y="2317"/>
                </a:lnTo>
                <a:lnTo>
                  <a:pt x="7837" y="2318"/>
                </a:lnTo>
                <a:lnTo>
                  <a:pt x="7814" y="2319"/>
                </a:lnTo>
                <a:lnTo>
                  <a:pt x="7789" y="2318"/>
                </a:lnTo>
                <a:lnTo>
                  <a:pt x="7762" y="2317"/>
                </a:lnTo>
                <a:lnTo>
                  <a:pt x="7735" y="2315"/>
                </a:lnTo>
                <a:lnTo>
                  <a:pt x="7706" y="2312"/>
                </a:lnTo>
                <a:lnTo>
                  <a:pt x="7677" y="2307"/>
                </a:lnTo>
                <a:lnTo>
                  <a:pt x="7647" y="2302"/>
                </a:lnTo>
                <a:lnTo>
                  <a:pt x="7618" y="2297"/>
                </a:lnTo>
                <a:lnTo>
                  <a:pt x="7587" y="2289"/>
                </a:lnTo>
                <a:lnTo>
                  <a:pt x="7555" y="2282"/>
                </a:lnTo>
                <a:lnTo>
                  <a:pt x="7523" y="2273"/>
                </a:lnTo>
                <a:lnTo>
                  <a:pt x="7490" y="2265"/>
                </a:lnTo>
                <a:lnTo>
                  <a:pt x="7457" y="2254"/>
                </a:lnTo>
                <a:lnTo>
                  <a:pt x="7424" y="2244"/>
                </a:lnTo>
                <a:lnTo>
                  <a:pt x="7391" y="2232"/>
                </a:lnTo>
                <a:lnTo>
                  <a:pt x="7357" y="2219"/>
                </a:lnTo>
                <a:lnTo>
                  <a:pt x="7323" y="2205"/>
                </a:lnTo>
                <a:lnTo>
                  <a:pt x="7322" y="2205"/>
                </a:lnTo>
                <a:lnTo>
                  <a:pt x="7322" y="2205"/>
                </a:lnTo>
                <a:lnTo>
                  <a:pt x="7322" y="2205"/>
                </a:lnTo>
                <a:lnTo>
                  <a:pt x="7318" y="2204"/>
                </a:lnTo>
                <a:lnTo>
                  <a:pt x="7312" y="2202"/>
                </a:lnTo>
                <a:lnTo>
                  <a:pt x="7307" y="2200"/>
                </a:lnTo>
                <a:lnTo>
                  <a:pt x="7302" y="2199"/>
                </a:lnTo>
                <a:lnTo>
                  <a:pt x="7297" y="2197"/>
                </a:lnTo>
                <a:lnTo>
                  <a:pt x="7290" y="2195"/>
                </a:lnTo>
                <a:lnTo>
                  <a:pt x="7285" y="2193"/>
                </a:lnTo>
                <a:lnTo>
                  <a:pt x="7278" y="2191"/>
                </a:lnTo>
                <a:lnTo>
                  <a:pt x="7273" y="2188"/>
                </a:lnTo>
                <a:lnTo>
                  <a:pt x="7268" y="2187"/>
                </a:lnTo>
                <a:lnTo>
                  <a:pt x="7261" y="2185"/>
                </a:lnTo>
                <a:lnTo>
                  <a:pt x="7256" y="2183"/>
                </a:lnTo>
                <a:lnTo>
                  <a:pt x="7252" y="2182"/>
                </a:lnTo>
                <a:lnTo>
                  <a:pt x="7247" y="2181"/>
                </a:lnTo>
                <a:lnTo>
                  <a:pt x="7243" y="2180"/>
                </a:lnTo>
                <a:lnTo>
                  <a:pt x="7239" y="2178"/>
                </a:lnTo>
                <a:lnTo>
                  <a:pt x="7236" y="2178"/>
                </a:lnTo>
                <a:lnTo>
                  <a:pt x="7233" y="2177"/>
                </a:lnTo>
                <a:lnTo>
                  <a:pt x="7230" y="2176"/>
                </a:lnTo>
                <a:lnTo>
                  <a:pt x="7225" y="2176"/>
                </a:lnTo>
                <a:lnTo>
                  <a:pt x="7221" y="2175"/>
                </a:lnTo>
                <a:lnTo>
                  <a:pt x="7218" y="2175"/>
                </a:lnTo>
                <a:lnTo>
                  <a:pt x="7216" y="2175"/>
                </a:lnTo>
                <a:lnTo>
                  <a:pt x="7214" y="2175"/>
                </a:lnTo>
                <a:lnTo>
                  <a:pt x="7209" y="2175"/>
                </a:lnTo>
                <a:lnTo>
                  <a:pt x="7205" y="2176"/>
                </a:lnTo>
                <a:lnTo>
                  <a:pt x="7201" y="2177"/>
                </a:lnTo>
                <a:lnTo>
                  <a:pt x="7196" y="2178"/>
                </a:lnTo>
                <a:lnTo>
                  <a:pt x="7191" y="2179"/>
                </a:lnTo>
                <a:lnTo>
                  <a:pt x="7187" y="2181"/>
                </a:lnTo>
                <a:lnTo>
                  <a:pt x="7184" y="2183"/>
                </a:lnTo>
                <a:lnTo>
                  <a:pt x="7180" y="2185"/>
                </a:lnTo>
                <a:lnTo>
                  <a:pt x="7176" y="2188"/>
                </a:lnTo>
                <a:lnTo>
                  <a:pt x="7173" y="2191"/>
                </a:lnTo>
                <a:lnTo>
                  <a:pt x="7170" y="2195"/>
                </a:lnTo>
                <a:lnTo>
                  <a:pt x="7167" y="2198"/>
                </a:lnTo>
                <a:lnTo>
                  <a:pt x="7165" y="2202"/>
                </a:lnTo>
                <a:lnTo>
                  <a:pt x="7163" y="2207"/>
                </a:lnTo>
                <a:lnTo>
                  <a:pt x="7160" y="2211"/>
                </a:lnTo>
                <a:lnTo>
                  <a:pt x="7158" y="2216"/>
                </a:lnTo>
                <a:lnTo>
                  <a:pt x="7156" y="2221"/>
                </a:lnTo>
                <a:lnTo>
                  <a:pt x="7155" y="2228"/>
                </a:lnTo>
                <a:lnTo>
                  <a:pt x="7154" y="2232"/>
                </a:lnTo>
                <a:lnTo>
                  <a:pt x="7153" y="2236"/>
                </a:lnTo>
                <a:lnTo>
                  <a:pt x="7152" y="2242"/>
                </a:lnTo>
                <a:lnTo>
                  <a:pt x="7150" y="2253"/>
                </a:lnTo>
                <a:lnTo>
                  <a:pt x="7148" y="2272"/>
                </a:lnTo>
                <a:lnTo>
                  <a:pt x="7143" y="2296"/>
                </a:lnTo>
                <a:lnTo>
                  <a:pt x="7139" y="2322"/>
                </a:lnTo>
                <a:lnTo>
                  <a:pt x="7135" y="2351"/>
                </a:lnTo>
                <a:lnTo>
                  <a:pt x="7131" y="2378"/>
                </a:lnTo>
                <a:lnTo>
                  <a:pt x="7126" y="2403"/>
                </a:lnTo>
                <a:lnTo>
                  <a:pt x="7126" y="2403"/>
                </a:lnTo>
                <a:lnTo>
                  <a:pt x="7112" y="2496"/>
                </a:lnTo>
                <a:lnTo>
                  <a:pt x="7109" y="2507"/>
                </a:lnTo>
                <a:lnTo>
                  <a:pt x="7107" y="2518"/>
                </a:lnTo>
                <a:lnTo>
                  <a:pt x="7106" y="2530"/>
                </a:lnTo>
                <a:lnTo>
                  <a:pt x="7105" y="2540"/>
                </a:lnTo>
                <a:lnTo>
                  <a:pt x="7106" y="2551"/>
                </a:lnTo>
                <a:lnTo>
                  <a:pt x="7108" y="2560"/>
                </a:lnTo>
                <a:lnTo>
                  <a:pt x="7112" y="2570"/>
                </a:lnTo>
                <a:lnTo>
                  <a:pt x="7117" y="2580"/>
                </a:lnTo>
                <a:lnTo>
                  <a:pt x="7124" y="2588"/>
                </a:lnTo>
                <a:lnTo>
                  <a:pt x="7133" y="2597"/>
                </a:lnTo>
                <a:lnTo>
                  <a:pt x="7145" y="2604"/>
                </a:lnTo>
                <a:lnTo>
                  <a:pt x="7159" y="2609"/>
                </a:lnTo>
                <a:lnTo>
                  <a:pt x="7199" y="2626"/>
                </a:lnTo>
                <a:lnTo>
                  <a:pt x="7239" y="2641"/>
                </a:lnTo>
                <a:lnTo>
                  <a:pt x="7280" y="2655"/>
                </a:lnTo>
                <a:lnTo>
                  <a:pt x="7320" y="2669"/>
                </a:lnTo>
                <a:lnTo>
                  <a:pt x="7360" y="2682"/>
                </a:lnTo>
                <a:lnTo>
                  <a:pt x="7401" y="2693"/>
                </a:lnTo>
                <a:lnTo>
                  <a:pt x="7441" y="2704"/>
                </a:lnTo>
                <a:lnTo>
                  <a:pt x="7482" y="2713"/>
                </a:lnTo>
                <a:lnTo>
                  <a:pt x="7522" y="2722"/>
                </a:lnTo>
                <a:lnTo>
                  <a:pt x="7562" y="2729"/>
                </a:lnTo>
                <a:lnTo>
                  <a:pt x="7603" y="2736"/>
                </a:lnTo>
                <a:lnTo>
                  <a:pt x="7643" y="2741"/>
                </a:lnTo>
                <a:lnTo>
                  <a:pt x="7682" y="2745"/>
                </a:lnTo>
                <a:lnTo>
                  <a:pt x="7722" y="2749"/>
                </a:lnTo>
                <a:lnTo>
                  <a:pt x="7760" y="2751"/>
                </a:lnTo>
                <a:lnTo>
                  <a:pt x="7798" y="2752"/>
                </a:lnTo>
                <a:lnTo>
                  <a:pt x="7834" y="2751"/>
                </a:lnTo>
                <a:lnTo>
                  <a:pt x="7870" y="2750"/>
                </a:lnTo>
                <a:lnTo>
                  <a:pt x="7906" y="2746"/>
                </a:lnTo>
                <a:lnTo>
                  <a:pt x="7941" y="2743"/>
                </a:lnTo>
                <a:lnTo>
                  <a:pt x="7976" y="2739"/>
                </a:lnTo>
                <a:lnTo>
                  <a:pt x="8011" y="2733"/>
                </a:lnTo>
                <a:lnTo>
                  <a:pt x="8045" y="2726"/>
                </a:lnTo>
                <a:lnTo>
                  <a:pt x="8079" y="2718"/>
                </a:lnTo>
                <a:lnTo>
                  <a:pt x="8112" y="2709"/>
                </a:lnTo>
                <a:lnTo>
                  <a:pt x="8145" y="2699"/>
                </a:lnTo>
                <a:lnTo>
                  <a:pt x="8177" y="2688"/>
                </a:lnTo>
                <a:lnTo>
                  <a:pt x="8209" y="2675"/>
                </a:lnTo>
                <a:lnTo>
                  <a:pt x="8240" y="2661"/>
                </a:lnTo>
                <a:lnTo>
                  <a:pt x="8269" y="2646"/>
                </a:lnTo>
                <a:lnTo>
                  <a:pt x="8298" y="2629"/>
                </a:lnTo>
                <a:lnTo>
                  <a:pt x="8326" y="2612"/>
                </a:lnTo>
                <a:lnTo>
                  <a:pt x="8352" y="2593"/>
                </a:lnTo>
                <a:lnTo>
                  <a:pt x="8378" y="2573"/>
                </a:lnTo>
                <a:lnTo>
                  <a:pt x="8402" y="2552"/>
                </a:lnTo>
                <a:lnTo>
                  <a:pt x="8425" y="2529"/>
                </a:lnTo>
                <a:lnTo>
                  <a:pt x="8446" y="2504"/>
                </a:lnTo>
                <a:lnTo>
                  <a:pt x="8466" y="2479"/>
                </a:lnTo>
                <a:lnTo>
                  <a:pt x="8484" y="2452"/>
                </a:lnTo>
                <a:lnTo>
                  <a:pt x="8501" y="2423"/>
                </a:lnTo>
                <a:lnTo>
                  <a:pt x="8516" y="2394"/>
                </a:lnTo>
                <a:lnTo>
                  <a:pt x="8530" y="2363"/>
                </a:lnTo>
                <a:lnTo>
                  <a:pt x="8541" y="2330"/>
                </a:lnTo>
                <a:lnTo>
                  <a:pt x="8551" y="2296"/>
                </a:lnTo>
                <a:lnTo>
                  <a:pt x="8558" y="2260"/>
                </a:lnTo>
                <a:lnTo>
                  <a:pt x="8564" y="2222"/>
                </a:lnTo>
                <a:lnTo>
                  <a:pt x="8567" y="2183"/>
                </a:lnTo>
                <a:lnTo>
                  <a:pt x="8568" y="2143"/>
                </a:lnTo>
                <a:lnTo>
                  <a:pt x="8568" y="2119"/>
                </a:lnTo>
                <a:lnTo>
                  <a:pt x="8567" y="2096"/>
                </a:lnTo>
                <a:lnTo>
                  <a:pt x="8565" y="2074"/>
                </a:lnTo>
                <a:lnTo>
                  <a:pt x="8562" y="2051"/>
                </a:lnTo>
                <a:lnTo>
                  <a:pt x="8557" y="2030"/>
                </a:lnTo>
                <a:lnTo>
                  <a:pt x="8553" y="2009"/>
                </a:lnTo>
                <a:lnTo>
                  <a:pt x="8548" y="1989"/>
                </a:lnTo>
                <a:lnTo>
                  <a:pt x="8541" y="1968"/>
                </a:lnTo>
                <a:lnTo>
                  <a:pt x="8535" y="1949"/>
                </a:lnTo>
                <a:lnTo>
                  <a:pt x="8528" y="1930"/>
                </a:lnTo>
                <a:lnTo>
                  <a:pt x="8519" y="1912"/>
                </a:lnTo>
                <a:lnTo>
                  <a:pt x="8511" y="1894"/>
                </a:lnTo>
                <a:lnTo>
                  <a:pt x="8501" y="1877"/>
                </a:lnTo>
                <a:lnTo>
                  <a:pt x="8492" y="1860"/>
                </a:lnTo>
                <a:lnTo>
                  <a:pt x="8481" y="1844"/>
                </a:lnTo>
                <a:lnTo>
                  <a:pt x="8469" y="1828"/>
                </a:lnTo>
                <a:lnTo>
                  <a:pt x="8457" y="1813"/>
                </a:lnTo>
                <a:lnTo>
                  <a:pt x="8445" y="1798"/>
                </a:lnTo>
                <a:lnTo>
                  <a:pt x="8432" y="1785"/>
                </a:lnTo>
                <a:lnTo>
                  <a:pt x="8418" y="1772"/>
                </a:lnTo>
                <a:lnTo>
                  <a:pt x="8404" y="1758"/>
                </a:lnTo>
                <a:lnTo>
                  <a:pt x="8391" y="1746"/>
                </a:lnTo>
                <a:lnTo>
                  <a:pt x="8376" y="1734"/>
                </a:lnTo>
                <a:lnTo>
                  <a:pt x="8360" y="1723"/>
                </a:lnTo>
                <a:lnTo>
                  <a:pt x="8344" y="1711"/>
                </a:lnTo>
                <a:lnTo>
                  <a:pt x="8328" y="1701"/>
                </a:lnTo>
                <a:lnTo>
                  <a:pt x="8312" y="1691"/>
                </a:lnTo>
                <a:lnTo>
                  <a:pt x="8295" y="1682"/>
                </a:lnTo>
                <a:lnTo>
                  <a:pt x="8277" y="1673"/>
                </a:lnTo>
                <a:lnTo>
                  <a:pt x="8260" y="1665"/>
                </a:lnTo>
                <a:lnTo>
                  <a:pt x="8242" y="1657"/>
                </a:lnTo>
                <a:lnTo>
                  <a:pt x="8224" y="1650"/>
                </a:lnTo>
                <a:close/>
                <a:moveTo>
                  <a:pt x="13239" y="856"/>
                </a:moveTo>
                <a:lnTo>
                  <a:pt x="12950" y="856"/>
                </a:lnTo>
                <a:lnTo>
                  <a:pt x="12902" y="856"/>
                </a:lnTo>
                <a:lnTo>
                  <a:pt x="12785" y="856"/>
                </a:lnTo>
                <a:lnTo>
                  <a:pt x="12785" y="954"/>
                </a:lnTo>
                <a:lnTo>
                  <a:pt x="12785" y="1137"/>
                </a:lnTo>
                <a:lnTo>
                  <a:pt x="12785" y="2083"/>
                </a:lnTo>
                <a:lnTo>
                  <a:pt x="12765" y="2099"/>
                </a:lnTo>
                <a:lnTo>
                  <a:pt x="12744" y="2115"/>
                </a:lnTo>
                <a:lnTo>
                  <a:pt x="12722" y="2130"/>
                </a:lnTo>
                <a:lnTo>
                  <a:pt x="12698" y="2144"/>
                </a:lnTo>
                <a:lnTo>
                  <a:pt x="12675" y="2157"/>
                </a:lnTo>
                <a:lnTo>
                  <a:pt x="12650" y="2169"/>
                </a:lnTo>
                <a:lnTo>
                  <a:pt x="12626" y="2180"/>
                </a:lnTo>
                <a:lnTo>
                  <a:pt x="12600" y="2191"/>
                </a:lnTo>
                <a:lnTo>
                  <a:pt x="12576" y="2199"/>
                </a:lnTo>
                <a:lnTo>
                  <a:pt x="12551" y="2207"/>
                </a:lnTo>
                <a:lnTo>
                  <a:pt x="12525" y="2214"/>
                </a:lnTo>
                <a:lnTo>
                  <a:pt x="12499" y="2219"/>
                </a:lnTo>
                <a:lnTo>
                  <a:pt x="12475" y="2224"/>
                </a:lnTo>
                <a:lnTo>
                  <a:pt x="12451" y="2227"/>
                </a:lnTo>
                <a:lnTo>
                  <a:pt x="12426" y="2229"/>
                </a:lnTo>
                <a:lnTo>
                  <a:pt x="12403" y="2230"/>
                </a:lnTo>
                <a:lnTo>
                  <a:pt x="12387" y="2229"/>
                </a:lnTo>
                <a:lnTo>
                  <a:pt x="12372" y="2228"/>
                </a:lnTo>
                <a:lnTo>
                  <a:pt x="12358" y="2227"/>
                </a:lnTo>
                <a:lnTo>
                  <a:pt x="12344" y="2225"/>
                </a:lnTo>
                <a:lnTo>
                  <a:pt x="12332" y="2221"/>
                </a:lnTo>
                <a:lnTo>
                  <a:pt x="12320" y="2218"/>
                </a:lnTo>
                <a:lnTo>
                  <a:pt x="12308" y="2215"/>
                </a:lnTo>
                <a:lnTo>
                  <a:pt x="12297" y="2210"/>
                </a:lnTo>
                <a:lnTo>
                  <a:pt x="12287" y="2205"/>
                </a:lnTo>
                <a:lnTo>
                  <a:pt x="12277" y="2199"/>
                </a:lnTo>
                <a:lnTo>
                  <a:pt x="12269" y="2194"/>
                </a:lnTo>
                <a:lnTo>
                  <a:pt x="12260" y="2187"/>
                </a:lnTo>
                <a:lnTo>
                  <a:pt x="12253" y="2180"/>
                </a:lnTo>
                <a:lnTo>
                  <a:pt x="12245" y="2173"/>
                </a:lnTo>
                <a:lnTo>
                  <a:pt x="12238" y="2164"/>
                </a:lnTo>
                <a:lnTo>
                  <a:pt x="12232" y="2156"/>
                </a:lnTo>
                <a:lnTo>
                  <a:pt x="12226" y="2147"/>
                </a:lnTo>
                <a:lnTo>
                  <a:pt x="12221" y="2137"/>
                </a:lnTo>
                <a:lnTo>
                  <a:pt x="12216" y="2128"/>
                </a:lnTo>
                <a:lnTo>
                  <a:pt x="12211" y="2117"/>
                </a:lnTo>
                <a:lnTo>
                  <a:pt x="12204" y="2096"/>
                </a:lnTo>
                <a:lnTo>
                  <a:pt x="12198" y="2073"/>
                </a:lnTo>
                <a:lnTo>
                  <a:pt x="12193" y="2048"/>
                </a:lnTo>
                <a:lnTo>
                  <a:pt x="12190" y="2023"/>
                </a:lnTo>
                <a:lnTo>
                  <a:pt x="12189" y="1995"/>
                </a:lnTo>
                <a:lnTo>
                  <a:pt x="12188" y="1966"/>
                </a:lnTo>
                <a:lnTo>
                  <a:pt x="12188" y="954"/>
                </a:lnTo>
                <a:lnTo>
                  <a:pt x="12188" y="939"/>
                </a:lnTo>
                <a:lnTo>
                  <a:pt x="12187" y="926"/>
                </a:lnTo>
                <a:lnTo>
                  <a:pt x="12185" y="915"/>
                </a:lnTo>
                <a:lnTo>
                  <a:pt x="12182" y="905"/>
                </a:lnTo>
                <a:lnTo>
                  <a:pt x="12177" y="895"/>
                </a:lnTo>
                <a:lnTo>
                  <a:pt x="12173" y="888"/>
                </a:lnTo>
                <a:lnTo>
                  <a:pt x="12167" y="880"/>
                </a:lnTo>
                <a:lnTo>
                  <a:pt x="12160" y="875"/>
                </a:lnTo>
                <a:lnTo>
                  <a:pt x="12153" y="870"/>
                </a:lnTo>
                <a:lnTo>
                  <a:pt x="12145" y="865"/>
                </a:lnTo>
                <a:lnTo>
                  <a:pt x="12136" y="862"/>
                </a:lnTo>
                <a:lnTo>
                  <a:pt x="12126" y="860"/>
                </a:lnTo>
                <a:lnTo>
                  <a:pt x="12116" y="858"/>
                </a:lnTo>
                <a:lnTo>
                  <a:pt x="12104" y="857"/>
                </a:lnTo>
                <a:lnTo>
                  <a:pt x="12092" y="856"/>
                </a:lnTo>
                <a:lnTo>
                  <a:pt x="12080" y="856"/>
                </a:lnTo>
                <a:lnTo>
                  <a:pt x="11888" y="856"/>
                </a:lnTo>
                <a:lnTo>
                  <a:pt x="11741" y="856"/>
                </a:lnTo>
                <a:lnTo>
                  <a:pt x="11625" y="856"/>
                </a:lnTo>
                <a:lnTo>
                  <a:pt x="11625" y="954"/>
                </a:lnTo>
                <a:lnTo>
                  <a:pt x="11625" y="1169"/>
                </a:lnTo>
                <a:lnTo>
                  <a:pt x="11625" y="2068"/>
                </a:lnTo>
                <a:lnTo>
                  <a:pt x="11626" y="2106"/>
                </a:lnTo>
                <a:lnTo>
                  <a:pt x="11628" y="2143"/>
                </a:lnTo>
                <a:lnTo>
                  <a:pt x="11630" y="2178"/>
                </a:lnTo>
                <a:lnTo>
                  <a:pt x="11634" y="2213"/>
                </a:lnTo>
                <a:lnTo>
                  <a:pt x="11638" y="2247"/>
                </a:lnTo>
                <a:lnTo>
                  <a:pt x="11645" y="2280"/>
                </a:lnTo>
                <a:lnTo>
                  <a:pt x="11652" y="2313"/>
                </a:lnTo>
                <a:lnTo>
                  <a:pt x="11661" y="2344"/>
                </a:lnTo>
                <a:lnTo>
                  <a:pt x="11669" y="2373"/>
                </a:lnTo>
                <a:lnTo>
                  <a:pt x="11680" y="2403"/>
                </a:lnTo>
                <a:lnTo>
                  <a:pt x="11692" y="2431"/>
                </a:lnTo>
                <a:lnTo>
                  <a:pt x="11705" y="2457"/>
                </a:lnTo>
                <a:lnTo>
                  <a:pt x="11719" y="2484"/>
                </a:lnTo>
                <a:lnTo>
                  <a:pt x="11734" y="2508"/>
                </a:lnTo>
                <a:lnTo>
                  <a:pt x="11751" y="2532"/>
                </a:lnTo>
                <a:lnTo>
                  <a:pt x="11768" y="2554"/>
                </a:lnTo>
                <a:lnTo>
                  <a:pt x="11787" y="2575"/>
                </a:lnTo>
                <a:lnTo>
                  <a:pt x="11807" y="2595"/>
                </a:lnTo>
                <a:lnTo>
                  <a:pt x="11829" y="2615"/>
                </a:lnTo>
                <a:lnTo>
                  <a:pt x="11851" y="2632"/>
                </a:lnTo>
                <a:lnTo>
                  <a:pt x="11874" y="2648"/>
                </a:lnTo>
                <a:lnTo>
                  <a:pt x="11900" y="2663"/>
                </a:lnTo>
                <a:lnTo>
                  <a:pt x="11925" y="2676"/>
                </a:lnTo>
                <a:lnTo>
                  <a:pt x="11953" y="2689"/>
                </a:lnTo>
                <a:lnTo>
                  <a:pt x="11982" y="2700"/>
                </a:lnTo>
                <a:lnTo>
                  <a:pt x="12012" y="2709"/>
                </a:lnTo>
                <a:lnTo>
                  <a:pt x="12042" y="2718"/>
                </a:lnTo>
                <a:lnTo>
                  <a:pt x="12075" y="2724"/>
                </a:lnTo>
                <a:lnTo>
                  <a:pt x="12109" y="2729"/>
                </a:lnTo>
                <a:lnTo>
                  <a:pt x="12144" y="2734"/>
                </a:lnTo>
                <a:lnTo>
                  <a:pt x="12181" y="2736"/>
                </a:lnTo>
                <a:lnTo>
                  <a:pt x="12219" y="2737"/>
                </a:lnTo>
                <a:lnTo>
                  <a:pt x="12259" y="2736"/>
                </a:lnTo>
                <a:lnTo>
                  <a:pt x="12301" y="2733"/>
                </a:lnTo>
                <a:lnTo>
                  <a:pt x="12341" y="2729"/>
                </a:lnTo>
                <a:lnTo>
                  <a:pt x="12381" y="2723"/>
                </a:lnTo>
                <a:lnTo>
                  <a:pt x="12421" y="2716"/>
                </a:lnTo>
                <a:lnTo>
                  <a:pt x="12460" y="2707"/>
                </a:lnTo>
                <a:lnTo>
                  <a:pt x="12499" y="2696"/>
                </a:lnTo>
                <a:lnTo>
                  <a:pt x="12537" y="2684"/>
                </a:lnTo>
                <a:lnTo>
                  <a:pt x="12575" y="2670"/>
                </a:lnTo>
                <a:lnTo>
                  <a:pt x="12611" y="2655"/>
                </a:lnTo>
                <a:lnTo>
                  <a:pt x="12648" y="2638"/>
                </a:lnTo>
                <a:lnTo>
                  <a:pt x="12683" y="2619"/>
                </a:lnTo>
                <a:lnTo>
                  <a:pt x="12718" y="2599"/>
                </a:lnTo>
                <a:lnTo>
                  <a:pt x="12753" y="2577"/>
                </a:lnTo>
                <a:lnTo>
                  <a:pt x="12787" y="2554"/>
                </a:lnTo>
                <a:lnTo>
                  <a:pt x="12819" y="2530"/>
                </a:lnTo>
                <a:lnTo>
                  <a:pt x="12819" y="2684"/>
                </a:lnTo>
                <a:lnTo>
                  <a:pt x="12928" y="2684"/>
                </a:lnTo>
                <a:lnTo>
                  <a:pt x="13128" y="2684"/>
                </a:lnTo>
                <a:lnTo>
                  <a:pt x="13232" y="2684"/>
                </a:lnTo>
                <a:lnTo>
                  <a:pt x="13249" y="2684"/>
                </a:lnTo>
                <a:lnTo>
                  <a:pt x="13263" y="2683"/>
                </a:lnTo>
                <a:lnTo>
                  <a:pt x="13277" y="2680"/>
                </a:lnTo>
                <a:lnTo>
                  <a:pt x="13288" y="2677"/>
                </a:lnTo>
                <a:lnTo>
                  <a:pt x="13299" y="2674"/>
                </a:lnTo>
                <a:lnTo>
                  <a:pt x="13309" y="2669"/>
                </a:lnTo>
                <a:lnTo>
                  <a:pt x="13317" y="2663"/>
                </a:lnTo>
                <a:lnTo>
                  <a:pt x="13324" y="2657"/>
                </a:lnTo>
                <a:lnTo>
                  <a:pt x="13331" y="2650"/>
                </a:lnTo>
                <a:lnTo>
                  <a:pt x="13336" y="2640"/>
                </a:lnTo>
                <a:lnTo>
                  <a:pt x="13340" y="2631"/>
                </a:lnTo>
                <a:lnTo>
                  <a:pt x="13344" y="2619"/>
                </a:lnTo>
                <a:lnTo>
                  <a:pt x="13346" y="2606"/>
                </a:lnTo>
                <a:lnTo>
                  <a:pt x="13348" y="2592"/>
                </a:lnTo>
                <a:lnTo>
                  <a:pt x="13349" y="2576"/>
                </a:lnTo>
                <a:lnTo>
                  <a:pt x="13349" y="2559"/>
                </a:lnTo>
                <a:lnTo>
                  <a:pt x="13349" y="954"/>
                </a:lnTo>
                <a:lnTo>
                  <a:pt x="13348" y="939"/>
                </a:lnTo>
                <a:lnTo>
                  <a:pt x="13347" y="926"/>
                </a:lnTo>
                <a:lnTo>
                  <a:pt x="13345" y="915"/>
                </a:lnTo>
                <a:lnTo>
                  <a:pt x="13341" y="905"/>
                </a:lnTo>
                <a:lnTo>
                  <a:pt x="13338" y="895"/>
                </a:lnTo>
                <a:lnTo>
                  <a:pt x="13333" y="888"/>
                </a:lnTo>
                <a:lnTo>
                  <a:pt x="13328" y="880"/>
                </a:lnTo>
                <a:lnTo>
                  <a:pt x="13321" y="875"/>
                </a:lnTo>
                <a:lnTo>
                  <a:pt x="13314" y="870"/>
                </a:lnTo>
                <a:lnTo>
                  <a:pt x="13305" y="865"/>
                </a:lnTo>
                <a:lnTo>
                  <a:pt x="13297" y="862"/>
                </a:lnTo>
                <a:lnTo>
                  <a:pt x="13287" y="860"/>
                </a:lnTo>
                <a:lnTo>
                  <a:pt x="13277" y="858"/>
                </a:lnTo>
                <a:lnTo>
                  <a:pt x="13265" y="857"/>
                </a:lnTo>
                <a:lnTo>
                  <a:pt x="13253" y="856"/>
                </a:lnTo>
                <a:lnTo>
                  <a:pt x="13239" y="856"/>
                </a:lnTo>
                <a:close/>
                <a:moveTo>
                  <a:pt x="14789" y="2162"/>
                </a:moveTo>
                <a:lnTo>
                  <a:pt x="14780" y="2175"/>
                </a:lnTo>
                <a:lnTo>
                  <a:pt x="14769" y="2186"/>
                </a:lnTo>
                <a:lnTo>
                  <a:pt x="14758" y="2198"/>
                </a:lnTo>
                <a:lnTo>
                  <a:pt x="14745" y="2210"/>
                </a:lnTo>
                <a:lnTo>
                  <a:pt x="14732" y="2220"/>
                </a:lnTo>
                <a:lnTo>
                  <a:pt x="14717" y="2231"/>
                </a:lnTo>
                <a:lnTo>
                  <a:pt x="14702" y="2241"/>
                </a:lnTo>
                <a:lnTo>
                  <a:pt x="14686" y="2249"/>
                </a:lnTo>
                <a:lnTo>
                  <a:pt x="14669" y="2256"/>
                </a:lnTo>
                <a:lnTo>
                  <a:pt x="14652" y="2264"/>
                </a:lnTo>
                <a:lnTo>
                  <a:pt x="14635" y="2270"/>
                </a:lnTo>
                <a:lnTo>
                  <a:pt x="14616" y="2276"/>
                </a:lnTo>
                <a:lnTo>
                  <a:pt x="14598" y="2280"/>
                </a:lnTo>
                <a:lnTo>
                  <a:pt x="14578" y="2283"/>
                </a:lnTo>
                <a:lnTo>
                  <a:pt x="14559" y="2285"/>
                </a:lnTo>
                <a:lnTo>
                  <a:pt x="14539" y="2285"/>
                </a:lnTo>
                <a:lnTo>
                  <a:pt x="14517" y="2285"/>
                </a:lnTo>
                <a:lnTo>
                  <a:pt x="14497" y="2283"/>
                </a:lnTo>
                <a:lnTo>
                  <a:pt x="14476" y="2280"/>
                </a:lnTo>
                <a:lnTo>
                  <a:pt x="14456" y="2276"/>
                </a:lnTo>
                <a:lnTo>
                  <a:pt x="14434" y="2270"/>
                </a:lnTo>
                <a:lnTo>
                  <a:pt x="14414" y="2264"/>
                </a:lnTo>
                <a:lnTo>
                  <a:pt x="14394" y="2258"/>
                </a:lnTo>
                <a:lnTo>
                  <a:pt x="14375" y="2249"/>
                </a:lnTo>
                <a:lnTo>
                  <a:pt x="14355" y="2241"/>
                </a:lnTo>
                <a:lnTo>
                  <a:pt x="14337" y="2231"/>
                </a:lnTo>
                <a:lnTo>
                  <a:pt x="14318" y="2221"/>
                </a:lnTo>
                <a:lnTo>
                  <a:pt x="14301" y="2211"/>
                </a:lnTo>
                <a:lnTo>
                  <a:pt x="14284" y="2200"/>
                </a:lnTo>
                <a:lnTo>
                  <a:pt x="14270" y="2188"/>
                </a:lnTo>
                <a:lnTo>
                  <a:pt x="14255" y="2177"/>
                </a:lnTo>
                <a:lnTo>
                  <a:pt x="14242" y="2165"/>
                </a:lnTo>
                <a:lnTo>
                  <a:pt x="14242" y="1400"/>
                </a:lnTo>
                <a:lnTo>
                  <a:pt x="14254" y="1388"/>
                </a:lnTo>
                <a:lnTo>
                  <a:pt x="14267" y="1375"/>
                </a:lnTo>
                <a:lnTo>
                  <a:pt x="14283" y="1364"/>
                </a:lnTo>
                <a:lnTo>
                  <a:pt x="14299" y="1352"/>
                </a:lnTo>
                <a:lnTo>
                  <a:pt x="14317" y="1340"/>
                </a:lnTo>
                <a:lnTo>
                  <a:pt x="14337" y="1330"/>
                </a:lnTo>
                <a:lnTo>
                  <a:pt x="14357" y="1319"/>
                </a:lnTo>
                <a:lnTo>
                  <a:pt x="14377" y="1308"/>
                </a:lnTo>
                <a:lnTo>
                  <a:pt x="14398" y="1299"/>
                </a:lnTo>
                <a:lnTo>
                  <a:pt x="14419" y="1290"/>
                </a:lnTo>
                <a:lnTo>
                  <a:pt x="14442" y="1283"/>
                </a:lnTo>
                <a:lnTo>
                  <a:pt x="14464" y="1277"/>
                </a:lnTo>
                <a:lnTo>
                  <a:pt x="14485" y="1272"/>
                </a:lnTo>
                <a:lnTo>
                  <a:pt x="14508" y="1268"/>
                </a:lnTo>
                <a:lnTo>
                  <a:pt x="14529" y="1266"/>
                </a:lnTo>
                <a:lnTo>
                  <a:pt x="14549" y="1265"/>
                </a:lnTo>
                <a:lnTo>
                  <a:pt x="14568" y="1265"/>
                </a:lnTo>
                <a:lnTo>
                  <a:pt x="14587" y="1267"/>
                </a:lnTo>
                <a:lnTo>
                  <a:pt x="14606" y="1269"/>
                </a:lnTo>
                <a:lnTo>
                  <a:pt x="14625" y="1272"/>
                </a:lnTo>
                <a:lnTo>
                  <a:pt x="14643" y="1277"/>
                </a:lnTo>
                <a:lnTo>
                  <a:pt x="14660" y="1282"/>
                </a:lnTo>
                <a:lnTo>
                  <a:pt x="14678" y="1288"/>
                </a:lnTo>
                <a:lnTo>
                  <a:pt x="14695" y="1296"/>
                </a:lnTo>
                <a:lnTo>
                  <a:pt x="14712" y="1304"/>
                </a:lnTo>
                <a:lnTo>
                  <a:pt x="14728" y="1315"/>
                </a:lnTo>
                <a:lnTo>
                  <a:pt x="14744" y="1325"/>
                </a:lnTo>
                <a:lnTo>
                  <a:pt x="14759" y="1338"/>
                </a:lnTo>
                <a:lnTo>
                  <a:pt x="14772" y="1351"/>
                </a:lnTo>
                <a:lnTo>
                  <a:pt x="14786" y="1366"/>
                </a:lnTo>
                <a:lnTo>
                  <a:pt x="14800" y="1383"/>
                </a:lnTo>
                <a:lnTo>
                  <a:pt x="14812" y="1400"/>
                </a:lnTo>
                <a:lnTo>
                  <a:pt x="14821" y="1416"/>
                </a:lnTo>
                <a:lnTo>
                  <a:pt x="14831" y="1432"/>
                </a:lnTo>
                <a:lnTo>
                  <a:pt x="14839" y="1449"/>
                </a:lnTo>
                <a:lnTo>
                  <a:pt x="14848" y="1468"/>
                </a:lnTo>
                <a:lnTo>
                  <a:pt x="14855" y="1487"/>
                </a:lnTo>
                <a:lnTo>
                  <a:pt x="14863" y="1507"/>
                </a:lnTo>
                <a:lnTo>
                  <a:pt x="14869" y="1530"/>
                </a:lnTo>
                <a:lnTo>
                  <a:pt x="14876" y="1552"/>
                </a:lnTo>
                <a:lnTo>
                  <a:pt x="14881" y="1575"/>
                </a:lnTo>
                <a:lnTo>
                  <a:pt x="14885" y="1601"/>
                </a:lnTo>
                <a:lnTo>
                  <a:pt x="14889" y="1626"/>
                </a:lnTo>
                <a:lnTo>
                  <a:pt x="14893" y="1653"/>
                </a:lnTo>
                <a:lnTo>
                  <a:pt x="14895" y="1682"/>
                </a:lnTo>
                <a:lnTo>
                  <a:pt x="14897" y="1710"/>
                </a:lnTo>
                <a:lnTo>
                  <a:pt x="14898" y="1740"/>
                </a:lnTo>
                <a:lnTo>
                  <a:pt x="14899" y="1772"/>
                </a:lnTo>
                <a:lnTo>
                  <a:pt x="14898" y="1804"/>
                </a:lnTo>
                <a:lnTo>
                  <a:pt x="14897" y="1833"/>
                </a:lnTo>
                <a:lnTo>
                  <a:pt x="14895" y="1863"/>
                </a:lnTo>
                <a:lnTo>
                  <a:pt x="14893" y="1891"/>
                </a:lnTo>
                <a:lnTo>
                  <a:pt x="14888" y="1919"/>
                </a:lnTo>
                <a:lnTo>
                  <a:pt x="14884" y="1944"/>
                </a:lnTo>
                <a:lnTo>
                  <a:pt x="14879" y="1970"/>
                </a:lnTo>
                <a:lnTo>
                  <a:pt x="14872" y="1993"/>
                </a:lnTo>
                <a:lnTo>
                  <a:pt x="14865" y="2016"/>
                </a:lnTo>
                <a:lnTo>
                  <a:pt x="14857" y="2040"/>
                </a:lnTo>
                <a:lnTo>
                  <a:pt x="14848" y="2061"/>
                </a:lnTo>
                <a:lnTo>
                  <a:pt x="14838" y="2082"/>
                </a:lnTo>
                <a:lnTo>
                  <a:pt x="14828" y="2102"/>
                </a:lnTo>
                <a:lnTo>
                  <a:pt x="14816" y="2123"/>
                </a:lnTo>
                <a:lnTo>
                  <a:pt x="14803" y="2143"/>
                </a:lnTo>
                <a:lnTo>
                  <a:pt x="14789" y="2162"/>
                </a:lnTo>
                <a:close/>
                <a:moveTo>
                  <a:pt x="15243" y="1036"/>
                </a:moveTo>
                <a:lnTo>
                  <a:pt x="15221" y="1012"/>
                </a:lnTo>
                <a:lnTo>
                  <a:pt x="15197" y="990"/>
                </a:lnTo>
                <a:lnTo>
                  <a:pt x="15171" y="967"/>
                </a:lnTo>
                <a:lnTo>
                  <a:pt x="15143" y="946"/>
                </a:lnTo>
                <a:lnTo>
                  <a:pt x="15116" y="927"/>
                </a:lnTo>
                <a:lnTo>
                  <a:pt x="15086" y="908"/>
                </a:lnTo>
                <a:lnTo>
                  <a:pt x="15054" y="890"/>
                </a:lnTo>
                <a:lnTo>
                  <a:pt x="15022" y="874"/>
                </a:lnTo>
                <a:lnTo>
                  <a:pt x="14987" y="859"/>
                </a:lnTo>
                <a:lnTo>
                  <a:pt x="14951" y="846"/>
                </a:lnTo>
                <a:lnTo>
                  <a:pt x="14933" y="840"/>
                </a:lnTo>
                <a:lnTo>
                  <a:pt x="14914" y="835"/>
                </a:lnTo>
                <a:lnTo>
                  <a:pt x="14894" y="829"/>
                </a:lnTo>
                <a:lnTo>
                  <a:pt x="14873" y="825"/>
                </a:lnTo>
                <a:lnTo>
                  <a:pt x="14853" y="821"/>
                </a:lnTo>
                <a:lnTo>
                  <a:pt x="14832" y="818"/>
                </a:lnTo>
                <a:lnTo>
                  <a:pt x="14811" y="814"/>
                </a:lnTo>
                <a:lnTo>
                  <a:pt x="14788" y="812"/>
                </a:lnTo>
                <a:lnTo>
                  <a:pt x="14766" y="810"/>
                </a:lnTo>
                <a:lnTo>
                  <a:pt x="14744" y="808"/>
                </a:lnTo>
                <a:lnTo>
                  <a:pt x="14720" y="808"/>
                </a:lnTo>
                <a:lnTo>
                  <a:pt x="14696" y="807"/>
                </a:lnTo>
                <a:lnTo>
                  <a:pt x="14659" y="808"/>
                </a:lnTo>
                <a:lnTo>
                  <a:pt x="14623" y="811"/>
                </a:lnTo>
                <a:lnTo>
                  <a:pt x="14586" y="816"/>
                </a:lnTo>
                <a:lnTo>
                  <a:pt x="14550" y="824"/>
                </a:lnTo>
                <a:lnTo>
                  <a:pt x="14514" y="832"/>
                </a:lnTo>
                <a:lnTo>
                  <a:pt x="14479" y="843"/>
                </a:lnTo>
                <a:lnTo>
                  <a:pt x="14445" y="855"/>
                </a:lnTo>
                <a:lnTo>
                  <a:pt x="14411" y="867"/>
                </a:lnTo>
                <a:lnTo>
                  <a:pt x="14379" y="882"/>
                </a:lnTo>
                <a:lnTo>
                  <a:pt x="14348" y="898"/>
                </a:lnTo>
                <a:lnTo>
                  <a:pt x="14320" y="914"/>
                </a:lnTo>
                <a:lnTo>
                  <a:pt x="14292" y="932"/>
                </a:lnTo>
                <a:lnTo>
                  <a:pt x="14265" y="950"/>
                </a:lnTo>
                <a:lnTo>
                  <a:pt x="14242" y="969"/>
                </a:lnTo>
                <a:lnTo>
                  <a:pt x="14220" y="990"/>
                </a:lnTo>
                <a:lnTo>
                  <a:pt x="14200" y="1010"/>
                </a:lnTo>
                <a:lnTo>
                  <a:pt x="14193" y="934"/>
                </a:lnTo>
                <a:lnTo>
                  <a:pt x="14191" y="924"/>
                </a:lnTo>
                <a:lnTo>
                  <a:pt x="14189" y="914"/>
                </a:lnTo>
                <a:lnTo>
                  <a:pt x="14186" y="906"/>
                </a:lnTo>
                <a:lnTo>
                  <a:pt x="14181" y="897"/>
                </a:lnTo>
                <a:lnTo>
                  <a:pt x="14177" y="890"/>
                </a:lnTo>
                <a:lnTo>
                  <a:pt x="14172" y="883"/>
                </a:lnTo>
                <a:lnTo>
                  <a:pt x="14165" y="878"/>
                </a:lnTo>
                <a:lnTo>
                  <a:pt x="14159" y="873"/>
                </a:lnTo>
                <a:lnTo>
                  <a:pt x="14151" y="869"/>
                </a:lnTo>
                <a:lnTo>
                  <a:pt x="14143" y="865"/>
                </a:lnTo>
                <a:lnTo>
                  <a:pt x="14134" y="862"/>
                </a:lnTo>
                <a:lnTo>
                  <a:pt x="14124" y="860"/>
                </a:lnTo>
                <a:lnTo>
                  <a:pt x="14113" y="858"/>
                </a:lnTo>
                <a:lnTo>
                  <a:pt x="14102" y="857"/>
                </a:lnTo>
                <a:lnTo>
                  <a:pt x="14090" y="856"/>
                </a:lnTo>
                <a:lnTo>
                  <a:pt x="14076" y="856"/>
                </a:lnTo>
                <a:lnTo>
                  <a:pt x="13869" y="856"/>
                </a:lnTo>
                <a:lnTo>
                  <a:pt x="13788" y="856"/>
                </a:lnTo>
                <a:lnTo>
                  <a:pt x="13678" y="856"/>
                </a:lnTo>
                <a:lnTo>
                  <a:pt x="13678" y="961"/>
                </a:lnTo>
                <a:lnTo>
                  <a:pt x="13678" y="1209"/>
                </a:lnTo>
                <a:lnTo>
                  <a:pt x="13678" y="3180"/>
                </a:lnTo>
                <a:lnTo>
                  <a:pt x="13678" y="3385"/>
                </a:lnTo>
                <a:lnTo>
                  <a:pt x="13678" y="3498"/>
                </a:lnTo>
                <a:lnTo>
                  <a:pt x="13784" y="3498"/>
                </a:lnTo>
                <a:lnTo>
                  <a:pt x="13928" y="3498"/>
                </a:lnTo>
                <a:lnTo>
                  <a:pt x="14125" y="3498"/>
                </a:lnTo>
                <a:lnTo>
                  <a:pt x="14139" y="3497"/>
                </a:lnTo>
                <a:lnTo>
                  <a:pt x="14152" y="3496"/>
                </a:lnTo>
                <a:lnTo>
                  <a:pt x="14164" y="3493"/>
                </a:lnTo>
                <a:lnTo>
                  <a:pt x="14175" y="3491"/>
                </a:lnTo>
                <a:lnTo>
                  <a:pt x="14186" y="3488"/>
                </a:lnTo>
                <a:lnTo>
                  <a:pt x="14195" y="3483"/>
                </a:lnTo>
                <a:lnTo>
                  <a:pt x="14204" y="3478"/>
                </a:lnTo>
                <a:lnTo>
                  <a:pt x="14211" y="3471"/>
                </a:lnTo>
                <a:lnTo>
                  <a:pt x="14219" y="3464"/>
                </a:lnTo>
                <a:lnTo>
                  <a:pt x="14225" y="3456"/>
                </a:lnTo>
                <a:lnTo>
                  <a:pt x="14230" y="3447"/>
                </a:lnTo>
                <a:lnTo>
                  <a:pt x="14235" y="3436"/>
                </a:lnTo>
                <a:lnTo>
                  <a:pt x="14238" y="3423"/>
                </a:lnTo>
                <a:lnTo>
                  <a:pt x="14240" y="3411"/>
                </a:lnTo>
                <a:lnTo>
                  <a:pt x="14241" y="3397"/>
                </a:lnTo>
                <a:lnTo>
                  <a:pt x="14242" y="3381"/>
                </a:lnTo>
                <a:lnTo>
                  <a:pt x="14242" y="2589"/>
                </a:lnTo>
                <a:lnTo>
                  <a:pt x="14261" y="2606"/>
                </a:lnTo>
                <a:lnTo>
                  <a:pt x="14282" y="2623"/>
                </a:lnTo>
                <a:lnTo>
                  <a:pt x="14304" y="2638"/>
                </a:lnTo>
                <a:lnTo>
                  <a:pt x="14327" y="2653"/>
                </a:lnTo>
                <a:lnTo>
                  <a:pt x="14350" y="2666"/>
                </a:lnTo>
                <a:lnTo>
                  <a:pt x="14376" y="2678"/>
                </a:lnTo>
                <a:lnTo>
                  <a:pt x="14401" y="2689"/>
                </a:lnTo>
                <a:lnTo>
                  <a:pt x="14428" y="2700"/>
                </a:lnTo>
                <a:lnTo>
                  <a:pt x="14456" y="2709"/>
                </a:lnTo>
                <a:lnTo>
                  <a:pt x="14483" y="2717"/>
                </a:lnTo>
                <a:lnTo>
                  <a:pt x="14512" y="2724"/>
                </a:lnTo>
                <a:lnTo>
                  <a:pt x="14541" y="2729"/>
                </a:lnTo>
                <a:lnTo>
                  <a:pt x="14570" y="2734"/>
                </a:lnTo>
                <a:lnTo>
                  <a:pt x="14600" y="2737"/>
                </a:lnTo>
                <a:lnTo>
                  <a:pt x="14631" y="2739"/>
                </a:lnTo>
                <a:lnTo>
                  <a:pt x="14662" y="2740"/>
                </a:lnTo>
                <a:lnTo>
                  <a:pt x="14684" y="2739"/>
                </a:lnTo>
                <a:lnTo>
                  <a:pt x="14708" y="2738"/>
                </a:lnTo>
                <a:lnTo>
                  <a:pt x="14729" y="2737"/>
                </a:lnTo>
                <a:lnTo>
                  <a:pt x="14751" y="2735"/>
                </a:lnTo>
                <a:lnTo>
                  <a:pt x="14772" y="2733"/>
                </a:lnTo>
                <a:lnTo>
                  <a:pt x="14795" y="2729"/>
                </a:lnTo>
                <a:lnTo>
                  <a:pt x="14815" y="2726"/>
                </a:lnTo>
                <a:lnTo>
                  <a:pt x="14836" y="2722"/>
                </a:lnTo>
                <a:lnTo>
                  <a:pt x="14856" y="2717"/>
                </a:lnTo>
                <a:lnTo>
                  <a:pt x="14877" y="2711"/>
                </a:lnTo>
                <a:lnTo>
                  <a:pt x="14897" y="2706"/>
                </a:lnTo>
                <a:lnTo>
                  <a:pt x="14917" y="2700"/>
                </a:lnTo>
                <a:lnTo>
                  <a:pt x="14936" y="2693"/>
                </a:lnTo>
                <a:lnTo>
                  <a:pt x="14955" y="2686"/>
                </a:lnTo>
                <a:lnTo>
                  <a:pt x="14973" y="2678"/>
                </a:lnTo>
                <a:lnTo>
                  <a:pt x="14993" y="2670"/>
                </a:lnTo>
                <a:lnTo>
                  <a:pt x="15011" y="2661"/>
                </a:lnTo>
                <a:lnTo>
                  <a:pt x="15029" y="2652"/>
                </a:lnTo>
                <a:lnTo>
                  <a:pt x="15046" y="2642"/>
                </a:lnTo>
                <a:lnTo>
                  <a:pt x="15063" y="2633"/>
                </a:lnTo>
                <a:lnTo>
                  <a:pt x="15080" y="2622"/>
                </a:lnTo>
                <a:lnTo>
                  <a:pt x="15097" y="2611"/>
                </a:lnTo>
                <a:lnTo>
                  <a:pt x="15113" y="2600"/>
                </a:lnTo>
                <a:lnTo>
                  <a:pt x="15129" y="2588"/>
                </a:lnTo>
                <a:lnTo>
                  <a:pt x="15145" y="2575"/>
                </a:lnTo>
                <a:lnTo>
                  <a:pt x="15159" y="2563"/>
                </a:lnTo>
                <a:lnTo>
                  <a:pt x="15174" y="2549"/>
                </a:lnTo>
                <a:lnTo>
                  <a:pt x="15189" y="2536"/>
                </a:lnTo>
                <a:lnTo>
                  <a:pt x="15217" y="2507"/>
                </a:lnTo>
                <a:lnTo>
                  <a:pt x="15243" y="2476"/>
                </a:lnTo>
                <a:lnTo>
                  <a:pt x="15258" y="2459"/>
                </a:lnTo>
                <a:lnTo>
                  <a:pt x="15272" y="2441"/>
                </a:lnTo>
                <a:lnTo>
                  <a:pt x="15286" y="2423"/>
                </a:lnTo>
                <a:lnTo>
                  <a:pt x="15300" y="2404"/>
                </a:lnTo>
                <a:lnTo>
                  <a:pt x="15313" y="2385"/>
                </a:lnTo>
                <a:lnTo>
                  <a:pt x="15324" y="2366"/>
                </a:lnTo>
                <a:lnTo>
                  <a:pt x="15336" y="2346"/>
                </a:lnTo>
                <a:lnTo>
                  <a:pt x="15348" y="2324"/>
                </a:lnTo>
                <a:lnTo>
                  <a:pt x="15359" y="2304"/>
                </a:lnTo>
                <a:lnTo>
                  <a:pt x="15369" y="2283"/>
                </a:lnTo>
                <a:lnTo>
                  <a:pt x="15379" y="2262"/>
                </a:lnTo>
                <a:lnTo>
                  <a:pt x="15389" y="2239"/>
                </a:lnTo>
                <a:lnTo>
                  <a:pt x="15399" y="2217"/>
                </a:lnTo>
                <a:lnTo>
                  <a:pt x="15407" y="2195"/>
                </a:lnTo>
                <a:lnTo>
                  <a:pt x="15416" y="2171"/>
                </a:lnTo>
                <a:lnTo>
                  <a:pt x="15423" y="2148"/>
                </a:lnTo>
                <a:lnTo>
                  <a:pt x="15437" y="2100"/>
                </a:lnTo>
                <a:lnTo>
                  <a:pt x="15450" y="2051"/>
                </a:lnTo>
                <a:lnTo>
                  <a:pt x="15460" y="2001"/>
                </a:lnTo>
                <a:lnTo>
                  <a:pt x="15469" y="1950"/>
                </a:lnTo>
                <a:lnTo>
                  <a:pt x="15475" y="1899"/>
                </a:lnTo>
                <a:lnTo>
                  <a:pt x="15480" y="1846"/>
                </a:lnTo>
                <a:lnTo>
                  <a:pt x="15483" y="1792"/>
                </a:lnTo>
                <a:lnTo>
                  <a:pt x="15484" y="1738"/>
                </a:lnTo>
                <a:lnTo>
                  <a:pt x="15483" y="1689"/>
                </a:lnTo>
                <a:lnTo>
                  <a:pt x="15480" y="1640"/>
                </a:lnTo>
                <a:lnTo>
                  <a:pt x="15476" y="1591"/>
                </a:lnTo>
                <a:lnTo>
                  <a:pt x="15470" y="1543"/>
                </a:lnTo>
                <a:lnTo>
                  <a:pt x="15461" y="1496"/>
                </a:lnTo>
                <a:lnTo>
                  <a:pt x="15452" y="1448"/>
                </a:lnTo>
                <a:lnTo>
                  <a:pt x="15440" y="1401"/>
                </a:lnTo>
                <a:lnTo>
                  <a:pt x="15426" y="1354"/>
                </a:lnTo>
                <a:lnTo>
                  <a:pt x="15418" y="1332"/>
                </a:lnTo>
                <a:lnTo>
                  <a:pt x="15410" y="1310"/>
                </a:lnTo>
                <a:lnTo>
                  <a:pt x="15402" y="1287"/>
                </a:lnTo>
                <a:lnTo>
                  <a:pt x="15392" y="1266"/>
                </a:lnTo>
                <a:lnTo>
                  <a:pt x="15383" y="1245"/>
                </a:lnTo>
                <a:lnTo>
                  <a:pt x="15373" y="1223"/>
                </a:lnTo>
                <a:lnTo>
                  <a:pt x="15362" y="1202"/>
                </a:lnTo>
                <a:lnTo>
                  <a:pt x="15351" y="1182"/>
                </a:lnTo>
                <a:lnTo>
                  <a:pt x="15339" y="1162"/>
                </a:lnTo>
                <a:lnTo>
                  <a:pt x="15327" y="1143"/>
                </a:lnTo>
                <a:lnTo>
                  <a:pt x="15315" y="1124"/>
                </a:lnTo>
                <a:lnTo>
                  <a:pt x="15302" y="1106"/>
                </a:lnTo>
                <a:lnTo>
                  <a:pt x="15288" y="1087"/>
                </a:lnTo>
                <a:lnTo>
                  <a:pt x="15274" y="1069"/>
                </a:lnTo>
                <a:lnTo>
                  <a:pt x="15259" y="1052"/>
                </a:lnTo>
                <a:lnTo>
                  <a:pt x="15243" y="1036"/>
                </a:lnTo>
                <a:close/>
              </a:path>
            </a:pathLst>
          </a:custGeom>
          <a:solidFill>
            <a:srgbClr val="BC0033"/>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545606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984FEBE-2DB1-4E1F-989B-93FED3FC3AD8}" type="datetimeFigureOut">
              <a:rPr lang="en-GB" smtClean="0"/>
              <a:t>14/09/2020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A22368-CB19-46AB-A201-B46D4C93A013}" type="slidenum">
              <a:rPr lang="en-GB" smtClean="0"/>
              <a:t>‹#›</a:t>
            </a:fld>
            <a:endParaRPr lang="en-GB"/>
          </a:p>
        </p:txBody>
      </p:sp>
    </p:spTree>
    <p:extLst>
      <p:ext uri="{BB962C8B-B14F-4D97-AF65-F5344CB8AC3E}">
        <p14:creationId xmlns:p14="http://schemas.microsoft.com/office/powerpoint/2010/main" val="770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lide_Icon">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657620" y="2053168"/>
            <a:ext cx="9061989" cy="2501353"/>
          </a:xfrm>
        </p:spPr>
        <p:txBody>
          <a:bodyPr wrap="none">
            <a:noAutofit/>
          </a:bodyPr>
          <a:lstStyle>
            <a:lvl1pPr marL="0" indent="0">
              <a:buFontTx/>
              <a:buNone/>
              <a:defRPr sz="3400" b="0" i="0">
                <a:solidFill>
                  <a:schemeClr val="bg2"/>
                </a:solidFill>
                <a:latin typeface="Calibri Light"/>
                <a:cs typeface="Calibri Light"/>
              </a:defRPr>
            </a:lvl1pPr>
            <a:lvl2pPr marL="0" indent="0">
              <a:spcBef>
                <a:spcPts val="2200"/>
              </a:spcBef>
              <a:buFontTx/>
              <a:buNone/>
              <a:defRPr sz="2500" b="1" i="0">
                <a:solidFill>
                  <a:schemeClr val="tx1">
                    <a:lumMod val="50000"/>
                  </a:schemeClr>
                </a:solidFill>
                <a:latin typeface="Calibri Light"/>
                <a:cs typeface="Calibri Light"/>
              </a:defRPr>
            </a:lvl2pPr>
            <a:lvl3pPr marL="0" indent="0">
              <a:buFontTx/>
              <a:buNone/>
              <a:defRPr sz="2500" b="0" i="0">
                <a:solidFill>
                  <a:schemeClr val="tx1">
                    <a:lumMod val="50000"/>
                  </a:schemeClr>
                </a:solidFill>
                <a:latin typeface="Calibri Light"/>
                <a:cs typeface="Calibri Light"/>
              </a:defRPr>
            </a:lvl3pPr>
            <a:lvl4pPr marL="0" indent="0">
              <a:buFontTx/>
              <a:buNone/>
              <a:defRPr sz="2500" b="0" i="0">
                <a:latin typeface="Calibri Light"/>
                <a:cs typeface="Calibri Light"/>
              </a:defRPr>
            </a:lvl4pPr>
            <a:lvl5pPr marL="0" indent="0">
              <a:buFontTx/>
              <a:buNone/>
              <a:defRPr sz="2500" b="0" i="0">
                <a:latin typeface="Calibri Light"/>
                <a:cs typeface="Calibri Light"/>
              </a:defRPr>
            </a:lvl5pPr>
          </a:lstStyle>
          <a:p>
            <a:pPr lvl="0"/>
            <a:r>
              <a:rPr lang="en-US"/>
              <a:t>Click to edit Master text styles</a:t>
            </a:r>
          </a:p>
          <a:p>
            <a:pPr lvl="1"/>
            <a:r>
              <a:rPr lang="en-US"/>
              <a:t>Second level</a:t>
            </a:r>
          </a:p>
          <a:p>
            <a:pPr lvl="2"/>
            <a:r>
              <a:rPr lang="en-US"/>
              <a:t>Third level</a:t>
            </a:r>
          </a:p>
        </p:txBody>
      </p:sp>
      <p:sp>
        <p:nvSpPr>
          <p:cNvPr id="9" name="Picture Placeholder 8"/>
          <p:cNvSpPr>
            <a:spLocks noGrp="1"/>
          </p:cNvSpPr>
          <p:nvPr>
            <p:ph type="pic" sz="quarter" idx="11"/>
          </p:nvPr>
        </p:nvSpPr>
        <p:spPr>
          <a:xfrm>
            <a:off x="6084320" y="4050000"/>
            <a:ext cx="5280000" cy="2808000"/>
          </a:xfrm>
        </p:spPr>
        <p:txBody>
          <a:bodyPr/>
          <a:lstStyle>
            <a:lvl1pPr>
              <a:defRPr>
                <a:solidFill>
                  <a:schemeClr val="tx1">
                    <a:lumMod val="50000"/>
                  </a:schemeClr>
                </a:solidFill>
              </a:defRPr>
            </a:lvl1pPr>
          </a:lstStyle>
          <a:p>
            <a:r>
              <a:rPr lang="en-US"/>
              <a:t>Click icon to add picture</a:t>
            </a:r>
            <a:endParaRPr lang="en-GB" dirty="0"/>
          </a:p>
        </p:txBody>
      </p:sp>
      <p:pic>
        <p:nvPicPr>
          <p:cNvPr id="7" name="Picture 6">
            <a:extLst>
              <a:ext uri="{FF2B5EF4-FFF2-40B4-BE49-F238E27FC236}">
                <a16:creationId xmlns:a16="http://schemas.microsoft.com/office/drawing/2014/main" id="{129ABAB0-C97F-44CB-93DE-E1CED8A50F87}"/>
              </a:ext>
            </a:extLst>
          </p:cNvPr>
          <p:cNvPicPr>
            <a:picLocks noChangeAspect="1"/>
          </p:cNvPicPr>
          <p:nvPr userDrawn="1"/>
        </p:nvPicPr>
        <p:blipFill>
          <a:blip r:embed="rId2"/>
          <a:stretch>
            <a:fillRect/>
          </a:stretch>
        </p:blipFill>
        <p:spPr>
          <a:xfrm>
            <a:off x="10080000" y="360000"/>
            <a:ext cx="1488017" cy="336202"/>
          </a:xfrm>
          <a:prstGeom prst="rect">
            <a:avLst/>
          </a:prstGeom>
        </p:spPr>
      </p:pic>
    </p:spTree>
    <p:extLst>
      <p:ext uri="{BB962C8B-B14F-4D97-AF65-F5344CB8AC3E}">
        <p14:creationId xmlns:p14="http://schemas.microsoft.com/office/powerpoint/2010/main" val="6479357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Quote/statement: Dark image">
    <p:spTree>
      <p:nvGrpSpPr>
        <p:cNvPr id="1" name=""/>
        <p:cNvGrpSpPr/>
        <p:nvPr/>
      </p:nvGrpSpPr>
      <p:grpSpPr>
        <a:xfrm>
          <a:off x="0" y="0"/>
          <a:ext cx="0" cy="0"/>
          <a:chOff x="0" y="0"/>
          <a:chExt cx="0" cy="0"/>
        </a:xfrm>
      </p:grpSpPr>
      <p:sp>
        <p:nvSpPr>
          <p:cNvPr id="22" name="Text Placeholder 21"/>
          <p:cNvSpPr>
            <a:spLocks noGrp="1"/>
          </p:cNvSpPr>
          <p:nvPr>
            <p:ph type="body" sz="quarter" idx="15"/>
          </p:nvPr>
        </p:nvSpPr>
        <p:spPr>
          <a:xfrm>
            <a:off x="451200" y="1944586"/>
            <a:ext cx="8452800" cy="2772000"/>
          </a:xfrm>
          <a:solidFill>
            <a:schemeClr val="bg1"/>
          </a:solidFill>
        </p:spPr>
        <p:txBody>
          <a:bodyPr lIns="252000" tIns="180000" rIns="252000">
            <a:noAutofit/>
          </a:bodyPr>
          <a:lstStyle>
            <a:lvl1pPr>
              <a:lnSpc>
                <a:spcPct val="85000"/>
              </a:lnSpc>
              <a:defRPr sz="3800" b="0">
                <a:solidFill>
                  <a:srgbClr val="009CA6"/>
                </a:solidFill>
              </a:defRPr>
            </a:lvl1pPr>
            <a:lvl2pPr>
              <a:defRPr sz="3800"/>
            </a:lvl2pPr>
            <a:lvl3pPr>
              <a:defRPr sz="3800"/>
            </a:lvl3pPr>
            <a:lvl4pPr>
              <a:defRPr sz="3800"/>
            </a:lvl4pPr>
            <a:lvl5pPr>
              <a:defRPr sz="3800"/>
            </a:lvl5pPr>
          </a:lstStyle>
          <a:p>
            <a:pPr lvl="0"/>
            <a:r>
              <a:rPr lang="en-US"/>
              <a:t>Click to edit Master text styles</a:t>
            </a:r>
          </a:p>
        </p:txBody>
      </p:sp>
      <p:sp>
        <p:nvSpPr>
          <p:cNvPr id="17" name="Picture Placeholder 16"/>
          <p:cNvSpPr>
            <a:spLocks noGrp="1"/>
          </p:cNvSpPr>
          <p:nvPr>
            <p:ph type="pic" sz="quarter" idx="13"/>
          </p:nvPr>
        </p:nvSpPr>
        <p:spPr>
          <a:xfrm>
            <a:off x="0" y="0"/>
            <a:ext cx="12192000" cy="6858000"/>
          </a:xfrm>
          <a:noFill/>
        </p:spPr>
        <p:txBody>
          <a:bodyPr/>
          <a:lstStyle/>
          <a:p>
            <a:r>
              <a:rPr lang="en-US"/>
              <a:t>Click icon to add picture</a:t>
            </a:r>
            <a:endParaRPr lang="en-GB"/>
          </a:p>
        </p:txBody>
      </p:sp>
      <p:sp>
        <p:nvSpPr>
          <p:cNvPr id="5" name="Date Placeholder 4"/>
          <p:cNvSpPr>
            <a:spLocks noGrp="1"/>
          </p:cNvSpPr>
          <p:nvPr>
            <p:ph type="dt" sz="half" idx="10"/>
          </p:nvPr>
        </p:nvSpPr>
        <p:spPr/>
        <p:txBody>
          <a:bodyPr/>
          <a:lstStyle>
            <a:lvl1pPr algn="r">
              <a:defRPr>
                <a:solidFill>
                  <a:schemeClr val="bg1"/>
                </a:solidFill>
              </a:defRPr>
            </a:lvl1pPr>
          </a:lstStyle>
          <a:p>
            <a:r>
              <a:rPr lang="da-DK"/>
              <a:t>&lt;DD Month YYYY&gt;</a:t>
            </a:r>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&lt;Footer&gt;</a:t>
            </a:r>
            <a:endParaRPr lang="en-GB"/>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8EFF3B3A-7EEA-5E44-8ED8-372942253657}" type="slidenum">
              <a:rPr lang="en-US"/>
              <a:pPr/>
              <a:t>‹#›</a:t>
            </a:fld>
            <a:endParaRPr lang="en-US"/>
          </a:p>
        </p:txBody>
      </p:sp>
      <p:sp>
        <p:nvSpPr>
          <p:cNvPr id="8" name="Title 1"/>
          <p:cNvSpPr>
            <a:spLocks noGrp="1"/>
          </p:cNvSpPr>
          <p:nvPr>
            <p:ph type="title"/>
          </p:nvPr>
        </p:nvSpPr>
        <p:spPr>
          <a:xfrm>
            <a:off x="664632" y="201601"/>
            <a:ext cx="10866967" cy="708037"/>
          </a:xfrm>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8079785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Quote/statement: Light image">
    <p:spTree>
      <p:nvGrpSpPr>
        <p:cNvPr id="1" name=""/>
        <p:cNvGrpSpPr/>
        <p:nvPr/>
      </p:nvGrpSpPr>
      <p:grpSpPr>
        <a:xfrm>
          <a:off x="0" y="0"/>
          <a:ext cx="0" cy="0"/>
          <a:chOff x="0" y="0"/>
          <a:chExt cx="0" cy="0"/>
        </a:xfrm>
      </p:grpSpPr>
      <p:sp>
        <p:nvSpPr>
          <p:cNvPr id="12" name="Text Placeholder 21"/>
          <p:cNvSpPr>
            <a:spLocks noGrp="1"/>
          </p:cNvSpPr>
          <p:nvPr>
            <p:ph type="body" sz="quarter" idx="15"/>
          </p:nvPr>
        </p:nvSpPr>
        <p:spPr>
          <a:xfrm>
            <a:off x="451200" y="1944586"/>
            <a:ext cx="8452800" cy="2772000"/>
          </a:xfrm>
          <a:solidFill>
            <a:schemeClr val="bg1"/>
          </a:solidFill>
        </p:spPr>
        <p:txBody>
          <a:bodyPr lIns="252000" tIns="180000" rIns="252000">
            <a:noAutofit/>
          </a:bodyPr>
          <a:lstStyle>
            <a:lvl1pPr>
              <a:lnSpc>
                <a:spcPct val="85000"/>
              </a:lnSpc>
              <a:defRPr sz="3800" b="0">
                <a:solidFill>
                  <a:srgbClr val="009CA6"/>
                </a:solidFill>
              </a:defRPr>
            </a:lvl1pPr>
            <a:lvl2pPr>
              <a:defRPr sz="3800"/>
            </a:lvl2pPr>
            <a:lvl3pPr>
              <a:defRPr sz="3800"/>
            </a:lvl3pPr>
            <a:lvl4pPr>
              <a:defRPr sz="3800"/>
            </a:lvl4pPr>
            <a:lvl5pPr>
              <a:defRPr sz="3800"/>
            </a:lvl5pPr>
          </a:lstStyle>
          <a:p>
            <a:pPr lvl="0"/>
            <a:r>
              <a:rPr lang="en-US"/>
              <a:t>Click to edit Master text styles</a:t>
            </a:r>
          </a:p>
        </p:txBody>
      </p:sp>
      <p:sp>
        <p:nvSpPr>
          <p:cNvPr id="17" name="Picture Placeholder 16"/>
          <p:cNvSpPr>
            <a:spLocks noGrp="1"/>
          </p:cNvSpPr>
          <p:nvPr>
            <p:ph type="pic" sz="quarter" idx="13"/>
          </p:nvPr>
        </p:nvSpPr>
        <p:spPr>
          <a:xfrm>
            <a:off x="0" y="0"/>
            <a:ext cx="12192000" cy="6858000"/>
          </a:xfrm>
          <a:noFill/>
        </p:spPr>
        <p:txBody>
          <a:bodyPr/>
          <a:lstStyle/>
          <a:p>
            <a:r>
              <a:rPr lang="en-US"/>
              <a:t>Click icon to add picture</a:t>
            </a:r>
            <a:endParaRPr lang="en-GB"/>
          </a:p>
        </p:txBody>
      </p:sp>
      <p:sp>
        <p:nvSpPr>
          <p:cNvPr id="5" name="Date Placeholder 4"/>
          <p:cNvSpPr>
            <a:spLocks noGrp="1"/>
          </p:cNvSpPr>
          <p:nvPr>
            <p:ph type="dt" sz="half" idx="10"/>
          </p:nvPr>
        </p:nvSpPr>
        <p:spPr/>
        <p:txBody>
          <a:bodyPr/>
          <a:lstStyle>
            <a:lvl1pPr algn="r">
              <a:defRPr>
                <a:solidFill>
                  <a:schemeClr val="tx1">
                    <a:lumMod val="50000"/>
                  </a:schemeClr>
                </a:solidFill>
              </a:defRPr>
            </a:lvl1pPr>
          </a:lstStyle>
          <a:p>
            <a:r>
              <a:rPr lang="da-DK"/>
              <a:t>&lt;DD Month YYYY&gt;</a:t>
            </a:r>
            <a:endParaRPr lang="en-GB" dirty="0"/>
          </a:p>
        </p:txBody>
      </p:sp>
      <p:sp>
        <p:nvSpPr>
          <p:cNvPr id="6" name="Footer Placeholder 5"/>
          <p:cNvSpPr>
            <a:spLocks noGrp="1"/>
          </p:cNvSpPr>
          <p:nvPr>
            <p:ph type="ftr" sz="quarter" idx="11"/>
          </p:nvPr>
        </p:nvSpPr>
        <p:spPr/>
        <p:txBody>
          <a:bodyPr/>
          <a:lstStyle>
            <a:lvl1pPr>
              <a:defRPr>
                <a:solidFill>
                  <a:schemeClr val="tx1">
                    <a:lumMod val="50000"/>
                  </a:schemeClr>
                </a:solidFill>
              </a:defRPr>
            </a:lvl1pPr>
          </a:lstStyle>
          <a:p>
            <a:r>
              <a:rPr lang="en-US" dirty="0"/>
              <a:t>&lt;Footer&gt;</a:t>
            </a:r>
            <a:endParaRPr lang="en-GB" dirty="0"/>
          </a:p>
        </p:txBody>
      </p:sp>
      <p:sp>
        <p:nvSpPr>
          <p:cNvPr id="7" name="Slide Number Placeholder 6"/>
          <p:cNvSpPr>
            <a:spLocks noGrp="1"/>
          </p:cNvSpPr>
          <p:nvPr>
            <p:ph type="sldNum" sz="quarter" idx="12"/>
          </p:nvPr>
        </p:nvSpPr>
        <p:spPr/>
        <p:txBody>
          <a:bodyPr/>
          <a:lstStyle>
            <a:lvl1pPr>
              <a:defRPr>
                <a:solidFill>
                  <a:schemeClr val="tx1">
                    <a:lumMod val="50000"/>
                  </a:schemeClr>
                </a:solidFill>
              </a:defRPr>
            </a:lvl1pPr>
          </a:lstStyle>
          <a:p>
            <a:fld id="{8EFF3B3A-7EEA-5E44-8ED8-372942253657}" type="slidenum">
              <a:rPr lang="en-US" smtClean="0"/>
              <a:pPr/>
              <a:t>‹#›</a:t>
            </a:fld>
            <a:endParaRPr lang="en-US" dirty="0"/>
          </a:p>
        </p:txBody>
      </p:sp>
      <p:sp>
        <p:nvSpPr>
          <p:cNvPr id="8" name="Title 1"/>
          <p:cNvSpPr>
            <a:spLocks noGrp="1"/>
          </p:cNvSpPr>
          <p:nvPr>
            <p:ph type="title"/>
          </p:nvPr>
        </p:nvSpPr>
        <p:spPr>
          <a:xfrm>
            <a:off x="664632" y="201601"/>
            <a:ext cx="10866967" cy="708037"/>
          </a:xfrm>
        </p:spPr>
        <p:txBody>
          <a:bodyPr/>
          <a:lstStyle>
            <a:lvl1pPr>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35913477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Picture Placeholder 16"/>
          <p:cNvSpPr>
            <a:spLocks noGrp="1"/>
          </p:cNvSpPr>
          <p:nvPr>
            <p:ph type="pic" sz="quarter" idx="13"/>
          </p:nvPr>
        </p:nvSpPr>
        <p:spPr>
          <a:xfrm>
            <a:off x="0" y="0"/>
            <a:ext cx="12192000" cy="6858000"/>
          </a:xfrm>
        </p:spPr>
        <p:txBody>
          <a:bodyPr/>
          <a:lstStyle/>
          <a:p>
            <a:r>
              <a:rPr lang="en-US"/>
              <a:t>Click icon to add picture</a:t>
            </a:r>
            <a:endParaRPr lang="en-GB"/>
          </a:p>
        </p:txBody>
      </p:sp>
      <p:sp>
        <p:nvSpPr>
          <p:cNvPr id="4" name="Date Placeholder 3"/>
          <p:cNvSpPr>
            <a:spLocks noGrp="1"/>
          </p:cNvSpPr>
          <p:nvPr>
            <p:ph type="dt" sz="half" idx="10"/>
          </p:nvPr>
        </p:nvSpPr>
        <p:spPr/>
        <p:txBody>
          <a:bodyPr/>
          <a:lstStyle>
            <a:lvl1pPr algn="r">
              <a:defRPr>
                <a:solidFill>
                  <a:schemeClr val="bg1"/>
                </a:solidFill>
              </a:defRPr>
            </a:lvl1pPr>
          </a:lstStyle>
          <a:p>
            <a:r>
              <a:rPr lang="da-DK"/>
              <a:t>&lt;DD Month YYYY&gt;</a:t>
            </a:r>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&lt;Footer&gt;</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EFF3B3A-7EEA-5E44-8ED8-372942253657}" type="slidenum">
              <a:rPr lang="en-US"/>
              <a:pPr/>
              <a:t>‹#›</a:t>
            </a:fld>
            <a:endParaRPr lang="en-US"/>
          </a:p>
        </p:txBody>
      </p:sp>
      <p:sp>
        <p:nvSpPr>
          <p:cNvPr id="15" name="Text Placeholder 14"/>
          <p:cNvSpPr>
            <a:spLocks noGrp="1"/>
          </p:cNvSpPr>
          <p:nvPr>
            <p:ph type="body" sz="quarter" idx="16"/>
          </p:nvPr>
        </p:nvSpPr>
        <p:spPr>
          <a:xfrm>
            <a:off x="451200" y="1944586"/>
            <a:ext cx="6811200" cy="2772000"/>
          </a:xfrm>
          <a:solidFill>
            <a:srgbClr val="FFFFFF"/>
          </a:solidFill>
        </p:spPr>
        <p:txBody>
          <a:bodyPr lIns="252000" tIns="180000" rIns="252000">
            <a:noAutofit/>
          </a:bodyPr>
          <a:lstStyle>
            <a:lvl1pPr>
              <a:lnSpc>
                <a:spcPct val="85000"/>
              </a:lnSpc>
              <a:defRPr sz="3800" b="0">
                <a:solidFill>
                  <a:srgbClr val="009CA6"/>
                </a:solidFill>
              </a:defRPr>
            </a:lvl1pPr>
            <a:lvl2pPr>
              <a:lnSpc>
                <a:spcPct val="85000"/>
              </a:lnSpc>
              <a:defRPr sz="2500">
                <a:solidFill>
                  <a:schemeClr val="tx1">
                    <a:lumMod val="50000"/>
                  </a:schemeClr>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229125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50000"/>
                  </a:schemeClr>
                </a:solidFill>
              </a:defRPr>
            </a:lvl1pPr>
          </a:lstStyle>
          <a:p>
            <a:r>
              <a:rPr lang="en-US"/>
              <a:t>Click to edit Master title style</a:t>
            </a:r>
            <a:endParaRPr lang="en-GB" dirty="0"/>
          </a:p>
        </p:txBody>
      </p:sp>
      <p:sp>
        <p:nvSpPr>
          <p:cNvPr id="3" name="Content Placeholder 2"/>
          <p:cNvSpPr>
            <a:spLocks noGrp="1"/>
          </p:cNvSpPr>
          <p:nvPr>
            <p:ph idx="1"/>
          </p:nvPr>
        </p:nvSpPr>
        <p:spPr>
          <a:xfrm>
            <a:off x="664632" y="1108801"/>
            <a:ext cx="9031608" cy="4984924"/>
          </a:xfrm>
        </p:spPr>
        <p:txBody>
          <a:bodyPr/>
          <a:lstStyle>
            <a:lvl1pPr>
              <a:defRPr b="1">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lgn="r">
              <a:defRPr/>
            </a:lvl1pPr>
          </a:lstStyle>
          <a:p>
            <a:r>
              <a:rPr lang="da-DK"/>
              <a:t>&lt;DD Month YYYY&gt;</a:t>
            </a:r>
            <a:endParaRPr lang="en-US" dirty="0"/>
          </a:p>
        </p:txBody>
      </p:sp>
      <p:sp>
        <p:nvSpPr>
          <p:cNvPr id="5" name="Footer Placeholder 4"/>
          <p:cNvSpPr>
            <a:spLocks noGrp="1"/>
          </p:cNvSpPr>
          <p:nvPr>
            <p:ph type="ftr" sz="quarter" idx="11"/>
          </p:nvPr>
        </p:nvSpPr>
        <p:spPr/>
        <p:txBody>
          <a:bodyPr/>
          <a:lstStyle/>
          <a:p>
            <a:r>
              <a:rPr lang="en-US" dirty="0"/>
              <a:t>&lt;Footer&gt;</a:t>
            </a:r>
            <a:endParaRPr lang="en-GB" dirty="0"/>
          </a:p>
        </p:txBody>
      </p:sp>
      <p:sp>
        <p:nvSpPr>
          <p:cNvPr id="6" name="Slide Number Placeholder 5"/>
          <p:cNvSpPr>
            <a:spLocks noGrp="1"/>
          </p:cNvSpPr>
          <p:nvPr>
            <p:ph type="sldNum" sz="quarter" idx="12"/>
          </p:nvPr>
        </p:nvSpPr>
        <p:spPr/>
        <p:txBody>
          <a:bodyPr/>
          <a:lstStyle/>
          <a:p>
            <a:fld id="{8EFF3B3A-7EEA-5E44-8ED8-372942253657}" type="slidenum">
              <a:rPr/>
              <a:pPr/>
              <a:t>‹#›</a:t>
            </a:fld>
            <a:endParaRPr lang="en-GB" dirty="0"/>
          </a:p>
        </p:txBody>
      </p:sp>
    </p:spTree>
    <p:extLst>
      <p:ext uri="{BB962C8B-B14F-4D97-AF65-F5344CB8AC3E}">
        <p14:creationId xmlns:p14="http://schemas.microsoft.com/office/powerpoint/2010/main" val="487895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50000"/>
                  </a:schemeClr>
                </a:solidFill>
              </a:defRPr>
            </a:lvl1pPr>
          </a:lstStyle>
          <a:p>
            <a:r>
              <a:rPr lang="en-US"/>
              <a:t>Click to edit Master title style</a:t>
            </a:r>
            <a:endParaRPr lang="en-GB" dirty="0"/>
          </a:p>
        </p:txBody>
      </p:sp>
      <p:sp>
        <p:nvSpPr>
          <p:cNvPr id="5" name="Date Placeholder 4"/>
          <p:cNvSpPr>
            <a:spLocks noGrp="1"/>
          </p:cNvSpPr>
          <p:nvPr>
            <p:ph type="dt" sz="half" idx="10"/>
          </p:nvPr>
        </p:nvSpPr>
        <p:spPr/>
        <p:txBody>
          <a:bodyPr/>
          <a:lstStyle>
            <a:lvl1pPr algn="r">
              <a:defRPr/>
            </a:lvl1pPr>
          </a:lstStyle>
          <a:p>
            <a:r>
              <a:rPr lang="da-DK"/>
              <a:t>&lt;DD Month YYYY&gt;</a:t>
            </a:r>
            <a:endParaRPr lang="en-US"/>
          </a:p>
        </p:txBody>
      </p:sp>
      <p:sp>
        <p:nvSpPr>
          <p:cNvPr id="6" name="Footer Placeholder 5"/>
          <p:cNvSpPr>
            <a:spLocks noGrp="1"/>
          </p:cNvSpPr>
          <p:nvPr>
            <p:ph type="ftr" sz="quarter" idx="11"/>
          </p:nvPr>
        </p:nvSpPr>
        <p:spPr/>
        <p:txBody>
          <a:bodyPr/>
          <a:lstStyle>
            <a:lvl1pPr>
              <a:defRPr>
                <a:solidFill>
                  <a:schemeClr val="tx1">
                    <a:lumMod val="50000"/>
                  </a:schemeClr>
                </a:solidFill>
              </a:defRPr>
            </a:lvl1pPr>
          </a:lstStyle>
          <a:p>
            <a:r>
              <a:rPr lang="en-US" dirty="0"/>
              <a:t>&lt;Footer&gt;</a:t>
            </a:r>
            <a:endParaRPr lang="en-GB" dirty="0"/>
          </a:p>
        </p:txBody>
      </p:sp>
      <p:sp>
        <p:nvSpPr>
          <p:cNvPr id="7" name="Slide Number Placeholder 6"/>
          <p:cNvSpPr>
            <a:spLocks noGrp="1"/>
          </p:cNvSpPr>
          <p:nvPr>
            <p:ph type="sldNum" sz="quarter" idx="12"/>
          </p:nvPr>
        </p:nvSpPr>
        <p:spPr/>
        <p:txBody>
          <a:bodyPr/>
          <a:lstStyle/>
          <a:p>
            <a:fld id="{8EFF3B3A-7EEA-5E44-8ED8-372942253657}" type="slidenum">
              <a:rPr/>
              <a:pPr/>
              <a:t>‹#›</a:t>
            </a:fld>
            <a:endParaRPr lang="en-GB"/>
          </a:p>
        </p:txBody>
      </p:sp>
      <p:sp>
        <p:nvSpPr>
          <p:cNvPr id="8" name="Content Placeholder 2"/>
          <p:cNvSpPr>
            <a:spLocks noGrp="1"/>
          </p:cNvSpPr>
          <p:nvPr>
            <p:ph idx="1"/>
          </p:nvPr>
        </p:nvSpPr>
        <p:spPr>
          <a:xfrm>
            <a:off x="664633" y="1108801"/>
            <a:ext cx="5352000" cy="4984924"/>
          </a:xfrm>
        </p:spPr>
        <p:txBody>
          <a:bodyPr/>
          <a:lstStyle>
            <a:lvl1pPr>
              <a:defRPr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idx="13"/>
          </p:nvPr>
        </p:nvSpPr>
        <p:spPr>
          <a:xfrm>
            <a:off x="6180667" y="1108801"/>
            <a:ext cx="5350933" cy="4984924"/>
          </a:xfrm>
        </p:spPr>
        <p:txBody>
          <a:bodyPr/>
          <a:lstStyle>
            <a:lvl1pPr>
              <a:defRPr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5760317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Case study">
    <p:spTree>
      <p:nvGrpSpPr>
        <p:cNvPr id="1" name=""/>
        <p:cNvGrpSpPr/>
        <p:nvPr/>
      </p:nvGrpSpPr>
      <p:grpSpPr>
        <a:xfrm>
          <a:off x="0" y="0"/>
          <a:ext cx="0" cy="0"/>
          <a:chOff x="0" y="0"/>
          <a:chExt cx="0" cy="0"/>
        </a:xfrm>
      </p:grpSpPr>
      <p:sp>
        <p:nvSpPr>
          <p:cNvPr id="7" name="Picture Placeholder 16"/>
          <p:cNvSpPr>
            <a:spLocks noGrp="1"/>
          </p:cNvSpPr>
          <p:nvPr>
            <p:ph type="pic" sz="quarter" idx="13"/>
          </p:nvPr>
        </p:nvSpPr>
        <p:spPr>
          <a:xfrm>
            <a:off x="0" y="0"/>
            <a:ext cx="12192000" cy="6858000"/>
          </a:xfrm>
        </p:spPr>
        <p:txBody>
          <a:bodyPr/>
          <a:lstStyle/>
          <a:p>
            <a:r>
              <a:rPr lang="en-US"/>
              <a:t>Click icon to add picture</a:t>
            </a:r>
            <a:endParaRPr lang="en-GB"/>
          </a:p>
        </p:txBody>
      </p:sp>
      <p:sp>
        <p:nvSpPr>
          <p:cNvPr id="8" name="Rounded Rectangle 7"/>
          <p:cNvSpPr/>
          <p:nvPr userDrawn="1"/>
        </p:nvSpPr>
        <p:spPr>
          <a:xfrm>
            <a:off x="520183" y="1944586"/>
            <a:ext cx="3213100" cy="512322"/>
          </a:xfrm>
          <a:prstGeom prst="roundRect">
            <a:avLst>
              <a:gd name="adj" fmla="val 1177"/>
            </a:avLst>
          </a:prstGeom>
          <a:solidFill>
            <a:schemeClr val="bg1"/>
          </a:solidFill>
          <a:ln w="76200" cmpd="sng">
            <a:noFill/>
          </a:ln>
          <a:effectLst/>
        </p:spPr>
        <p:style>
          <a:lnRef idx="1">
            <a:schemeClr val="accent1"/>
          </a:lnRef>
          <a:fillRef idx="3">
            <a:schemeClr val="accent1"/>
          </a:fillRef>
          <a:effectRef idx="2">
            <a:schemeClr val="accent1"/>
          </a:effectRef>
          <a:fontRef idx="minor">
            <a:schemeClr val="lt1"/>
          </a:fontRef>
        </p:style>
        <p:txBody>
          <a:bodyPr lIns="252000" tIns="180000" rIns="180000" bIns="0" rtlCol="0" anchor="t" anchorCtr="0"/>
          <a:lstStyle/>
          <a:p>
            <a:pPr algn="l">
              <a:lnSpc>
                <a:spcPct val="85000"/>
              </a:lnSpc>
            </a:pPr>
            <a:endParaRPr lang="en-GB" sz="3800" b="0" i="0">
              <a:solidFill>
                <a:schemeClr val="bg2"/>
              </a:solidFill>
              <a:latin typeface="Calibri Light"/>
              <a:cs typeface="Calibri Light"/>
            </a:endParaRPr>
          </a:p>
        </p:txBody>
      </p:sp>
      <p:sp>
        <p:nvSpPr>
          <p:cNvPr id="4" name="Date Placeholder 3"/>
          <p:cNvSpPr>
            <a:spLocks noGrp="1"/>
          </p:cNvSpPr>
          <p:nvPr>
            <p:ph type="dt" sz="half" idx="10"/>
          </p:nvPr>
        </p:nvSpPr>
        <p:spPr/>
        <p:txBody>
          <a:bodyPr/>
          <a:lstStyle>
            <a:lvl1pPr algn="r">
              <a:defRPr>
                <a:solidFill>
                  <a:schemeClr val="bg1"/>
                </a:solidFill>
              </a:defRPr>
            </a:lvl1pPr>
          </a:lstStyle>
          <a:p>
            <a:r>
              <a:rPr lang="da-DK"/>
              <a:t>&lt;DD Month YYYY&gt;</a:t>
            </a:r>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&lt;Footer&gt;</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EFF3B3A-7EEA-5E44-8ED8-372942253657}" type="slidenum">
              <a:rPr lang="en-US"/>
              <a:pPr/>
              <a:t>‹#›</a:t>
            </a:fld>
            <a:endParaRPr lang="en-US"/>
          </a:p>
        </p:txBody>
      </p:sp>
      <p:sp>
        <p:nvSpPr>
          <p:cNvPr id="11" name="Text Placeholder 10"/>
          <p:cNvSpPr>
            <a:spLocks noGrp="1"/>
          </p:cNvSpPr>
          <p:nvPr>
            <p:ph type="body" sz="quarter" idx="14"/>
          </p:nvPr>
        </p:nvSpPr>
        <p:spPr>
          <a:xfrm>
            <a:off x="520183" y="1944586"/>
            <a:ext cx="3211200" cy="3636000"/>
          </a:xfrm>
          <a:solidFill>
            <a:schemeClr val="bg1"/>
          </a:solidFill>
        </p:spPr>
        <p:txBody>
          <a:bodyPr wrap="square" lIns="216000" tIns="957600" rIns="180000">
            <a:noAutofit/>
          </a:bodyPr>
          <a:lstStyle>
            <a:lvl1pPr marL="0">
              <a:lnSpc>
                <a:spcPct val="85000"/>
              </a:lnSpc>
              <a:buFontTx/>
              <a:buNone/>
              <a:defRPr sz="2000" b="0" i="0">
                <a:solidFill>
                  <a:schemeClr val="tx1">
                    <a:lumMod val="50000"/>
                  </a:schemeClr>
                </a:solidFill>
                <a:latin typeface="Calibri Light"/>
                <a:cs typeface="Calibri Light"/>
              </a:defRPr>
            </a:lvl1pPr>
            <a:lvl2pPr marL="0">
              <a:lnSpc>
                <a:spcPct val="85000"/>
              </a:lnSpc>
              <a:buFontTx/>
              <a:buNone/>
              <a:defRPr sz="1200" b="0" i="0">
                <a:solidFill>
                  <a:schemeClr val="tx1">
                    <a:lumMod val="50000"/>
                  </a:schemeClr>
                </a:solidFill>
                <a:latin typeface="Calibri Light"/>
                <a:cs typeface="Calibri Light"/>
              </a:defRPr>
            </a:lvl2pPr>
            <a:lvl3pPr marL="0">
              <a:lnSpc>
                <a:spcPct val="85000"/>
              </a:lnSpc>
              <a:buFontTx/>
              <a:buNone/>
              <a:defRPr sz="2500" b="0" i="0">
                <a:solidFill>
                  <a:schemeClr val="tx1"/>
                </a:solidFill>
                <a:latin typeface="Calibri"/>
                <a:cs typeface="Calibri"/>
              </a:defRPr>
            </a:lvl3pPr>
            <a:lvl4pPr marL="0">
              <a:lnSpc>
                <a:spcPct val="85000"/>
              </a:lnSpc>
              <a:buFontTx/>
              <a:buNone/>
              <a:defRPr sz="2500" b="0" i="0">
                <a:solidFill>
                  <a:schemeClr val="tx1"/>
                </a:solidFill>
                <a:latin typeface="Calibri"/>
                <a:cs typeface="Calibri"/>
              </a:defRPr>
            </a:lvl4pPr>
            <a:lvl5pPr marL="0">
              <a:lnSpc>
                <a:spcPct val="85000"/>
              </a:lnSpc>
              <a:buFontTx/>
              <a:buNone/>
              <a:defRPr sz="2500" b="0" i="0">
                <a:solidFill>
                  <a:schemeClr val="tx1"/>
                </a:solidFill>
                <a:latin typeface="Calibri"/>
                <a:cs typeface="Calibri"/>
              </a:defRPr>
            </a:lvl5pPr>
          </a:lstStyle>
          <a:p>
            <a:pPr lvl="0"/>
            <a:r>
              <a:rPr lang="en-US"/>
              <a:t>Click to edit Master text styles</a:t>
            </a:r>
          </a:p>
          <a:p>
            <a:pPr lvl="1"/>
            <a:r>
              <a:rPr lang="en-US"/>
              <a:t>Second level</a:t>
            </a:r>
          </a:p>
        </p:txBody>
      </p:sp>
      <p:sp>
        <p:nvSpPr>
          <p:cNvPr id="12" name="Picture Placeholder 11"/>
          <p:cNvSpPr>
            <a:spLocks noGrp="1"/>
          </p:cNvSpPr>
          <p:nvPr>
            <p:ph type="pic" sz="quarter" idx="15"/>
          </p:nvPr>
        </p:nvSpPr>
        <p:spPr>
          <a:xfrm>
            <a:off x="806451" y="2149475"/>
            <a:ext cx="816000" cy="611188"/>
          </a:xfrm>
        </p:spPr>
        <p:txBody>
          <a:bodyPr>
            <a:normAutofit/>
          </a:bodyPr>
          <a:lstStyle>
            <a:lvl1pPr>
              <a:defRPr sz="1000"/>
            </a:lvl1pPr>
          </a:lstStyle>
          <a:p>
            <a:r>
              <a:rPr lang="en-US"/>
              <a:t>Click icon to add picture</a:t>
            </a:r>
            <a:endParaRPr lang="en-GB"/>
          </a:p>
        </p:txBody>
      </p:sp>
    </p:spTree>
    <p:extLst>
      <p:ext uri="{BB962C8B-B14F-4D97-AF65-F5344CB8AC3E}">
        <p14:creationId xmlns:p14="http://schemas.microsoft.com/office/powerpoint/2010/main" val="25940961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2" name="Picture Placeholder 11"/>
          <p:cNvSpPr>
            <a:spLocks noGrp="1"/>
          </p:cNvSpPr>
          <p:nvPr>
            <p:ph type="pic" sz="quarter" idx="15"/>
          </p:nvPr>
        </p:nvSpPr>
        <p:spPr>
          <a:xfrm>
            <a:off x="1" y="1238250"/>
            <a:ext cx="12191999" cy="5619750"/>
          </a:xfrm>
        </p:spPr>
        <p:txBody>
          <a:bodyPr/>
          <a:lstStyle/>
          <a:p>
            <a:r>
              <a:rPr lang="en-US"/>
              <a:t>Click icon to add picture</a:t>
            </a:r>
            <a:endParaRPr lang="en-GB"/>
          </a:p>
        </p:txBody>
      </p:sp>
      <p:sp>
        <p:nvSpPr>
          <p:cNvPr id="4" name="Date Placeholder 3"/>
          <p:cNvSpPr>
            <a:spLocks noGrp="1"/>
          </p:cNvSpPr>
          <p:nvPr>
            <p:ph type="dt" sz="half" idx="10"/>
          </p:nvPr>
        </p:nvSpPr>
        <p:spPr/>
        <p:txBody>
          <a:bodyPr/>
          <a:lstStyle>
            <a:lvl1pPr algn="r">
              <a:defRPr>
                <a:solidFill>
                  <a:srgbClr val="FFFFFF"/>
                </a:solidFill>
              </a:defRPr>
            </a:lvl1pPr>
          </a:lstStyle>
          <a:p>
            <a:r>
              <a:rPr lang="da-DK"/>
              <a:t>&lt;DD Month YYYY&gt;</a:t>
            </a:r>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a:t>&lt;Footer&gt;</a:t>
            </a:r>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EFF3B3A-7EEA-5E44-8ED8-372942253657}" type="slidenum">
              <a:rPr lang="en-US"/>
              <a:pPr/>
              <a:t>‹#›</a:t>
            </a:fld>
            <a:endParaRPr lang="en-US"/>
          </a:p>
        </p:txBody>
      </p:sp>
      <p:sp>
        <p:nvSpPr>
          <p:cNvPr id="15" name="Text Placeholder 14"/>
          <p:cNvSpPr>
            <a:spLocks noGrp="1"/>
          </p:cNvSpPr>
          <p:nvPr>
            <p:ph type="body" sz="quarter" idx="16"/>
          </p:nvPr>
        </p:nvSpPr>
        <p:spPr>
          <a:xfrm>
            <a:off x="449125" y="1944586"/>
            <a:ext cx="6811200" cy="2772000"/>
          </a:xfrm>
          <a:solidFill>
            <a:srgbClr val="FFFFFF"/>
          </a:solidFill>
        </p:spPr>
        <p:txBody>
          <a:bodyPr lIns="252000" tIns="180000" rIns="252000">
            <a:noAutofit/>
          </a:bodyPr>
          <a:lstStyle>
            <a:lvl1pPr>
              <a:lnSpc>
                <a:spcPct val="85000"/>
              </a:lnSpc>
              <a:defRPr sz="3800" b="0">
                <a:solidFill>
                  <a:srgbClr val="009CA6"/>
                </a:solidFill>
              </a:defRPr>
            </a:lvl1pPr>
            <a:lvl2pPr>
              <a:lnSpc>
                <a:spcPct val="85000"/>
              </a:lnSpc>
              <a:defRPr sz="2500"/>
            </a:lvl2pPr>
          </a:lstStyle>
          <a:p>
            <a:pPr lvl="0"/>
            <a:r>
              <a:rPr lang="en-US"/>
              <a:t>Click to edit Master text styles</a:t>
            </a:r>
          </a:p>
          <a:p>
            <a:pPr lvl="1"/>
            <a:r>
              <a:rPr lang="en-US"/>
              <a:t>Second level</a:t>
            </a:r>
          </a:p>
        </p:txBody>
      </p:sp>
      <p:sp>
        <p:nvSpPr>
          <p:cNvPr id="9" name="Freeform 8"/>
          <p:cNvSpPr>
            <a:spLocks noEditPoints="1"/>
          </p:cNvSpPr>
          <p:nvPr userDrawn="1"/>
        </p:nvSpPr>
        <p:spPr bwMode="auto">
          <a:xfrm>
            <a:off x="8922344" y="407931"/>
            <a:ext cx="2401824" cy="408441"/>
          </a:xfrm>
          <a:custGeom>
            <a:avLst/>
            <a:gdLst/>
            <a:ahLst/>
            <a:cxnLst>
              <a:cxn ang="0">
                <a:pos x="2628" y="2218"/>
              </a:cxn>
              <a:cxn ang="0">
                <a:pos x="2527" y="1531"/>
              </a:cxn>
              <a:cxn ang="0">
                <a:pos x="2975" y="1304"/>
              </a:cxn>
              <a:cxn ang="0">
                <a:pos x="2788" y="816"/>
              </a:cxn>
              <a:cxn ang="0">
                <a:pos x="1945" y="1477"/>
              </a:cxn>
              <a:cxn ang="0">
                <a:pos x="2308" y="2651"/>
              </a:cxn>
              <a:cxn ang="0">
                <a:pos x="3623" y="2695"/>
              </a:cxn>
              <a:cxn ang="0">
                <a:pos x="3683" y="884"/>
              </a:cxn>
              <a:cxn ang="0">
                <a:pos x="500" y="2690"/>
              </a:cxn>
              <a:cxn ang="0">
                <a:pos x="539" y="16"/>
              </a:cxn>
              <a:cxn ang="0">
                <a:pos x="1748" y="869"/>
              </a:cxn>
              <a:cxn ang="0">
                <a:pos x="710" y="1721"/>
              </a:cxn>
              <a:cxn ang="0">
                <a:pos x="1810" y="2694"/>
              </a:cxn>
              <a:cxn ang="0">
                <a:pos x="6666" y="978"/>
              </a:cxn>
              <a:cxn ang="0">
                <a:pos x="5880" y="877"/>
              </a:cxn>
              <a:cxn ang="0">
                <a:pos x="5364" y="869"/>
              </a:cxn>
              <a:cxn ang="0">
                <a:pos x="4573" y="1017"/>
              </a:cxn>
              <a:cxn ang="0">
                <a:pos x="4498" y="2694"/>
              </a:cxn>
              <a:cxn ang="0">
                <a:pos x="4847" y="1328"/>
              </a:cxn>
              <a:cxn ang="0">
                <a:pos x="5164" y="1525"/>
              </a:cxn>
              <a:cxn ang="0">
                <a:pos x="5739" y="1436"/>
              </a:cxn>
              <a:cxn ang="0">
                <a:pos x="6245" y="1380"/>
              </a:cxn>
              <a:cxn ang="0">
                <a:pos x="6842" y="2646"/>
              </a:cxn>
              <a:cxn ang="0">
                <a:pos x="8838" y="2358"/>
              </a:cxn>
              <a:cxn ang="0">
                <a:pos x="9271" y="2723"/>
              </a:cxn>
              <a:cxn ang="0">
                <a:pos x="9961" y="2571"/>
              </a:cxn>
              <a:cxn ang="0">
                <a:pos x="9524" y="2283"/>
              </a:cxn>
              <a:cxn ang="0">
                <a:pos x="9820" y="1233"/>
              </a:cxn>
              <a:cxn ang="0">
                <a:pos x="9784" y="857"/>
              </a:cxn>
              <a:cxn ang="0">
                <a:pos x="11165" y="807"/>
              </a:cxn>
              <a:cxn ang="0">
                <a:pos x="10738" y="873"/>
              </a:cxn>
              <a:cxn ang="0">
                <a:pos x="10790" y="2649"/>
              </a:cxn>
              <a:cxn ang="0">
                <a:pos x="11262" y="1321"/>
              </a:cxn>
              <a:cxn ang="0">
                <a:pos x="7793" y="1477"/>
              </a:cxn>
              <a:cxn ang="0">
                <a:pos x="7853" y="1229"/>
              </a:cxn>
              <a:cxn ang="0">
                <a:pos x="8365" y="1340"/>
              </a:cxn>
              <a:cxn ang="0">
                <a:pos x="8452" y="1255"/>
              </a:cxn>
              <a:cxn ang="0">
                <a:pos x="7841" y="785"/>
              </a:cxn>
              <a:cxn ang="0">
                <a:pos x="7119" y="1250"/>
              </a:cxn>
              <a:cxn ang="0">
                <a:pos x="7387" y="1840"/>
              </a:cxn>
              <a:cxn ang="0">
                <a:pos x="7988" y="2264"/>
              </a:cxn>
              <a:cxn ang="0">
                <a:pos x="7322" y="2205"/>
              </a:cxn>
              <a:cxn ang="0">
                <a:pos x="7191" y="2179"/>
              </a:cxn>
              <a:cxn ang="0">
                <a:pos x="7105" y="2540"/>
              </a:cxn>
              <a:cxn ang="0">
                <a:pos x="7976" y="2739"/>
              </a:cxn>
              <a:cxn ang="0">
                <a:pos x="8567" y="2096"/>
              </a:cxn>
              <a:cxn ang="0">
                <a:pos x="8242" y="1657"/>
              </a:cxn>
              <a:cxn ang="0">
                <a:pos x="12332" y="2221"/>
              </a:cxn>
              <a:cxn ang="0">
                <a:pos x="12167" y="880"/>
              </a:cxn>
              <a:cxn ang="0">
                <a:pos x="11734" y="2508"/>
              </a:cxn>
              <a:cxn ang="0">
                <a:pos x="12648" y="2638"/>
              </a:cxn>
              <a:cxn ang="0">
                <a:pos x="13345" y="915"/>
              </a:cxn>
              <a:cxn ang="0">
                <a:pos x="14559" y="2285"/>
              </a:cxn>
              <a:cxn ang="0">
                <a:pos x="14442" y="1283"/>
              </a:cxn>
              <a:cxn ang="0">
                <a:pos x="14876" y="1552"/>
              </a:cxn>
              <a:cxn ang="0">
                <a:pos x="15143" y="946"/>
              </a:cxn>
              <a:cxn ang="0">
                <a:pos x="14320" y="914"/>
              </a:cxn>
              <a:cxn ang="0">
                <a:pos x="13678" y="3385"/>
              </a:cxn>
              <a:cxn ang="0">
                <a:pos x="14428" y="2700"/>
              </a:cxn>
              <a:cxn ang="0">
                <a:pos x="15080" y="2622"/>
              </a:cxn>
              <a:cxn ang="0">
                <a:pos x="15469" y="1950"/>
              </a:cxn>
            </a:cxnLst>
            <a:rect l="0" t="0" r="r" b="b"/>
            <a:pathLst>
              <a:path w="15484" h="3498">
                <a:moveTo>
                  <a:pt x="3150" y="2132"/>
                </a:moveTo>
                <a:lnTo>
                  <a:pt x="3142" y="2143"/>
                </a:lnTo>
                <a:lnTo>
                  <a:pt x="3130" y="2154"/>
                </a:lnTo>
                <a:lnTo>
                  <a:pt x="3116" y="2167"/>
                </a:lnTo>
                <a:lnTo>
                  <a:pt x="3101" y="2180"/>
                </a:lnTo>
                <a:lnTo>
                  <a:pt x="3084" y="2194"/>
                </a:lnTo>
                <a:lnTo>
                  <a:pt x="3066" y="2207"/>
                </a:lnTo>
                <a:lnTo>
                  <a:pt x="3047" y="2219"/>
                </a:lnTo>
                <a:lnTo>
                  <a:pt x="3027" y="2232"/>
                </a:lnTo>
                <a:lnTo>
                  <a:pt x="3006" y="2244"/>
                </a:lnTo>
                <a:lnTo>
                  <a:pt x="2982" y="2254"/>
                </a:lnTo>
                <a:lnTo>
                  <a:pt x="2959" y="2265"/>
                </a:lnTo>
                <a:lnTo>
                  <a:pt x="2936" y="2273"/>
                </a:lnTo>
                <a:lnTo>
                  <a:pt x="2911" y="2280"/>
                </a:lnTo>
                <a:lnTo>
                  <a:pt x="2886" y="2285"/>
                </a:lnTo>
                <a:lnTo>
                  <a:pt x="2873" y="2287"/>
                </a:lnTo>
                <a:lnTo>
                  <a:pt x="2861" y="2288"/>
                </a:lnTo>
                <a:lnTo>
                  <a:pt x="2848" y="2289"/>
                </a:lnTo>
                <a:lnTo>
                  <a:pt x="2836" y="2289"/>
                </a:lnTo>
                <a:lnTo>
                  <a:pt x="2809" y="2289"/>
                </a:lnTo>
                <a:lnTo>
                  <a:pt x="2785" y="2286"/>
                </a:lnTo>
                <a:lnTo>
                  <a:pt x="2761" y="2283"/>
                </a:lnTo>
                <a:lnTo>
                  <a:pt x="2739" y="2278"/>
                </a:lnTo>
                <a:lnTo>
                  <a:pt x="2718" y="2270"/>
                </a:lnTo>
                <a:lnTo>
                  <a:pt x="2697" y="2263"/>
                </a:lnTo>
                <a:lnTo>
                  <a:pt x="2678" y="2253"/>
                </a:lnTo>
                <a:lnTo>
                  <a:pt x="2661" y="2243"/>
                </a:lnTo>
                <a:lnTo>
                  <a:pt x="2644" y="2231"/>
                </a:lnTo>
                <a:lnTo>
                  <a:pt x="2628" y="2218"/>
                </a:lnTo>
                <a:lnTo>
                  <a:pt x="2615" y="2204"/>
                </a:lnTo>
                <a:lnTo>
                  <a:pt x="2601" y="2190"/>
                </a:lnTo>
                <a:lnTo>
                  <a:pt x="2588" y="2174"/>
                </a:lnTo>
                <a:lnTo>
                  <a:pt x="2576" y="2158"/>
                </a:lnTo>
                <a:lnTo>
                  <a:pt x="2566" y="2140"/>
                </a:lnTo>
                <a:lnTo>
                  <a:pt x="2556" y="2121"/>
                </a:lnTo>
                <a:lnTo>
                  <a:pt x="2547" y="2102"/>
                </a:lnTo>
                <a:lnTo>
                  <a:pt x="2538" y="2083"/>
                </a:lnTo>
                <a:lnTo>
                  <a:pt x="2531" y="2063"/>
                </a:lnTo>
                <a:lnTo>
                  <a:pt x="2524" y="2043"/>
                </a:lnTo>
                <a:lnTo>
                  <a:pt x="2518" y="2022"/>
                </a:lnTo>
                <a:lnTo>
                  <a:pt x="2512" y="2000"/>
                </a:lnTo>
                <a:lnTo>
                  <a:pt x="2508" y="1979"/>
                </a:lnTo>
                <a:lnTo>
                  <a:pt x="2504" y="1957"/>
                </a:lnTo>
                <a:lnTo>
                  <a:pt x="2500" y="1936"/>
                </a:lnTo>
                <a:lnTo>
                  <a:pt x="2498" y="1913"/>
                </a:lnTo>
                <a:lnTo>
                  <a:pt x="2494" y="1890"/>
                </a:lnTo>
                <a:lnTo>
                  <a:pt x="2493" y="1867"/>
                </a:lnTo>
                <a:lnTo>
                  <a:pt x="2490" y="1823"/>
                </a:lnTo>
                <a:lnTo>
                  <a:pt x="2490" y="1779"/>
                </a:lnTo>
                <a:lnTo>
                  <a:pt x="2490" y="1747"/>
                </a:lnTo>
                <a:lnTo>
                  <a:pt x="2492" y="1716"/>
                </a:lnTo>
                <a:lnTo>
                  <a:pt x="2494" y="1686"/>
                </a:lnTo>
                <a:lnTo>
                  <a:pt x="2498" y="1657"/>
                </a:lnTo>
                <a:lnTo>
                  <a:pt x="2502" y="1629"/>
                </a:lnTo>
                <a:lnTo>
                  <a:pt x="2507" y="1604"/>
                </a:lnTo>
                <a:lnTo>
                  <a:pt x="2512" y="1578"/>
                </a:lnTo>
                <a:lnTo>
                  <a:pt x="2520" y="1554"/>
                </a:lnTo>
                <a:lnTo>
                  <a:pt x="2527" y="1531"/>
                </a:lnTo>
                <a:lnTo>
                  <a:pt x="2536" y="1508"/>
                </a:lnTo>
                <a:lnTo>
                  <a:pt x="2544" y="1488"/>
                </a:lnTo>
                <a:lnTo>
                  <a:pt x="2554" y="1468"/>
                </a:lnTo>
                <a:lnTo>
                  <a:pt x="2565" y="1449"/>
                </a:lnTo>
                <a:lnTo>
                  <a:pt x="2575" y="1431"/>
                </a:lnTo>
                <a:lnTo>
                  <a:pt x="2587" y="1415"/>
                </a:lnTo>
                <a:lnTo>
                  <a:pt x="2600" y="1399"/>
                </a:lnTo>
                <a:lnTo>
                  <a:pt x="2612" y="1384"/>
                </a:lnTo>
                <a:lnTo>
                  <a:pt x="2625" y="1370"/>
                </a:lnTo>
                <a:lnTo>
                  <a:pt x="2639" y="1357"/>
                </a:lnTo>
                <a:lnTo>
                  <a:pt x="2653" y="1346"/>
                </a:lnTo>
                <a:lnTo>
                  <a:pt x="2668" y="1335"/>
                </a:lnTo>
                <a:lnTo>
                  <a:pt x="2683" y="1325"/>
                </a:lnTo>
                <a:lnTo>
                  <a:pt x="2697" y="1317"/>
                </a:lnTo>
                <a:lnTo>
                  <a:pt x="2713" y="1308"/>
                </a:lnTo>
                <a:lnTo>
                  <a:pt x="2729" y="1302"/>
                </a:lnTo>
                <a:lnTo>
                  <a:pt x="2745" y="1296"/>
                </a:lnTo>
                <a:lnTo>
                  <a:pt x="2762" y="1291"/>
                </a:lnTo>
                <a:lnTo>
                  <a:pt x="2778" y="1287"/>
                </a:lnTo>
                <a:lnTo>
                  <a:pt x="2795" y="1284"/>
                </a:lnTo>
                <a:lnTo>
                  <a:pt x="2812" y="1282"/>
                </a:lnTo>
                <a:lnTo>
                  <a:pt x="2829" y="1281"/>
                </a:lnTo>
                <a:lnTo>
                  <a:pt x="2846" y="1280"/>
                </a:lnTo>
                <a:lnTo>
                  <a:pt x="2868" y="1281"/>
                </a:lnTo>
                <a:lnTo>
                  <a:pt x="2889" y="1283"/>
                </a:lnTo>
                <a:lnTo>
                  <a:pt x="2911" y="1286"/>
                </a:lnTo>
                <a:lnTo>
                  <a:pt x="2932" y="1291"/>
                </a:lnTo>
                <a:lnTo>
                  <a:pt x="2954" y="1298"/>
                </a:lnTo>
                <a:lnTo>
                  <a:pt x="2975" y="1304"/>
                </a:lnTo>
                <a:lnTo>
                  <a:pt x="2995" y="1313"/>
                </a:lnTo>
                <a:lnTo>
                  <a:pt x="3015" y="1321"/>
                </a:lnTo>
                <a:lnTo>
                  <a:pt x="3036" y="1331"/>
                </a:lnTo>
                <a:lnTo>
                  <a:pt x="3055" y="1340"/>
                </a:lnTo>
                <a:lnTo>
                  <a:pt x="3073" y="1351"/>
                </a:lnTo>
                <a:lnTo>
                  <a:pt x="3091" y="1363"/>
                </a:lnTo>
                <a:lnTo>
                  <a:pt x="3108" y="1373"/>
                </a:lnTo>
                <a:lnTo>
                  <a:pt x="3123" y="1385"/>
                </a:lnTo>
                <a:lnTo>
                  <a:pt x="3138" y="1397"/>
                </a:lnTo>
                <a:lnTo>
                  <a:pt x="3150" y="1407"/>
                </a:lnTo>
                <a:lnTo>
                  <a:pt x="3150" y="2132"/>
                </a:lnTo>
                <a:close/>
                <a:moveTo>
                  <a:pt x="3191" y="1027"/>
                </a:moveTo>
                <a:lnTo>
                  <a:pt x="3189" y="1025"/>
                </a:lnTo>
                <a:lnTo>
                  <a:pt x="3187" y="1022"/>
                </a:lnTo>
                <a:lnTo>
                  <a:pt x="3171" y="1001"/>
                </a:lnTo>
                <a:lnTo>
                  <a:pt x="3152" y="981"/>
                </a:lnTo>
                <a:lnTo>
                  <a:pt x="3132" y="961"/>
                </a:lnTo>
                <a:lnTo>
                  <a:pt x="3111" y="942"/>
                </a:lnTo>
                <a:lnTo>
                  <a:pt x="3088" y="924"/>
                </a:lnTo>
                <a:lnTo>
                  <a:pt x="3062" y="907"/>
                </a:lnTo>
                <a:lnTo>
                  <a:pt x="3034" y="891"/>
                </a:lnTo>
                <a:lnTo>
                  <a:pt x="3007" y="876"/>
                </a:lnTo>
                <a:lnTo>
                  <a:pt x="2976" y="863"/>
                </a:lnTo>
                <a:lnTo>
                  <a:pt x="2945" y="850"/>
                </a:lnTo>
                <a:lnTo>
                  <a:pt x="2912" y="840"/>
                </a:lnTo>
                <a:lnTo>
                  <a:pt x="2878" y="831"/>
                </a:lnTo>
                <a:lnTo>
                  <a:pt x="2843" y="824"/>
                </a:lnTo>
                <a:lnTo>
                  <a:pt x="2806" y="819"/>
                </a:lnTo>
                <a:lnTo>
                  <a:pt x="2788" y="816"/>
                </a:lnTo>
                <a:lnTo>
                  <a:pt x="2769" y="815"/>
                </a:lnTo>
                <a:lnTo>
                  <a:pt x="2750" y="814"/>
                </a:lnTo>
                <a:lnTo>
                  <a:pt x="2730" y="814"/>
                </a:lnTo>
                <a:lnTo>
                  <a:pt x="2691" y="815"/>
                </a:lnTo>
                <a:lnTo>
                  <a:pt x="2653" y="819"/>
                </a:lnTo>
                <a:lnTo>
                  <a:pt x="2615" y="823"/>
                </a:lnTo>
                <a:lnTo>
                  <a:pt x="2576" y="830"/>
                </a:lnTo>
                <a:lnTo>
                  <a:pt x="2538" y="839"/>
                </a:lnTo>
                <a:lnTo>
                  <a:pt x="2501" y="850"/>
                </a:lnTo>
                <a:lnTo>
                  <a:pt x="2464" y="863"/>
                </a:lnTo>
                <a:lnTo>
                  <a:pt x="2426" y="878"/>
                </a:lnTo>
                <a:lnTo>
                  <a:pt x="2391" y="894"/>
                </a:lnTo>
                <a:lnTo>
                  <a:pt x="2355" y="913"/>
                </a:lnTo>
                <a:lnTo>
                  <a:pt x="2321" y="933"/>
                </a:lnTo>
                <a:lnTo>
                  <a:pt x="2287" y="957"/>
                </a:lnTo>
                <a:lnTo>
                  <a:pt x="2254" y="981"/>
                </a:lnTo>
                <a:lnTo>
                  <a:pt x="2222" y="1008"/>
                </a:lnTo>
                <a:lnTo>
                  <a:pt x="2191" y="1036"/>
                </a:lnTo>
                <a:lnTo>
                  <a:pt x="2162" y="1066"/>
                </a:lnTo>
                <a:lnTo>
                  <a:pt x="2134" y="1099"/>
                </a:lnTo>
                <a:lnTo>
                  <a:pt x="2106" y="1133"/>
                </a:lnTo>
                <a:lnTo>
                  <a:pt x="2081" y="1169"/>
                </a:lnTo>
                <a:lnTo>
                  <a:pt x="2056" y="1208"/>
                </a:lnTo>
                <a:lnTo>
                  <a:pt x="2034" y="1248"/>
                </a:lnTo>
                <a:lnTo>
                  <a:pt x="2013" y="1289"/>
                </a:lnTo>
                <a:lnTo>
                  <a:pt x="1993" y="1334"/>
                </a:lnTo>
                <a:lnTo>
                  <a:pt x="1975" y="1380"/>
                </a:lnTo>
                <a:lnTo>
                  <a:pt x="1959" y="1428"/>
                </a:lnTo>
                <a:lnTo>
                  <a:pt x="1945" y="1477"/>
                </a:lnTo>
                <a:lnTo>
                  <a:pt x="1933" y="1530"/>
                </a:lnTo>
                <a:lnTo>
                  <a:pt x="1922" y="1583"/>
                </a:lnTo>
                <a:lnTo>
                  <a:pt x="1914" y="1638"/>
                </a:lnTo>
                <a:lnTo>
                  <a:pt x="1909" y="1696"/>
                </a:lnTo>
                <a:lnTo>
                  <a:pt x="1905" y="1755"/>
                </a:lnTo>
                <a:lnTo>
                  <a:pt x="1904" y="1816"/>
                </a:lnTo>
                <a:lnTo>
                  <a:pt x="1904" y="1863"/>
                </a:lnTo>
                <a:lnTo>
                  <a:pt x="1907" y="1909"/>
                </a:lnTo>
                <a:lnTo>
                  <a:pt x="1911" y="1955"/>
                </a:lnTo>
                <a:lnTo>
                  <a:pt x="1916" y="2000"/>
                </a:lnTo>
                <a:lnTo>
                  <a:pt x="1922" y="2044"/>
                </a:lnTo>
                <a:lnTo>
                  <a:pt x="1931" y="2087"/>
                </a:lnTo>
                <a:lnTo>
                  <a:pt x="1941" y="2130"/>
                </a:lnTo>
                <a:lnTo>
                  <a:pt x="1952" y="2173"/>
                </a:lnTo>
                <a:lnTo>
                  <a:pt x="1965" y="2213"/>
                </a:lnTo>
                <a:lnTo>
                  <a:pt x="1979" y="2253"/>
                </a:lnTo>
                <a:lnTo>
                  <a:pt x="1995" y="2292"/>
                </a:lnTo>
                <a:lnTo>
                  <a:pt x="2012" y="2330"/>
                </a:lnTo>
                <a:lnTo>
                  <a:pt x="2031" y="2366"/>
                </a:lnTo>
                <a:lnTo>
                  <a:pt x="2051" y="2401"/>
                </a:lnTo>
                <a:lnTo>
                  <a:pt x="2073" y="2435"/>
                </a:lnTo>
                <a:lnTo>
                  <a:pt x="2098" y="2468"/>
                </a:lnTo>
                <a:lnTo>
                  <a:pt x="2122" y="2499"/>
                </a:lnTo>
                <a:lnTo>
                  <a:pt x="2150" y="2529"/>
                </a:lnTo>
                <a:lnTo>
                  <a:pt x="2178" y="2556"/>
                </a:lnTo>
                <a:lnTo>
                  <a:pt x="2208" y="2582"/>
                </a:lnTo>
                <a:lnTo>
                  <a:pt x="2239" y="2607"/>
                </a:lnTo>
                <a:lnTo>
                  <a:pt x="2273" y="2629"/>
                </a:lnTo>
                <a:lnTo>
                  <a:pt x="2308" y="2651"/>
                </a:lnTo>
                <a:lnTo>
                  <a:pt x="2345" y="2669"/>
                </a:lnTo>
                <a:lnTo>
                  <a:pt x="2383" y="2686"/>
                </a:lnTo>
                <a:lnTo>
                  <a:pt x="2422" y="2701"/>
                </a:lnTo>
                <a:lnTo>
                  <a:pt x="2464" y="2713"/>
                </a:lnTo>
                <a:lnTo>
                  <a:pt x="2507" y="2724"/>
                </a:lnTo>
                <a:lnTo>
                  <a:pt x="2552" y="2733"/>
                </a:lnTo>
                <a:lnTo>
                  <a:pt x="2599" y="2739"/>
                </a:lnTo>
                <a:lnTo>
                  <a:pt x="2646" y="2742"/>
                </a:lnTo>
                <a:lnTo>
                  <a:pt x="2696" y="2744"/>
                </a:lnTo>
                <a:lnTo>
                  <a:pt x="2728" y="2743"/>
                </a:lnTo>
                <a:lnTo>
                  <a:pt x="2761" y="2740"/>
                </a:lnTo>
                <a:lnTo>
                  <a:pt x="2794" y="2735"/>
                </a:lnTo>
                <a:lnTo>
                  <a:pt x="2828" y="2728"/>
                </a:lnTo>
                <a:lnTo>
                  <a:pt x="2862" y="2721"/>
                </a:lnTo>
                <a:lnTo>
                  <a:pt x="2896" y="2711"/>
                </a:lnTo>
                <a:lnTo>
                  <a:pt x="2930" y="2700"/>
                </a:lnTo>
                <a:lnTo>
                  <a:pt x="2963" y="2688"/>
                </a:lnTo>
                <a:lnTo>
                  <a:pt x="2996" y="2674"/>
                </a:lnTo>
                <a:lnTo>
                  <a:pt x="3028" y="2659"/>
                </a:lnTo>
                <a:lnTo>
                  <a:pt x="3059" y="2644"/>
                </a:lnTo>
                <a:lnTo>
                  <a:pt x="3089" y="2627"/>
                </a:lnTo>
                <a:lnTo>
                  <a:pt x="3117" y="2610"/>
                </a:lnTo>
                <a:lnTo>
                  <a:pt x="3143" y="2592"/>
                </a:lnTo>
                <a:lnTo>
                  <a:pt x="3168" y="2573"/>
                </a:lnTo>
                <a:lnTo>
                  <a:pt x="3191" y="2554"/>
                </a:lnTo>
                <a:lnTo>
                  <a:pt x="3191" y="2695"/>
                </a:lnTo>
                <a:lnTo>
                  <a:pt x="3285" y="2695"/>
                </a:lnTo>
                <a:lnTo>
                  <a:pt x="3475" y="2695"/>
                </a:lnTo>
                <a:lnTo>
                  <a:pt x="3623" y="2695"/>
                </a:lnTo>
                <a:lnTo>
                  <a:pt x="3633" y="2694"/>
                </a:lnTo>
                <a:lnTo>
                  <a:pt x="3643" y="2693"/>
                </a:lnTo>
                <a:lnTo>
                  <a:pt x="3652" y="2692"/>
                </a:lnTo>
                <a:lnTo>
                  <a:pt x="3660" y="2689"/>
                </a:lnTo>
                <a:lnTo>
                  <a:pt x="3668" y="2686"/>
                </a:lnTo>
                <a:lnTo>
                  <a:pt x="3676" y="2683"/>
                </a:lnTo>
                <a:lnTo>
                  <a:pt x="3682" y="2677"/>
                </a:lnTo>
                <a:lnTo>
                  <a:pt x="3688" y="2673"/>
                </a:lnTo>
                <a:lnTo>
                  <a:pt x="3695" y="2667"/>
                </a:lnTo>
                <a:lnTo>
                  <a:pt x="3699" y="2660"/>
                </a:lnTo>
                <a:lnTo>
                  <a:pt x="3703" y="2653"/>
                </a:lnTo>
                <a:lnTo>
                  <a:pt x="3707" y="2644"/>
                </a:lnTo>
                <a:lnTo>
                  <a:pt x="3711" y="2636"/>
                </a:lnTo>
                <a:lnTo>
                  <a:pt x="3713" y="2626"/>
                </a:lnTo>
                <a:lnTo>
                  <a:pt x="3714" y="2616"/>
                </a:lnTo>
                <a:lnTo>
                  <a:pt x="3714" y="2605"/>
                </a:lnTo>
                <a:lnTo>
                  <a:pt x="3714" y="2253"/>
                </a:lnTo>
                <a:lnTo>
                  <a:pt x="3714" y="2252"/>
                </a:lnTo>
                <a:lnTo>
                  <a:pt x="3714" y="2252"/>
                </a:lnTo>
                <a:lnTo>
                  <a:pt x="3714" y="957"/>
                </a:lnTo>
                <a:lnTo>
                  <a:pt x="3714" y="946"/>
                </a:lnTo>
                <a:lnTo>
                  <a:pt x="3713" y="935"/>
                </a:lnTo>
                <a:lnTo>
                  <a:pt x="3711" y="927"/>
                </a:lnTo>
                <a:lnTo>
                  <a:pt x="3707" y="917"/>
                </a:lnTo>
                <a:lnTo>
                  <a:pt x="3704" y="910"/>
                </a:lnTo>
                <a:lnTo>
                  <a:pt x="3700" y="903"/>
                </a:lnTo>
                <a:lnTo>
                  <a:pt x="3695" y="895"/>
                </a:lnTo>
                <a:lnTo>
                  <a:pt x="3689" y="890"/>
                </a:lnTo>
                <a:lnTo>
                  <a:pt x="3683" y="884"/>
                </a:lnTo>
                <a:lnTo>
                  <a:pt x="3676" y="879"/>
                </a:lnTo>
                <a:lnTo>
                  <a:pt x="3668" y="876"/>
                </a:lnTo>
                <a:lnTo>
                  <a:pt x="3661" y="873"/>
                </a:lnTo>
                <a:lnTo>
                  <a:pt x="3652" y="870"/>
                </a:lnTo>
                <a:lnTo>
                  <a:pt x="3643" y="869"/>
                </a:lnTo>
                <a:lnTo>
                  <a:pt x="3634" y="867"/>
                </a:lnTo>
                <a:lnTo>
                  <a:pt x="3625" y="866"/>
                </a:lnTo>
                <a:lnTo>
                  <a:pt x="3475" y="866"/>
                </a:lnTo>
                <a:lnTo>
                  <a:pt x="3286" y="866"/>
                </a:lnTo>
                <a:lnTo>
                  <a:pt x="3191" y="866"/>
                </a:lnTo>
                <a:lnTo>
                  <a:pt x="3191" y="1027"/>
                </a:lnTo>
                <a:close/>
                <a:moveTo>
                  <a:pt x="488" y="0"/>
                </a:moveTo>
                <a:lnTo>
                  <a:pt x="479" y="0"/>
                </a:lnTo>
                <a:lnTo>
                  <a:pt x="469" y="1"/>
                </a:lnTo>
                <a:lnTo>
                  <a:pt x="457" y="2"/>
                </a:lnTo>
                <a:lnTo>
                  <a:pt x="447" y="5"/>
                </a:lnTo>
                <a:lnTo>
                  <a:pt x="90" y="53"/>
                </a:lnTo>
                <a:lnTo>
                  <a:pt x="0" y="66"/>
                </a:lnTo>
                <a:lnTo>
                  <a:pt x="0" y="159"/>
                </a:lnTo>
                <a:lnTo>
                  <a:pt x="0" y="252"/>
                </a:lnTo>
                <a:lnTo>
                  <a:pt x="0" y="2436"/>
                </a:lnTo>
                <a:lnTo>
                  <a:pt x="0" y="2593"/>
                </a:lnTo>
                <a:lnTo>
                  <a:pt x="0" y="2694"/>
                </a:lnTo>
                <a:lnTo>
                  <a:pt x="101" y="2694"/>
                </a:lnTo>
                <a:lnTo>
                  <a:pt x="181" y="2694"/>
                </a:lnTo>
                <a:lnTo>
                  <a:pt x="466" y="2694"/>
                </a:lnTo>
                <a:lnTo>
                  <a:pt x="478" y="2694"/>
                </a:lnTo>
                <a:lnTo>
                  <a:pt x="489" y="2693"/>
                </a:lnTo>
                <a:lnTo>
                  <a:pt x="500" y="2690"/>
                </a:lnTo>
                <a:lnTo>
                  <a:pt x="510" y="2687"/>
                </a:lnTo>
                <a:lnTo>
                  <a:pt x="518" y="2683"/>
                </a:lnTo>
                <a:lnTo>
                  <a:pt x="526" y="2678"/>
                </a:lnTo>
                <a:lnTo>
                  <a:pt x="533" y="2672"/>
                </a:lnTo>
                <a:lnTo>
                  <a:pt x="539" y="2666"/>
                </a:lnTo>
                <a:lnTo>
                  <a:pt x="546" y="2659"/>
                </a:lnTo>
                <a:lnTo>
                  <a:pt x="550" y="2651"/>
                </a:lnTo>
                <a:lnTo>
                  <a:pt x="554" y="2642"/>
                </a:lnTo>
                <a:lnTo>
                  <a:pt x="557" y="2633"/>
                </a:lnTo>
                <a:lnTo>
                  <a:pt x="560" y="2623"/>
                </a:lnTo>
                <a:lnTo>
                  <a:pt x="562" y="2612"/>
                </a:lnTo>
                <a:lnTo>
                  <a:pt x="563" y="2601"/>
                </a:lnTo>
                <a:lnTo>
                  <a:pt x="563" y="2589"/>
                </a:lnTo>
                <a:lnTo>
                  <a:pt x="563" y="2380"/>
                </a:lnTo>
                <a:lnTo>
                  <a:pt x="563" y="1896"/>
                </a:lnTo>
                <a:lnTo>
                  <a:pt x="563" y="1858"/>
                </a:lnTo>
                <a:lnTo>
                  <a:pt x="563" y="1599"/>
                </a:lnTo>
                <a:lnTo>
                  <a:pt x="563" y="1558"/>
                </a:lnTo>
                <a:lnTo>
                  <a:pt x="563" y="728"/>
                </a:lnTo>
                <a:lnTo>
                  <a:pt x="563" y="98"/>
                </a:lnTo>
                <a:lnTo>
                  <a:pt x="563" y="85"/>
                </a:lnTo>
                <a:lnTo>
                  <a:pt x="562" y="73"/>
                </a:lnTo>
                <a:lnTo>
                  <a:pt x="561" y="62"/>
                </a:lnTo>
                <a:lnTo>
                  <a:pt x="558" y="51"/>
                </a:lnTo>
                <a:lnTo>
                  <a:pt x="555" y="43"/>
                </a:lnTo>
                <a:lnTo>
                  <a:pt x="552" y="34"/>
                </a:lnTo>
                <a:lnTo>
                  <a:pt x="548" y="28"/>
                </a:lnTo>
                <a:lnTo>
                  <a:pt x="544" y="22"/>
                </a:lnTo>
                <a:lnTo>
                  <a:pt x="539" y="16"/>
                </a:lnTo>
                <a:lnTo>
                  <a:pt x="533" y="12"/>
                </a:lnTo>
                <a:lnTo>
                  <a:pt x="527" y="9"/>
                </a:lnTo>
                <a:lnTo>
                  <a:pt x="520" y="6"/>
                </a:lnTo>
                <a:lnTo>
                  <a:pt x="513" y="3"/>
                </a:lnTo>
                <a:lnTo>
                  <a:pt x="505" y="1"/>
                </a:lnTo>
                <a:lnTo>
                  <a:pt x="497" y="1"/>
                </a:lnTo>
                <a:lnTo>
                  <a:pt x="488" y="0"/>
                </a:lnTo>
                <a:close/>
                <a:moveTo>
                  <a:pt x="1847" y="2564"/>
                </a:moveTo>
                <a:lnTo>
                  <a:pt x="1291" y="1644"/>
                </a:lnTo>
                <a:lnTo>
                  <a:pt x="1779" y="968"/>
                </a:lnTo>
                <a:lnTo>
                  <a:pt x="1784" y="962"/>
                </a:lnTo>
                <a:lnTo>
                  <a:pt x="1789" y="955"/>
                </a:lnTo>
                <a:lnTo>
                  <a:pt x="1792" y="948"/>
                </a:lnTo>
                <a:lnTo>
                  <a:pt x="1794" y="941"/>
                </a:lnTo>
                <a:lnTo>
                  <a:pt x="1797" y="928"/>
                </a:lnTo>
                <a:lnTo>
                  <a:pt x="1798" y="916"/>
                </a:lnTo>
                <a:lnTo>
                  <a:pt x="1798" y="911"/>
                </a:lnTo>
                <a:lnTo>
                  <a:pt x="1797" y="906"/>
                </a:lnTo>
                <a:lnTo>
                  <a:pt x="1796" y="900"/>
                </a:lnTo>
                <a:lnTo>
                  <a:pt x="1794" y="896"/>
                </a:lnTo>
                <a:lnTo>
                  <a:pt x="1792" y="892"/>
                </a:lnTo>
                <a:lnTo>
                  <a:pt x="1789" y="888"/>
                </a:lnTo>
                <a:lnTo>
                  <a:pt x="1785" y="884"/>
                </a:lnTo>
                <a:lnTo>
                  <a:pt x="1781" y="880"/>
                </a:lnTo>
                <a:lnTo>
                  <a:pt x="1777" y="878"/>
                </a:lnTo>
                <a:lnTo>
                  <a:pt x="1773" y="875"/>
                </a:lnTo>
                <a:lnTo>
                  <a:pt x="1767" y="873"/>
                </a:lnTo>
                <a:lnTo>
                  <a:pt x="1761" y="871"/>
                </a:lnTo>
                <a:lnTo>
                  <a:pt x="1748" y="869"/>
                </a:lnTo>
                <a:lnTo>
                  <a:pt x="1734" y="867"/>
                </a:lnTo>
                <a:lnTo>
                  <a:pt x="1451" y="867"/>
                </a:lnTo>
                <a:lnTo>
                  <a:pt x="1329" y="867"/>
                </a:lnTo>
                <a:lnTo>
                  <a:pt x="1241" y="867"/>
                </a:lnTo>
                <a:lnTo>
                  <a:pt x="1101" y="1096"/>
                </a:lnTo>
                <a:lnTo>
                  <a:pt x="1075" y="1135"/>
                </a:lnTo>
                <a:lnTo>
                  <a:pt x="1051" y="1175"/>
                </a:lnTo>
                <a:lnTo>
                  <a:pt x="1026" y="1215"/>
                </a:lnTo>
                <a:lnTo>
                  <a:pt x="1002" y="1254"/>
                </a:lnTo>
                <a:lnTo>
                  <a:pt x="990" y="1273"/>
                </a:lnTo>
                <a:lnTo>
                  <a:pt x="977" y="1294"/>
                </a:lnTo>
                <a:lnTo>
                  <a:pt x="965" y="1314"/>
                </a:lnTo>
                <a:lnTo>
                  <a:pt x="953" y="1334"/>
                </a:lnTo>
                <a:lnTo>
                  <a:pt x="940" y="1354"/>
                </a:lnTo>
                <a:lnTo>
                  <a:pt x="927" y="1373"/>
                </a:lnTo>
                <a:lnTo>
                  <a:pt x="916" y="1394"/>
                </a:lnTo>
                <a:lnTo>
                  <a:pt x="903" y="1414"/>
                </a:lnTo>
                <a:lnTo>
                  <a:pt x="884" y="1446"/>
                </a:lnTo>
                <a:lnTo>
                  <a:pt x="864" y="1477"/>
                </a:lnTo>
                <a:lnTo>
                  <a:pt x="844" y="1508"/>
                </a:lnTo>
                <a:lnTo>
                  <a:pt x="824" y="1540"/>
                </a:lnTo>
                <a:lnTo>
                  <a:pt x="810" y="1562"/>
                </a:lnTo>
                <a:lnTo>
                  <a:pt x="797" y="1586"/>
                </a:lnTo>
                <a:lnTo>
                  <a:pt x="782" y="1608"/>
                </a:lnTo>
                <a:lnTo>
                  <a:pt x="768" y="1631"/>
                </a:lnTo>
                <a:lnTo>
                  <a:pt x="754" y="1653"/>
                </a:lnTo>
                <a:lnTo>
                  <a:pt x="739" y="1675"/>
                </a:lnTo>
                <a:lnTo>
                  <a:pt x="725" y="1699"/>
                </a:lnTo>
                <a:lnTo>
                  <a:pt x="710" y="1721"/>
                </a:lnTo>
                <a:lnTo>
                  <a:pt x="728" y="1750"/>
                </a:lnTo>
                <a:lnTo>
                  <a:pt x="743" y="1779"/>
                </a:lnTo>
                <a:lnTo>
                  <a:pt x="760" y="1808"/>
                </a:lnTo>
                <a:lnTo>
                  <a:pt x="776" y="1838"/>
                </a:lnTo>
                <a:lnTo>
                  <a:pt x="792" y="1866"/>
                </a:lnTo>
                <a:lnTo>
                  <a:pt x="809" y="1896"/>
                </a:lnTo>
                <a:lnTo>
                  <a:pt x="825" y="1925"/>
                </a:lnTo>
                <a:lnTo>
                  <a:pt x="842" y="1955"/>
                </a:lnTo>
                <a:lnTo>
                  <a:pt x="864" y="1993"/>
                </a:lnTo>
                <a:lnTo>
                  <a:pt x="885" y="2031"/>
                </a:lnTo>
                <a:lnTo>
                  <a:pt x="906" y="2069"/>
                </a:lnTo>
                <a:lnTo>
                  <a:pt x="927" y="2108"/>
                </a:lnTo>
                <a:lnTo>
                  <a:pt x="940" y="2131"/>
                </a:lnTo>
                <a:lnTo>
                  <a:pt x="953" y="2153"/>
                </a:lnTo>
                <a:lnTo>
                  <a:pt x="966" y="2176"/>
                </a:lnTo>
                <a:lnTo>
                  <a:pt x="978" y="2198"/>
                </a:lnTo>
                <a:lnTo>
                  <a:pt x="990" y="2221"/>
                </a:lnTo>
                <a:lnTo>
                  <a:pt x="1003" y="2244"/>
                </a:lnTo>
                <a:lnTo>
                  <a:pt x="1016" y="2266"/>
                </a:lnTo>
                <a:lnTo>
                  <a:pt x="1028" y="2288"/>
                </a:lnTo>
                <a:lnTo>
                  <a:pt x="1050" y="2326"/>
                </a:lnTo>
                <a:lnTo>
                  <a:pt x="1070" y="2364"/>
                </a:lnTo>
                <a:lnTo>
                  <a:pt x="1091" y="2401"/>
                </a:lnTo>
                <a:lnTo>
                  <a:pt x="1112" y="2438"/>
                </a:lnTo>
                <a:lnTo>
                  <a:pt x="1254" y="2694"/>
                </a:lnTo>
                <a:lnTo>
                  <a:pt x="1377" y="2694"/>
                </a:lnTo>
                <a:lnTo>
                  <a:pt x="1458" y="2694"/>
                </a:lnTo>
                <a:lnTo>
                  <a:pt x="1798" y="2694"/>
                </a:lnTo>
                <a:lnTo>
                  <a:pt x="1810" y="2694"/>
                </a:lnTo>
                <a:lnTo>
                  <a:pt x="1823" y="2693"/>
                </a:lnTo>
                <a:lnTo>
                  <a:pt x="1836" y="2690"/>
                </a:lnTo>
                <a:lnTo>
                  <a:pt x="1848" y="2686"/>
                </a:lnTo>
                <a:lnTo>
                  <a:pt x="1854" y="2683"/>
                </a:lnTo>
                <a:lnTo>
                  <a:pt x="1860" y="2679"/>
                </a:lnTo>
                <a:lnTo>
                  <a:pt x="1864" y="2675"/>
                </a:lnTo>
                <a:lnTo>
                  <a:pt x="1868" y="2671"/>
                </a:lnTo>
                <a:lnTo>
                  <a:pt x="1871" y="2666"/>
                </a:lnTo>
                <a:lnTo>
                  <a:pt x="1875" y="2659"/>
                </a:lnTo>
                <a:lnTo>
                  <a:pt x="1876" y="2653"/>
                </a:lnTo>
                <a:lnTo>
                  <a:pt x="1877" y="2645"/>
                </a:lnTo>
                <a:lnTo>
                  <a:pt x="1876" y="2635"/>
                </a:lnTo>
                <a:lnTo>
                  <a:pt x="1874" y="2624"/>
                </a:lnTo>
                <a:lnTo>
                  <a:pt x="1871" y="2614"/>
                </a:lnTo>
                <a:lnTo>
                  <a:pt x="1867" y="2603"/>
                </a:lnTo>
                <a:lnTo>
                  <a:pt x="1858" y="2583"/>
                </a:lnTo>
                <a:lnTo>
                  <a:pt x="1847" y="2564"/>
                </a:lnTo>
                <a:close/>
                <a:moveTo>
                  <a:pt x="6777" y="1134"/>
                </a:moveTo>
                <a:lnTo>
                  <a:pt x="6770" y="1119"/>
                </a:lnTo>
                <a:lnTo>
                  <a:pt x="6763" y="1104"/>
                </a:lnTo>
                <a:lnTo>
                  <a:pt x="6754" y="1091"/>
                </a:lnTo>
                <a:lnTo>
                  <a:pt x="6746" y="1076"/>
                </a:lnTo>
                <a:lnTo>
                  <a:pt x="6736" y="1062"/>
                </a:lnTo>
                <a:lnTo>
                  <a:pt x="6727" y="1047"/>
                </a:lnTo>
                <a:lnTo>
                  <a:pt x="6715" y="1033"/>
                </a:lnTo>
                <a:lnTo>
                  <a:pt x="6704" y="1019"/>
                </a:lnTo>
                <a:lnTo>
                  <a:pt x="6692" y="1006"/>
                </a:lnTo>
                <a:lnTo>
                  <a:pt x="6679" y="992"/>
                </a:lnTo>
                <a:lnTo>
                  <a:pt x="6666" y="978"/>
                </a:lnTo>
                <a:lnTo>
                  <a:pt x="6652" y="965"/>
                </a:lnTo>
                <a:lnTo>
                  <a:pt x="6637" y="952"/>
                </a:lnTo>
                <a:lnTo>
                  <a:pt x="6621" y="940"/>
                </a:lnTo>
                <a:lnTo>
                  <a:pt x="6606" y="928"/>
                </a:lnTo>
                <a:lnTo>
                  <a:pt x="6589" y="916"/>
                </a:lnTo>
                <a:lnTo>
                  <a:pt x="6571" y="906"/>
                </a:lnTo>
                <a:lnTo>
                  <a:pt x="6553" y="895"/>
                </a:lnTo>
                <a:lnTo>
                  <a:pt x="6534" y="884"/>
                </a:lnTo>
                <a:lnTo>
                  <a:pt x="6515" y="875"/>
                </a:lnTo>
                <a:lnTo>
                  <a:pt x="6495" y="866"/>
                </a:lnTo>
                <a:lnTo>
                  <a:pt x="6475" y="858"/>
                </a:lnTo>
                <a:lnTo>
                  <a:pt x="6453" y="850"/>
                </a:lnTo>
                <a:lnTo>
                  <a:pt x="6431" y="843"/>
                </a:lnTo>
                <a:lnTo>
                  <a:pt x="6409" y="837"/>
                </a:lnTo>
                <a:lnTo>
                  <a:pt x="6385" y="831"/>
                </a:lnTo>
                <a:lnTo>
                  <a:pt x="6361" y="826"/>
                </a:lnTo>
                <a:lnTo>
                  <a:pt x="6337" y="823"/>
                </a:lnTo>
                <a:lnTo>
                  <a:pt x="6312" y="819"/>
                </a:lnTo>
                <a:lnTo>
                  <a:pt x="6286" y="816"/>
                </a:lnTo>
                <a:lnTo>
                  <a:pt x="6259" y="815"/>
                </a:lnTo>
                <a:lnTo>
                  <a:pt x="6232" y="815"/>
                </a:lnTo>
                <a:lnTo>
                  <a:pt x="6188" y="815"/>
                </a:lnTo>
                <a:lnTo>
                  <a:pt x="6143" y="819"/>
                </a:lnTo>
                <a:lnTo>
                  <a:pt x="6098" y="824"/>
                </a:lnTo>
                <a:lnTo>
                  <a:pt x="6054" y="830"/>
                </a:lnTo>
                <a:lnTo>
                  <a:pt x="6010" y="839"/>
                </a:lnTo>
                <a:lnTo>
                  <a:pt x="5967" y="850"/>
                </a:lnTo>
                <a:lnTo>
                  <a:pt x="5923" y="862"/>
                </a:lnTo>
                <a:lnTo>
                  <a:pt x="5880" y="877"/>
                </a:lnTo>
                <a:lnTo>
                  <a:pt x="5859" y="886"/>
                </a:lnTo>
                <a:lnTo>
                  <a:pt x="5839" y="894"/>
                </a:lnTo>
                <a:lnTo>
                  <a:pt x="5818" y="903"/>
                </a:lnTo>
                <a:lnTo>
                  <a:pt x="5798" y="912"/>
                </a:lnTo>
                <a:lnTo>
                  <a:pt x="5777" y="923"/>
                </a:lnTo>
                <a:lnTo>
                  <a:pt x="5758" y="933"/>
                </a:lnTo>
                <a:lnTo>
                  <a:pt x="5738" y="944"/>
                </a:lnTo>
                <a:lnTo>
                  <a:pt x="5719" y="956"/>
                </a:lnTo>
                <a:lnTo>
                  <a:pt x="5701" y="967"/>
                </a:lnTo>
                <a:lnTo>
                  <a:pt x="5682" y="980"/>
                </a:lnTo>
                <a:lnTo>
                  <a:pt x="5664" y="994"/>
                </a:lnTo>
                <a:lnTo>
                  <a:pt x="5646" y="1007"/>
                </a:lnTo>
                <a:lnTo>
                  <a:pt x="5629" y="1022"/>
                </a:lnTo>
                <a:lnTo>
                  <a:pt x="5611" y="1035"/>
                </a:lnTo>
                <a:lnTo>
                  <a:pt x="5596" y="1050"/>
                </a:lnTo>
                <a:lnTo>
                  <a:pt x="5579" y="1066"/>
                </a:lnTo>
                <a:lnTo>
                  <a:pt x="5564" y="1043"/>
                </a:lnTo>
                <a:lnTo>
                  <a:pt x="5547" y="1018"/>
                </a:lnTo>
                <a:lnTo>
                  <a:pt x="5528" y="996"/>
                </a:lnTo>
                <a:lnTo>
                  <a:pt x="5508" y="973"/>
                </a:lnTo>
                <a:lnTo>
                  <a:pt x="5486" y="951"/>
                </a:lnTo>
                <a:lnTo>
                  <a:pt x="5463" y="930"/>
                </a:lnTo>
                <a:lnTo>
                  <a:pt x="5450" y="921"/>
                </a:lnTo>
                <a:lnTo>
                  <a:pt x="5437" y="911"/>
                </a:lnTo>
                <a:lnTo>
                  <a:pt x="5423" y="901"/>
                </a:lnTo>
                <a:lnTo>
                  <a:pt x="5410" y="893"/>
                </a:lnTo>
                <a:lnTo>
                  <a:pt x="5395" y="884"/>
                </a:lnTo>
                <a:lnTo>
                  <a:pt x="5380" y="876"/>
                </a:lnTo>
                <a:lnTo>
                  <a:pt x="5364" y="869"/>
                </a:lnTo>
                <a:lnTo>
                  <a:pt x="5348" y="861"/>
                </a:lnTo>
                <a:lnTo>
                  <a:pt x="5332" y="854"/>
                </a:lnTo>
                <a:lnTo>
                  <a:pt x="5314" y="847"/>
                </a:lnTo>
                <a:lnTo>
                  <a:pt x="5297" y="842"/>
                </a:lnTo>
                <a:lnTo>
                  <a:pt x="5279" y="837"/>
                </a:lnTo>
                <a:lnTo>
                  <a:pt x="5260" y="831"/>
                </a:lnTo>
                <a:lnTo>
                  <a:pt x="5239" y="827"/>
                </a:lnTo>
                <a:lnTo>
                  <a:pt x="5220" y="824"/>
                </a:lnTo>
                <a:lnTo>
                  <a:pt x="5199" y="821"/>
                </a:lnTo>
                <a:lnTo>
                  <a:pt x="5178" y="819"/>
                </a:lnTo>
                <a:lnTo>
                  <a:pt x="5155" y="816"/>
                </a:lnTo>
                <a:lnTo>
                  <a:pt x="5133" y="815"/>
                </a:lnTo>
                <a:lnTo>
                  <a:pt x="5110" y="815"/>
                </a:lnTo>
                <a:lnTo>
                  <a:pt x="5074" y="815"/>
                </a:lnTo>
                <a:lnTo>
                  <a:pt x="5038" y="819"/>
                </a:lnTo>
                <a:lnTo>
                  <a:pt x="5002" y="823"/>
                </a:lnTo>
                <a:lnTo>
                  <a:pt x="4966" y="828"/>
                </a:lnTo>
                <a:lnTo>
                  <a:pt x="4931" y="837"/>
                </a:lnTo>
                <a:lnTo>
                  <a:pt x="4896" y="845"/>
                </a:lnTo>
                <a:lnTo>
                  <a:pt x="4861" y="856"/>
                </a:lnTo>
                <a:lnTo>
                  <a:pt x="4826" y="869"/>
                </a:lnTo>
                <a:lnTo>
                  <a:pt x="4792" y="882"/>
                </a:lnTo>
                <a:lnTo>
                  <a:pt x="4759" y="897"/>
                </a:lnTo>
                <a:lnTo>
                  <a:pt x="4726" y="914"/>
                </a:lnTo>
                <a:lnTo>
                  <a:pt x="4694" y="932"/>
                </a:lnTo>
                <a:lnTo>
                  <a:pt x="4662" y="951"/>
                </a:lnTo>
                <a:lnTo>
                  <a:pt x="4631" y="973"/>
                </a:lnTo>
                <a:lnTo>
                  <a:pt x="4602" y="994"/>
                </a:lnTo>
                <a:lnTo>
                  <a:pt x="4573" y="1017"/>
                </a:lnTo>
                <a:lnTo>
                  <a:pt x="4565" y="946"/>
                </a:lnTo>
                <a:lnTo>
                  <a:pt x="4564" y="937"/>
                </a:lnTo>
                <a:lnTo>
                  <a:pt x="4561" y="927"/>
                </a:lnTo>
                <a:lnTo>
                  <a:pt x="4558" y="918"/>
                </a:lnTo>
                <a:lnTo>
                  <a:pt x="4555" y="910"/>
                </a:lnTo>
                <a:lnTo>
                  <a:pt x="4549" y="903"/>
                </a:lnTo>
                <a:lnTo>
                  <a:pt x="4545" y="896"/>
                </a:lnTo>
                <a:lnTo>
                  <a:pt x="4539" y="891"/>
                </a:lnTo>
                <a:lnTo>
                  <a:pt x="4532" y="886"/>
                </a:lnTo>
                <a:lnTo>
                  <a:pt x="4525" y="881"/>
                </a:lnTo>
                <a:lnTo>
                  <a:pt x="4518" y="877"/>
                </a:lnTo>
                <a:lnTo>
                  <a:pt x="4509" y="875"/>
                </a:lnTo>
                <a:lnTo>
                  <a:pt x="4499" y="872"/>
                </a:lnTo>
                <a:lnTo>
                  <a:pt x="4490" y="870"/>
                </a:lnTo>
                <a:lnTo>
                  <a:pt x="4479" y="869"/>
                </a:lnTo>
                <a:lnTo>
                  <a:pt x="4469" y="867"/>
                </a:lnTo>
                <a:lnTo>
                  <a:pt x="4457" y="867"/>
                </a:lnTo>
                <a:lnTo>
                  <a:pt x="4249" y="867"/>
                </a:lnTo>
                <a:lnTo>
                  <a:pt x="4149" y="867"/>
                </a:lnTo>
                <a:lnTo>
                  <a:pt x="4043" y="867"/>
                </a:lnTo>
                <a:lnTo>
                  <a:pt x="4043" y="965"/>
                </a:lnTo>
                <a:lnTo>
                  <a:pt x="4043" y="1126"/>
                </a:lnTo>
                <a:lnTo>
                  <a:pt x="4043" y="2203"/>
                </a:lnTo>
                <a:lnTo>
                  <a:pt x="4043" y="2346"/>
                </a:lnTo>
                <a:lnTo>
                  <a:pt x="4043" y="2586"/>
                </a:lnTo>
                <a:lnTo>
                  <a:pt x="4043" y="2694"/>
                </a:lnTo>
                <a:lnTo>
                  <a:pt x="4160" y="2694"/>
                </a:lnTo>
                <a:lnTo>
                  <a:pt x="4276" y="2694"/>
                </a:lnTo>
                <a:lnTo>
                  <a:pt x="4498" y="2694"/>
                </a:lnTo>
                <a:lnTo>
                  <a:pt x="4512" y="2694"/>
                </a:lnTo>
                <a:lnTo>
                  <a:pt x="4524" y="2693"/>
                </a:lnTo>
                <a:lnTo>
                  <a:pt x="4536" y="2691"/>
                </a:lnTo>
                <a:lnTo>
                  <a:pt x="4547" y="2689"/>
                </a:lnTo>
                <a:lnTo>
                  <a:pt x="4557" y="2685"/>
                </a:lnTo>
                <a:lnTo>
                  <a:pt x="4565" y="2680"/>
                </a:lnTo>
                <a:lnTo>
                  <a:pt x="4574" y="2676"/>
                </a:lnTo>
                <a:lnTo>
                  <a:pt x="4580" y="2670"/>
                </a:lnTo>
                <a:lnTo>
                  <a:pt x="4587" y="2662"/>
                </a:lnTo>
                <a:lnTo>
                  <a:pt x="4592" y="2655"/>
                </a:lnTo>
                <a:lnTo>
                  <a:pt x="4597" y="2646"/>
                </a:lnTo>
                <a:lnTo>
                  <a:pt x="4600" y="2636"/>
                </a:lnTo>
                <a:lnTo>
                  <a:pt x="4604" y="2625"/>
                </a:lnTo>
                <a:lnTo>
                  <a:pt x="4606" y="2614"/>
                </a:lnTo>
                <a:lnTo>
                  <a:pt x="4607" y="2600"/>
                </a:lnTo>
                <a:lnTo>
                  <a:pt x="4607" y="2586"/>
                </a:lnTo>
                <a:lnTo>
                  <a:pt x="4607" y="2203"/>
                </a:lnTo>
                <a:lnTo>
                  <a:pt x="4607" y="1468"/>
                </a:lnTo>
                <a:lnTo>
                  <a:pt x="4627" y="1451"/>
                </a:lnTo>
                <a:lnTo>
                  <a:pt x="4647" y="1434"/>
                </a:lnTo>
                <a:lnTo>
                  <a:pt x="4669" y="1418"/>
                </a:lnTo>
                <a:lnTo>
                  <a:pt x="4690" y="1403"/>
                </a:lnTo>
                <a:lnTo>
                  <a:pt x="4711" y="1389"/>
                </a:lnTo>
                <a:lnTo>
                  <a:pt x="4733" y="1377"/>
                </a:lnTo>
                <a:lnTo>
                  <a:pt x="4756" y="1365"/>
                </a:lnTo>
                <a:lnTo>
                  <a:pt x="4778" y="1354"/>
                </a:lnTo>
                <a:lnTo>
                  <a:pt x="4801" y="1344"/>
                </a:lnTo>
                <a:lnTo>
                  <a:pt x="4824" y="1335"/>
                </a:lnTo>
                <a:lnTo>
                  <a:pt x="4847" y="1328"/>
                </a:lnTo>
                <a:lnTo>
                  <a:pt x="4870" y="1321"/>
                </a:lnTo>
                <a:lnTo>
                  <a:pt x="4894" y="1317"/>
                </a:lnTo>
                <a:lnTo>
                  <a:pt x="4917" y="1313"/>
                </a:lnTo>
                <a:lnTo>
                  <a:pt x="4941" y="1311"/>
                </a:lnTo>
                <a:lnTo>
                  <a:pt x="4964" y="1311"/>
                </a:lnTo>
                <a:lnTo>
                  <a:pt x="4979" y="1311"/>
                </a:lnTo>
                <a:lnTo>
                  <a:pt x="4994" y="1312"/>
                </a:lnTo>
                <a:lnTo>
                  <a:pt x="5008" y="1313"/>
                </a:lnTo>
                <a:lnTo>
                  <a:pt x="5020" y="1316"/>
                </a:lnTo>
                <a:lnTo>
                  <a:pt x="5033" y="1318"/>
                </a:lnTo>
                <a:lnTo>
                  <a:pt x="5045" y="1322"/>
                </a:lnTo>
                <a:lnTo>
                  <a:pt x="5057" y="1327"/>
                </a:lnTo>
                <a:lnTo>
                  <a:pt x="5066" y="1331"/>
                </a:lnTo>
                <a:lnTo>
                  <a:pt x="5077" y="1336"/>
                </a:lnTo>
                <a:lnTo>
                  <a:pt x="5085" y="1342"/>
                </a:lnTo>
                <a:lnTo>
                  <a:pt x="5094" y="1349"/>
                </a:lnTo>
                <a:lnTo>
                  <a:pt x="5102" y="1356"/>
                </a:lnTo>
                <a:lnTo>
                  <a:pt x="5110" y="1364"/>
                </a:lnTo>
                <a:lnTo>
                  <a:pt x="5116" y="1371"/>
                </a:lnTo>
                <a:lnTo>
                  <a:pt x="5122" y="1380"/>
                </a:lnTo>
                <a:lnTo>
                  <a:pt x="5128" y="1389"/>
                </a:lnTo>
                <a:lnTo>
                  <a:pt x="5133" y="1398"/>
                </a:lnTo>
                <a:lnTo>
                  <a:pt x="5138" y="1408"/>
                </a:lnTo>
                <a:lnTo>
                  <a:pt x="5143" y="1418"/>
                </a:lnTo>
                <a:lnTo>
                  <a:pt x="5147" y="1429"/>
                </a:lnTo>
                <a:lnTo>
                  <a:pt x="5153" y="1451"/>
                </a:lnTo>
                <a:lnTo>
                  <a:pt x="5159" y="1474"/>
                </a:lnTo>
                <a:lnTo>
                  <a:pt x="5162" y="1500"/>
                </a:lnTo>
                <a:lnTo>
                  <a:pt x="5164" y="1525"/>
                </a:lnTo>
                <a:lnTo>
                  <a:pt x="5166" y="1553"/>
                </a:lnTo>
                <a:lnTo>
                  <a:pt x="5166" y="1581"/>
                </a:lnTo>
                <a:lnTo>
                  <a:pt x="5166" y="2203"/>
                </a:lnTo>
                <a:lnTo>
                  <a:pt x="5166" y="2319"/>
                </a:lnTo>
                <a:lnTo>
                  <a:pt x="5166" y="2586"/>
                </a:lnTo>
                <a:lnTo>
                  <a:pt x="5166" y="2694"/>
                </a:lnTo>
                <a:lnTo>
                  <a:pt x="5283" y="2694"/>
                </a:lnTo>
                <a:lnTo>
                  <a:pt x="5420" y="2694"/>
                </a:lnTo>
                <a:lnTo>
                  <a:pt x="5590" y="2694"/>
                </a:lnTo>
                <a:lnTo>
                  <a:pt x="5604" y="2694"/>
                </a:lnTo>
                <a:lnTo>
                  <a:pt x="5617" y="2693"/>
                </a:lnTo>
                <a:lnTo>
                  <a:pt x="5629" y="2691"/>
                </a:lnTo>
                <a:lnTo>
                  <a:pt x="5639" y="2689"/>
                </a:lnTo>
                <a:lnTo>
                  <a:pt x="5649" y="2685"/>
                </a:lnTo>
                <a:lnTo>
                  <a:pt x="5658" y="2680"/>
                </a:lnTo>
                <a:lnTo>
                  <a:pt x="5666" y="2676"/>
                </a:lnTo>
                <a:lnTo>
                  <a:pt x="5673" y="2670"/>
                </a:lnTo>
                <a:lnTo>
                  <a:pt x="5680" y="2662"/>
                </a:lnTo>
                <a:lnTo>
                  <a:pt x="5685" y="2655"/>
                </a:lnTo>
                <a:lnTo>
                  <a:pt x="5689" y="2646"/>
                </a:lnTo>
                <a:lnTo>
                  <a:pt x="5692" y="2636"/>
                </a:lnTo>
                <a:lnTo>
                  <a:pt x="5695" y="2625"/>
                </a:lnTo>
                <a:lnTo>
                  <a:pt x="5698" y="2614"/>
                </a:lnTo>
                <a:lnTo>
                  <a:pt x="5699" y="2600"/>
                </a:lnTo>
                <a:lnTo>
                  <a:pt x="5700" y="2586"/>
                </a:lnTo>
                <a:lnTo>
                  <a:pt x="5700" y="2203"/>
                </a:lnTo>
                <a:lnTo>
                  <a:pt x="5700" y="1468"/>
                </a:lnTo>
                <a:lnTo>
                  <a:pt x="5719" y="1452"/>
                </a:lnTo>
                <a:lnTo>
                  <a:pt x="5739" y="1436"/>
                </a:lnTo>
                <a:lnTo>
                  <a:pt x="5761" y="1421"/>
                </a:lnTo>
                <a:lnTo>
                  <a:pt x="5784" y="1406"/>
                </a:lnTo>
                <a:lnTo>
                  <a:pt x="5807" y="1392"/>
                </a:lnTo>
                <a:lnTo>
                  <a:pt x="5832" y="1380"/>
                </a:lnTo>
                <a:lnTo>
                  <a:pt x="5856" y="1368"/>
                </a:lnTo>
                <a:lnTo>
                  <a:pt x="5882" y="1356"/>
                </a:lnTo>
                <a:lnTo>
                  <a:pt x="5907" y="1347"/>
                </a:lnTo>
                <a:lnTo>
                  <a:pt x="5933" y="1337"/>
                </a:lnTo>
                <a:lnTo>
                  <a:pt x="5958" y="1330"/>
                </a:lnTo>
                <a:lnTo>
                  <a:pt x="5985" y="1322"/>
                </a:lnTo>
                <a:lnTo>
                  <a:pt x="6010" y="1317"/>
                </a:lnTo>
                <a:lnTo>
                  <a:pt x="6036" y="1314"/>
                </a:lnTo>
                <a:lnTo>
                  <a:pt x="6061" y="1311"/>
                </a:lnTo>
                <a:lnTo>
                  <a:pt x="6086" y="1311"/>
                </a:lnTo>
                <a:lnTo>
                  <a:pt x="6102" y="1311"/>
                </a:lnTo>
                <a:lnTo>
                  <a:pt x="6116" y="1312"/>
                </a:lnTo>
                <a:lnTo>
                  <a:pt x="6130" y="1313"/>
                </a:lnTo>
                <a:lnTo>
                  <a:pt x="6143" y="1316"/>
                </a:lnTo>
                <a:lnTo>
                  <a:pt x="6156" y="1318"/>
                </a:lnTo>
                <a:lnTo>
                  <a:pt x="6168" y="1322"/>
                </a:lnTo>
                <a:lnTo>
                  <a:pt x="6178" y="1327"/>
                </a:lnTo>
                <a:lnTo>
                  <a:pt x="6189" y="1331"/>
                </a:lnTo>
                <a:lnTo>
                  <a:pt x="6198" y="1336"/>
                </a:lnTo>
                <a:lnTo>
                  <a:pt x="6208" y="1342"/>
                </a:lnTo>
                <a:lnTo>
                  <a:pt x="6216" y="1349"/>
                </a:lnTo>
                <a:lnTo>
                  <a:pt x="6224" y="1356"/>
                </a:lnTo>
                <a:lnTo>
                  <a:pt x="6231" y="1364"/>
                </a:lnTo>
                <a:lnTo>
                  <a:pt x="6239" y="1371"/>
                </a:lnTo>
                <a:lnTo>
                  <a:pt x="6245" y="1380"/>
                </a:lnTo>
                <a:lnTo>
                  <a:pt x="6250" y="1389"/>
                </a:lnTo>
                <a:lnTo>
                  <a:pt x="6256" y="1398"/>
                </a:lnTo>
                <a:lnTo>
                  <a:pt x="6261" y="1408"/>
                </a:lnTo>
                <a:lnTo>
                  <a:pt x="6265" y="1418"/>
                </a:lnTo>
                <a:lnTo>
                  <a:pt x="6269" y="1429"/>
                </a:lnTo>
                <a:lnTo>
                  <a:pt x="6276" y="1451"/>
                </a:lnTo>
                <a:lnTo>
                  <a:pt x="6280" y="1474"/>
                </a:lnTo>
                <a:lnTo>
                  <a:pt x="6284" y="1500"/>
                </a:lnTo>
                <a:lnTo>
                  <a:pt x="6287" y="1525"/>
                </a:lnTo>
                <a:lnTo>
                  <a:pt x="6288" y="1553"/>
                </a:lnTo>
                <a:lnTo>
                  <a:pt x="6289" y="1581"/>
                </a:lnTo>
                <a:lnTo>
                  <a:pt x="6289" y="2203"/>
                </a:lnTo>
                <a:lnTo>
                  <a:pt x="6289" y="2211"/>
                </a:lnTo>
                <a:lnTo>
                  <a:pt x="6289" y="2586"/>
                </a:lnTo>
                <a:lnTo>
                  <a:pt x="6289" y="2694"/>
                </a:lnTo>
                <a:lnTo>
                  <a:pt x="6405" y="2694"/>
                </a:lnTo>
                <a:lnTo>
                  <a:pt x="6635" y="2694"/>
                </a:lnTo>
                <a:lnTo>
                  <a:pt x="6743" y="2694"/>
                </a:lnTo>
                <a:lnTo>
                  <a:pt x="6756" y="2694"/>
                </a:lnTo>
                <a:lnTo>
                  <a:pt x="6769" y="2693"/>
                </a:lnTo>
                <a:lnTo>
                  <a:pt x="6781" y="2691"/>
                </a:lnTo>
                <a:lnTo>
                  <a:pt x="6792" y="2689"/>
                </a:lnTo>
                <a:lnTo>
                  <a:pt x="6801" y="2685"/>
                </a:lnTo>
                <a:lnTo>
                  <a:pt x="6810" y="2680"/>
                </a:lnTo>
                <a:lnTo>
                  <a:pt x="6818" y="2676"/>
                </a:lnTo>
                <a:lnTo>
                  <a:pt x="6826" y="2670"/>
                </a:lnTo>
                <a:lnTo>
                  <a:pt x="6832" y="2662"/>
                </a:lnTo>
                <a:lnTo>
                  <a:pt x="6837" y="2655"/>
                </a:lnTo>
                <a:lnTo>
                  <a:pt x="6842" y="2646"/>
                </a:lnTo>
                <a:lnTo>
                  <a:pt x="6845" y="2636"/>
                </a:lnTo>
                <a:lnTo>
                  <a:pt x="6848" y="2625"/>
                </a:lnTo>
                <a:lnTo>
                  <a:pt x="6850" y="2614"/>
                </a:lnTo>
                <a:lnTo>
                  <a:pt x="6851" y="2600"/>
                </a:lnTo>
                <a:lnTo>
                  <a:pt x="6852" y="2586"/>
                </a:lnTo>
                <a:lnTo>
                  <a:pt x="6852" y="2203"/>
                </a:lnTo>
                <a:lnTo>
                  <a:pt x="6852" y="1719"/>
                </a:lnTo>
                <a:lnTo>
                  <a:pt x="6851" y="1624"/>
                </a:lnTo>
                <a:lnTo>
                  <a:pt x="6849" y="1536"/>
                </a:lnTo>
                <a:lnTo>
                  <a:pt x="6848" y="1496"/>
                </a:lnTo>
                <a:lnTo>
                  <a:pt x="6846" y="1456"/>
                </a:lnTo>
                <a:lnTo>
                  <a:pt x="6843" y="1419"/>
                </a:lnTo>
                <a:lnTo>
                  <a:pt x="6839" y="1383"/>
                </a:lnTo>
                <a:lnTo>
                  <a:pt x="6835" y="1348"/>
                </a:lnTo>
                <a:lnTo>
                  <a:pt x="6830" y="1315"/>
                </a:lnTo>
                <a:lnTo>
                  <a:pt x="6823" y="1282"/>
                </a:lnTo>
                <a:lnTo>
                  <a:pt x="6817" y="1251"/>
                </a:lnTo>
                <a:lnTo>
                  <a:pt x="6809" y="1220"/>
                </a:lnTo>
                <a:lnTo>
                  <a:pt x="6799" y="1192"/>
                </a:lnTo>
                <a:lnTo>
                  <a:pt x="6788" y="1162"/>
                </a:lnTo>
                <a:lnTo>
                  <a:pt x="6777" y="1134"/>
                </a:lnTo>
                <a:close/>
                <a:moveTo>
                  <a:pt x="8813" y="1960"/>
                </a:moveTo>
                <a:lnTo>
                  <a:pt x="8814" y="2068"/>
                </a:lnTo>
                <a:lnTo>
                  <a:pt x="8816" y="2164"/>
                </a:lnTo>
                <a:lnTo>
                  <a:pt x="8818" y="2208"/>
                </a:lnTo>
                <a:lnTo>
                  <a:pt x="8821" y="2248"/>
                </a:lnTo>
                <a:lnTo>
                  <a:pt x="8825" y="2287"/>
                </a:lnTo>
                <a:lnTo>
                  <a:pt x="8832" y="2323"/>
                </a:lnTo>
                <a:lnTo>
                  <a:pt x="8838" y="2358"/>
                </a:lnTo>
                <a:lnTo>
                  <a:pt x="8847" y="2391"/>
                </a:lnTo>
                <a:lnTo>
                  <a:pt x="8852" y="2407"/>
                </a:lnTo>
                <a:lnTo>
                  <a:pt x="8857" y="2422"/>
                </a:lnTo>
                <a:lnTo>
                  <a:pt x="8864" y="2437"/>
                </a:lnTo>
                <a:lnTo>
                  <a:pt x="8870" y="2452"/>
                </a:lnTo>
                <a:lnTo>
                  <a:pt x="8876" y="2467"/>
                </a:lnTo>
                <a:lnTo>
                  <a:pt x="8884" y="2482"/>
                </a:lnTo>
                <a:lnTo>
                  <a:pt x="8891" y="2496"/>
                </a:lnTo>
                <a:lnTo>
                  <a:pt x="8900" y="2509"/>
                </a:lnTo>
                <a:lnTo>
                  <a:pt x="8909" y="2523"/>
                </a:lnTo>
                <a:lnTo>
                  <a:pt x="8919" y="2537"/>
                </a:lnTo>
                <a:lnTo>
                  <a:pt x="8930" y="2550"/>
                </a:lnTo>
                <a:lnTo>
                  <a:pt x="8940" y="2564"/>
                </a:lnTo>
                <a:lnTo>
                  <a:pt x="8950" y="2574"/>
                </a:lnTo>
                <a:lnTo>
                  <a:pt x="8960" y="2585"/>
                </a:lnTo>
                <a:lnTo>
                  <a:pt x="8970" y="2595"/>
                </a:lnTo>
                <a:lnTo>
                  <a:pt x="8982" y="2605"/>
                </a:lnTo>
                <a:lnTo>
                  <a:pt x="8992" y="2615"/>
                </a:lnTo>
                <a:lnTo>
                  <a:pt x="9004" y="2624"/>
                </a:lnTo>
                <a:lnTo>
                  <a:pt x="9016" y="2633"/>
                </a:lnTo>
                <a:lnTo>
                  <a:pt x="9028" y="2641"/>
                </a:lnTo>
                <a:lnTo>
                  <a:pt x="9054" y="2656"/>
                </a:lnTo>
                <a:lnTo>
                  <a:pt x="9082" y="2670"/>
                </a:lnTo>
                <a:lnTo>
                  <a:pt x="9110" y="2683"/>
                </a:lnTo>
                <a:lnTo>
                  <a:pt x="9140" y="2693"/>
                </a:lnTo>
                <a:lnTo>
                  <a:pt x="9171" y="2703"/>
                </a:lnTo>
                <a:lnTo>
                  <a:pt x="9203" y="2710"/>
                </a:lnTo>
                <a:lnTo>
                  <a:pt x="9237" y="2718"/>
                </a:lnTo>
                <a:lnTo>
                  <a:pt x="9271" y="2723"/>
                </a:lnTo>
                <a:lnTo>
                  <a:pt x="9307" y="2727"/>
                </a:lnTo>
                <a:lnTo>
                  <a:pt x="9344" y="2730"/>
                </a:lnTo>
                <a:lnTo>
                  <a:pt x="9381" y="2732"/>
                </a:lnTo>
                <a:lnTo>
                  <a:pt x="9421" y="2733"/>
                </a:lnTo>
                <a:lnTo>
                  <a:pt x="9453" y="2733"/>
                </a:lnTo>
                <a:lnTo>
                  <a:pt x="9484" y="2730"/>
                </a:lnTo>
                <a:lnTo>
                  <a:pt x="9516" y="2729"/>
                </a:lnTo>
                <a:lnTo>
                  <a:pt x="9548" y="2726"/>
                </a:lnTo>
                <a:lnTo>
                  <a:pt x="9580" y="2723"/>
                </a:lnTo>
                <a:lnTo>
                  <a:pt x="9611" y="2719"/>
                </a:lnTo>
                <a:lnTo>
                  <a:pt x="9642" y="2713"/>
                </a:lnTo>
                <a:lnTo>
                  <a:pt x="9673" y="2708"/>
                </a:lnTo>
                <a:lnTo>
                  <a:pt x="9702" y="2701"/>
                </a:lnTo>
                <a:lnTo>
                  <a:pt x="9732" y="2694"/>
                </a:lnTo>
                <a:lnTo>
                  <a:pt x="9761" y="2686"/>
                </a:lnTo>
                <a:lnTo>
                  <a:pt x="9791" y="2677"/>
                </a:lnTo>
                <a:lnTo>
                  <a:pt x="9818" y="2668"/>
                </a:lnTo>
                <a:lnTo>
                  <a:pt x="9847" y="2657"/>
                </a:lnTo>
                <a:lnTo>
                  <a:pt x="9874" y="2646"/>
                </a:lnTo>
                <a:lnTo>
                  <a:pt x="9901" y="2635"/>
                </a:lnTo>
                <a:lnTo>
                  <a:pt x="9915" y="2628"/>
                </a:lnTo>
                <a:lnTo>
                  <a:pt x="9928" y="2621"/>
                </a:lnTo>
                <a:lnTo>
                  <a:pt x="9938" y="2612"/>
                </a:lnTo>
                <a:lnTo>
                  <a:pt x="9947" y="2604"/>
                </a:lnTo>
                <a:lnTo>
                  <a:pt x="9950" y="2600"/>
                </a:lnTo>
                <a:lnTo>
                  <a:pt x="9953" y="2594"/>
                </a:lnTo>
                <a:lnTo>
                  <a:pt x="9955" y="2589"/>
                </a:lnTo>
                <a:lnTo>
                  <a:pt x="9958" y="2584"/>
                </a:lnTo>
                <a:lnTo>
                  <a:pt x="9961" y="2571"/>
                </a:lnTo>
                <a:lnTo>
                  <a:pt x="9961" y="2556"/>
                </a:lnTo>
                <a:lnTo>
                  <a:pt x="9961" y="2548"/>
                </a:lnTo>
                <a:lnTo>
                  <a:pt x="9961" y="2539"/>
                </a:lnTo>
                <a:lnTo>
                  <a:pt x="9960" y="2531"/>
                </a:lnTo>
                <a:lnTo>
                  <a:pt x="9958" y="2522"/>
                </a:lnTo>
                <a:lnTo>
                  <a:pt x="9912" y="2282"/>
                </a:lnTo>
                <a:lnTo>
                  <a:pt x="9909" y="2270"/>
                </a:lnTo>
                <a:lnTo>
                  <a:pt x="9905" y="2260"/>
                </a:lnTo>
                <a:lnTo>
                  <a:pt x="9900" y="2251"/>
                </a:lnTo>
                <a:lnTo>
                  <a:pt x="9895" y="2244"/>
                </a:lnTo>
                <a:lnTo>
                  <a:pt x="9887" y="2237"/>
                </a:lnTo>
                <a:lnTo>
                  <a:pt x="9880" y="2233"/>
                </a:lnTo>
                <a:lnTo>
                  <a:pt x="9870" y="2231"/>
                </a:lnTo>
                <a:lnTo>
                  <a:pt x="9860" y="2230"/>
                </a:lnTo>
                <a:lnTo>
                  <a:pt x="9848" y="2231"/>
                </a:lnTo>
                <a:lnTo>
                  <a:pt x="9836" y="2233"/>
                </a:lnTo>
                <a:lnTo>
                  <a:pt x="9823" y="2236"/>
                </a:lnTo>
                <a:lnTo>
                  <a:pt x="9808" y="2241"/>
                </a:lnTo>
                <a:lnTo>
                  <a:pt x="9779" y="2249"/>
                </a:lnTo>
                <a:lnTo>
                  <a:pt x="9751" y="2258"/>
                </a:lnTo>
                <a:lnTo>
                  <a:pt x="9723" y="2265"/>
                </a:lnTo>
                <a:lnTo>
                  <a:pt x="9694" y="2272"/>
                </a:lnTo>
                <a:lnTo>
                  <a:pt x="9664" y="2278"/>
                </a:lnTo>
                <a:lnTo>
                  <a:pt x="9633" y="2282"/>
                </a:lnTo>
                <a:lnTo>
                  <a:pt x="9601" y="2285"/>
                </a:lnTo>
                <a:lnTo>
                  <a:pt x="9567" y="2286"/>
                </a:lnTo>
                <a:lnTo>
                  <a:pt x="9551" y="2285"/>
                </a:lnTo>
                <a:lnTo>
                  <a:pt x="9538" y="2285"/>
                </a:lnTo>
                <a:lnTo>
                  <a:pt x="9524" y="2283"/>
                </a:lnTo>
                <a:lnTo>
                  <a:pt x="9511" y="2281"/>
                </a:lnTo>
                <a:lnTo>
                  <a:pt x="9499" y="2278"/>
                </a:lnTo>
                <a:lnTo>
                  <a:pt x="9488" y="2273"/>
                </a:lnTo>
                <a:lnTo>
                  <a:pt x="9477" y="2269"/>
                </a:lnTo>
                <a:lnTo>
                  <a:pt x="9467" y="2264"/>
                </a:lnTo>
                <a:lnTo>
                  <a:pt x="9458" y="2259"/>
                </a:lnTo>
                <a:lnTo>
                  <a:pt x="9449" y="2252"/>
                </a:lnTo>
                <a:lnTo>
                  <a:pt x="9441" y="2245"/>
                </a:lnTo>
                <a:lnTo>
                  <a:pt x="9433" y="2237"/>
                </a:lnTo>
                <a:lnTo>
                  <a:pt x="9427" y="2230"/>
                </a:lnTo>
                <a:lnTo>
                  <a:pt x="9421" y="2220"/>
                </a:lnTo>
                <a:lnTo>
                  <a:pt x="9414" y="2212"/>
                </a:lnTo>
                <a:lnTo>
                  <a:pt x="9409" y="2201"/>
                </a:lnTo>
                <a:lnTo>
                  <a:pt x="9405" y="2192"/>
                </a:lnTo>
                <a:lnTo>
                  <a:pt x="9400" y="2180"/>
                </a:lnTo>
                <a:lnTo>
                  <a:pt x="9396" y="2168"/>
                </a:lnTo>
                <a:lnTo>
                  <a:pt x="9393" y="2157"/>
                </a:lnTo>
                <a:lnTo>
                  <a:pt x="9387" y="2130"/>
                </a:lnTo>
                <a:lnTo>
                  <a:pt x="9382" y="2102"/>
                </a:lnTo>
                <a:lnTo>
                  <a:pt x="9379" y="2073"/>
                </a:lnTo>
                <a:lnTo>
                  <a:pt x="9377" y="2041"/>
                </a:lnTo>
                <a:lnTo>
                  <a:pt x="9376" y="2007"/>
                </a:lnTo>
                <a:lnTo>
                  <a:pt x="9376" y="1971"/>
                </a:lnTo>
                <a:lnTo>
                  <a:pt x="9376" y="1239"/>
                </a:lnTo>
                <a:lnTo>
                  <a:pt x="9784" y="1239"/>
                </a:lnTo>
                <a:lnTo>
                  <a:pt x="9794" y="1238"/>
                </a:lnTo>
                <a:lnTo>
                  <a:pt x="9803" y="1237"/>
                </a:lnTo>
                <a:lnTo>
                  <a:pt x="9813" y="1236"/>
                </a:lnTo>
                <a:lnTo>
                  <a:pt x="9820" y="1233"/>
                </a:lnTo>
                <a:lnTo>
                  <a:pt x="9829" y="1231"/>
                </a:lnTo>
                <a:lnTo>
                  <a:pt x="9836" y="1227"/>
                </a:lnTo>
                <a:lnTo>
                  <a:pt x="9843" y="1222"/>
                </a:lnTo>
                <a:lnTo>
                  <a:pt x="9849" y="1217"/>
                </a:lnTo>
                <a:lnTo>
                  <a:pt x="9855" y="1212"/>
                </a:lnTo>
                <a:lnTo>
                  <a:pt x="9860" y="1205"/>
                </a:lnTo>
                <a:lnTo>
                  <a:pt x="9864" y="1198"/>
                </a:lnTo>
                <a:lnTo>
                  <a:pt x="9868" y="1191"/>
                </a:lnTo>
                <a:lnTo>
                  <a:pt x="9871" y="1182"/>
                </a:lnTo>
                <a:lnTo>
                  <a:pt x="9873" y="1172"/>
                </a:lnTo>
                <a:lnTo>
                  <a:pt x="9875" y="1163"/>
                </a:lnTo>
                <a:lnTo>
                  <a:pt x="9875" y="1153"/>
                </a:lnTo>
                <a:lnTo>
                  <a:pt x="9875" y="935"/>
                </a:lnTo>
                <a:lnTo>
                  <a:pt x="9875" y="925"/>
                </a:lnTo>
                <a:lnTo>
                  <a:pt x="9873" y="916"/>
                </a:lnTo>
                <a:lnTo>
                  <a:pt x="9871" y="907"/>
                </a:lnTo>
                <a:lnTo>
                  <a:pt x="9868" y="899"/>
                </a:lnTo>
                <a:lnTo>
                  <a:pt x="9864" y="892"/>
                </a:lnTo>
                <a:lnTo>
                  <a:pt x="9860" y="886"/>
                </a:lnTo>
                <a:lnTo>
                  <a:pt x="9855" y="880"/>
                </a:lnTo>
                <a:lnTo>
                  <a:pt x="9849" y="875"/>
                </a:lnTo>
                <a:lnTo>
                  <a:pt x="9843" y="871"/>
                </a:lnTo>
                <a:lnTo>
                  <a:pt x="9836" y="866"/>
                </a:lnTo>
                <a:lnTo>
                  <a:pt x="9829" y="863"/>
                </a:lnTo>
                <a:lnTo>
                  <a:pt x="9820" y="861"/>
                </a:lnTo>
                <a:lnTo>
                  <a:pt x="9813" y="859"/>
                </a:lnTo>
                <a:lnTo>
                  <a:pt x="9803" y="858"/>
                </a:lnTo>
                <a:lnTo>
                  <a:pt x="9794" y="857"/>
                </a:lnTo>
                <a:lnTo>
                  <a:pt x="9784" y="857"/>
                </a:lnTo>
                <a:lnTo>
                  <a:pt x="9379" y="857"/>
                </a:lnTo>
                <a:lnTo>
                  <a:pt x="9379" y="418"/>
                </a:lnTo>
                <a:lnTo>
                  <a:pt x="9379" y="405"/>
                </a:lnTo>
                <a:lnTo>
                  <a:pt x="9378" y="395"/>
                </a:lnTo>
                <a:lnTo>
                  <a:pt x="9376" y="384"/>
                </a:lnTo>
                <a:lnTo>
                  <a:pt x="9374" y="374"/>
                </a:lnTo>
                <a:lnTo>
                  <a:pt x="9371" y="365"/>
                </a:lnTo>
                <a:lnTo>
                  <a:pt x="9366" y="357"/>
                </a:lnTo>
                <a:lnTo>
                  <a:pt x="9362" y="350"/>
                </a:lnTo>
                <a:lnTo>
                  <a:pt x="9357" y="344"/>
                </a:lnTo>
                <a:lnTo>
                  <a:pt x="9352" y="338"/>
                </a:lnTo>
                <a:lnTo>
                  <a:pt x="9345" y="333"/>
                </a:lnTo>
                <a:lnTo>
                  <a:pt x="9338" y="329"/>
                </a:lnTo>
                <a:lnTo>
                  <a:pt x="9330" y="325"/>
                </a:lnTo>
                <a:lnTo>
                  <a:pt x="9322" y="323"/>
                </a:lnTo>
                <a:lnTo>
                  <a:pt x="9313" y="321"/>
                </a:lnTo>
                <a:lnTo>
                  <a:pt x="9304" y="320"/>
                </a:lnTo>
                <a:lnTo>
                  <a:pt x="9293" y="320"/>
                </a:lnTo>
                <a:lnTo>
                  <a:pt x="9271" y="320"/>
                </a:lnTo>
                <a:lnTo>
                  <a:pt x="8933" y="365"/>
                </a:lnTo>
                <a:lnTo>
                  <a:pt x="8813" y="381"/>
                </a:lnTo>
                <a:lnTo>
                  <a:pt x="8813" y="1960"/>
                </a:lnTo>
                <a:close/>
                <a:moveTo>
                  <a:pt x="11349" y="819"/>
                </a:moveTo>
                <a:lnTo>
                  <a:pt x="11323" y="813"/>
                </a:lnTo>
                <a:lnTo>
                  <a:pt x="11295" y="808"/>
                </a:lnTo>
                <a:lnTo>
                  <a:pt x="11268" y="805"/>
                </a:lnTo>
                <a:lnTo>
                  <a:pt x="11244" y="804"/>
                </a:lnTo>
                <a:lnTo>
                  <a:pt x="11204" y="805"/>
                </a:lnTo>
                <a:lnTo>
                  <a:pt x="11165" y="807"/>
                </a:lnTo>
                <a:lnTo>
                  <a:pt x="11147" y="809"/>
                </a:lnTo>
                <a:lnTo>
                  <a:pt x="11130" y="812"/>
                </a:lnTo>
                <a:lnTo>
                  <a:pt x="11112" y="815"/>
                </a:lnTo>
                <a:lnTo>
                  <a:pt x="11096" y="819"/>
                </a:lnTo>
                <a:lnTo>
                  <a:pt x="11080" y="823"/>
                </a:lnTo>
                <a:lnTo>
                  <a:pt x="11064" y="827"/>
                </a:lnTo>
                <a:lnTo>
                  <a:pt x="11048" y="831"/>
                </a:lnTo>
                <a:lnTo>
                  <a:pt x="11033" y="837"/>
                </a:lnTo>
                <a:lnTo>
                  <a:pt x="11019" y="843"/>
                </a:lnTo>
                <a:lnTo>
                  <a:pt x="11005" y="849"/>
                </a:lnTo>
                <a:lnTo>
                  <a:pt x="10991" y="856"/>
                </a:lnTo>
                <a:lnTo>
                  <a:pt x="10977" y="863"/>
                </a:lnTo>
                <a:lnTo>
                  <a:pt x="10949" y="879"/>
                </a:lnTo>
                <a:lnTo>
                  <a:pt x="10924" y="897"/>
                </a:lnTo>
                <a:lnTo>
                  <a:pt x="10898" y="916"/>
                </a:lnTo>
                <a:lnTo>
                  <a:pt x="10874" y="939"/>
                </a:lnTo>
                <a:lnTo>
                  <a:pt x="10848" y="962"/>
                </a:lnTo>
                <a:lnTo>
                  <a:pt x="10824" y="988"/>
                </a:lnTo>
                <a:lnTo>
                  <a:pt x="10800" y="1014"/>
                </a:lnTo>
                <a:lnTo>
                  <a:pt x="10774" y="1044"/>
                </a:lnTo>
                <a:lnTo>
                  <a:pt x="10767" y="931"/>
                </a:lnTo>
                <a:lnTo>
                  <a:pt x="10766" y="921"/>
                </a:lnTo>
                <a:lnTo>
                  <a:pt x="10764" y="912"/>
                </a:lnTo>
                <a:lnTo>
                  <a:pt x="10761" y="904"/>
                </a:lnTo>
                <a:lnTo>
                  <a:pt x="10758" y="896"/>
                </a:lnTo>
                <a:lnTo>
                  <a:pt x="10755" y="889"/>
                </a:lnTo>
                <a:lnTo>
                  <a:pt x="10750" y="882"/>
                </a:lnTo>
                <a:lnTo>
                  <a:pt x="10744" y="877"/>
                </a:lnTo>
                <a:lnTo>
                  <a:pt x="10738" y="873"/>
                </a:lnTo>
                <a:lnTo>
                  <a:pt x="10730" y="869"/>
                </a:lnTo>
                <a:lnTo>
                  <a:pt x="10723" y="865"/>
                </a:lnTo>
                <a:lnTo>
                  <a:pt x="10714" y="862"/>
                </a:lnTo>
                <a:lnTo>
                  <a:pt x="10705" y="860"/>
                </a:lnTo>
                <a:lnTo>
                  <a:pt x="10694" y="858"/>
                </a:lnTo>
                <a:lnTo>
                  <a:pt x="10684" y="857"/>
                </a:lnTo>
                <a:lnTo>
                  <a:pt x="10671" y="857"/>
                </a:lnTo>
                <a:lnTo>
                  <a:pt x="10658" y="856"/>
                </a:lnTo>
                <a:lnTo>
                  <a:pt x="10419" y="856"/>
                </a:lnTo>
                <a:lnTo>
                  <a:pt x="10354" y="856"/>
                </a:lnTo>
                <a:lnTo>
                  <a:pt x="10246" y="856"/>
                </a:lnTo>
                <a:lnTo>
                  <a:pt x="10246" y="965"/>
                </a:lnTo>
                <a:lnTo>
                  <a:pt x="10246" y="1111"/>
                </a:lnTo>
                <a:lnTo>
                  <a:pt x="10246" y="1422"/>
                </a:lnTo>
                <a:lnTo>
                  <a:pt x="10246" y="2411"/>
                </a:lnTo>
                <a:lnTo>
                  <a:pt x="10246" y="2578"/>
                </a:lnTo>
                <a:lnTo>
                  <a:pt x="10246" y="2684"/>
                </a:lnTo>
                <a:lnTo>
                  <a:pt x="10350" y="2684"/>
                </a:lnTo>
                <a:lnTo>
                  <a:pt x="10461" y="2684"/>
                </a:lnTo>
                <a:lnTo>
                  <a:pt x="10703" y="2684"/>
                </a:lnTo>
                <a:lnTo>
                  <a:pt x="10717" y="2683"/>
                </a:lnTo>
                <a:lnTo>
                  <a:pt x="10729" y="2682"/>
                </a:lnTo>
                <a:lnTo>
                  <a:pt x="10741" y="2679"/>
                </a:lnTo>
                <a:lnTo>
                  <a:pt x="10752" y="2676"/>
                </a:lnTo>
                <a:lnTo>
                  <a:pt x="10761" y="2673"/>
                </a:lnTo>
                <a:lnTo>
                  <a:pt x="10770" y="2668"/>
                </a:lnTo>
                <a:lnTo>
                  <a:pt x="10777" y="2662"/>
                </a:lnTo>
                <a:lnTo>
                  <a:pt x="10784" y="2656"/>
                </a:lnTo>
                <a:lnTo>
                  <a:pt x="10790" y="2649"/>
                </a:lnTo>
                <a:lnTo>
                  <a:pt x="10794" y="2641"/>
                </a:lnTo>
                <a:lnTo>
                  <a:pt x="10798" y="2633"/>
                </a:lnTo>
                <a:lnTo>
                  <a:pt x="10803" y="2623"/>
                </a:lnTo>
                <a:lnTo>
                  <a:pt x="10805" y="2614"/>
                </a:lnTo>
                <a:lnTo>
                  <a:pt x="10807" y="2602"/>
                </a:lnTo>
                <a:lnTo>
                  <a:pt x="10808" y="2590"/>
                </a:lnTo>
                <a:lnTo>
                  <a:pt x="10808" y="2578"/>
                </a:lnTo>
                <a:lnTo>
                  <a:pt x="10808" y="1456"/>
                </a:lnTo>
                <a:lnTo>
                  <a:pt x="10826" y="1439"/>
                </a:lnTo>
                <a:lnTo>
                  <a:pt x="10845" y="1423"/>
                </a:lnTo>
                <a:lnTo>
                  <a:pt x="10864" y="1408"/>
                </a:lnTo>
                <a:lnTo>
                  <a:pt x="10885" y="1394"/>
                </a:lnTo>
                <a:lnTo>
                  <a:pt x="10905" y="1381"/>
                </a:lnTo>
                <a:lnTo>
                  <a:pt x="10926" y="1369"/>
                </a:lnTo>
                <a:lnTo>
                  <a:pt x="10947" y="1358"/>
                </a:lnTo>
                <a:lnTo>
                  <a:pt x="10970" y="1348"/>
                </a:lnTo>
                <a:lnTo>
                  <a:pt x="10992" y="1339"/>
                </a:lnTo>
                <a:lnTo>
                  <a:pt x="11014" y="1332"/>
                </a:lnTo>
                <a:lnTo>
                  <a:pt x="11038" y="1325"/>
                </a:lnTo>
                <a:lnTo>
                  <a:pt x="11060" y="1320"/>
                </a:lnTo>
                <a:lnTo>
                  <a:pt x="11083" y="1316"/>
                </a:lnTo>
                <a:lnTo>
                  <a:pt x="11107" y="1313"/>
                </a:lnTo>
                <a:lnTo>
                  <a:pt x="11130" y="1311"/>
                </a:lnTo>
                <a:lnTo>
                  <a:pt x="11154" y="1310"/>
                </a:lnTo>
                <a:lnTo>
                  <a:pt x="11179" y="1311"/>
                </a:lnTo>
                <a:lnTo>
                  <a:pt x="11206" y="1313"/>
                </a:lnTo>
                <a:lnTo>
                  <a:pt x="11231" y="1316"/>
                </a:lnTo>
                <a:lnTo>
                  <a:pt x="11255" y="1321"/>
                </a:lnTo>
                <a:lnTo>
                  <a:pt x="11262" y="1321"/>
                </a:lnTo>
                <a:lnTo>
                  <a:pt x="11274" y="1321"/>
                </a:lnTo>
                <a:lnTo>
                  <a:pt x="11285" y="1320"/>
                </a:lnTo>
                <a:lnTo>
                  <a:pt x="11296" y="1318"/>
                </a:lnTo>
                <a:lnTo>
                  <a:pt x="11301" y="1316"/>
                </a:lnTo>
                <a:lnTo>
                  <a:pt x="11306" y="1313"/>
                </a:lnTo>
                <a:lnTo>
                  <a:pt x="11310" y="1311"/>
                </a:lnTo>
                <a:lnTo>
                  <a:pt x="11313" y="1306"/>
                </a:lnTo>
                <a:lnTo>
                  <a:pt x="11320" y="1299"/>
                </a:lnTo>
                <a:lnTo>
                  <a:pt x="11326" y="1288"/>
                </a:lnTo>
                <a:lnTo>
                  <a:pt x="11330" y="1276"/>
                </a:lnTo>
                <a:lnTo>
                  <a:pt x="11334" y="1262"/>
                </a:lnTo>
                <a:lnTo>
                  <a:pt x="11390" y="909"/>
                </a:lnTo>
                <a:lnTo>
                  <a:pt x="11392" y="898"/>
                </a:lnTo>
                <a:lnTo>
                  <a:pt x="11394" y="891"/>
                </a:lnTo>
                <a:lnTo>
                  <a:pt x="11394" y="882"/>
                </a:lnTo>
                <a:lnTo>
                  <a:pt x="11394" y="875"/>
                </a:lnTo>
                <a:lnTo>
                  <a:pt x="11394" y="867"/>
                </a:lnTo>
                <a:lnTo>
                  <a:pt x="11392" y="858"/>
                </a:lnTo>
                <a:lnTo>
                  <a:pt x="11390" y="849"/>
                </a:lnTo>
                <a:lnTo>
                  <a:pt x="11385" y="842"/>
                </a:lnTo>
                <a:lnTo>
                  <a:pt x="11381" y="836"/>
                </a:lnTo>
                <a:lnTo>
                  <a:pt x="11375" y="830"/>
                </a:lnTo>
                <a:lnTo>
                  <a:pt x="11368" y="826"/>
                </a:lnTo>
                <a:lnTo>
                  <a:pt x="11359" y="822"/>
                </a:lnTo>
                <a:lnTo>
                  <a:pt x="11349" y="819"/>
                </a:lnTo>
                <a:close/>
                <a:moveTo>
                  <a:pt x="8224" y="1650"/>
                </a:moveTo>
                <a:lnTo>
                  <a:pt x="7837" y="1496"/>
                </a:lnTo>
                <a:lnTo>
                  <a:pt x="7814" y="1487"/>
                </a:lnTo>
                <a:lnTo>
                  <a:pt x="7793" y="1477"/>
                </a:lnTo>
                <a:lnTo>
                  <a:pt x="7775" y="1468"/>
                </a:lnTo>
                <a:lnTo>
                  <a:pt x="7759" y="1458"/>
                </a:lnTo>
                <a:lnTo>
                  <a:pt x="7745" y="1450"/>
                </a:lnTo>
                <a:lnTo>
                  <a:pt x="7733" y="1440"/>
                </a:lnTo>
                <a:lnTo>
                  <a:pt x="7724" y="1431"/>
                </a:lnTo>
                <a:lnTo>
                  <a:pt x="7715" y="1422"/>
                </a:lnTo>
                <a:lnTo>
                  <a:pt x="7709" y="1413"/>
                </a:lnTo>
                <a:lnTo>
                  <a:pt x="7704" y="1404"/>
                </a:lnTo>
                <a:lnTo>
                  <a:pt x="7699" y="1395"/>
                </a:lnTo>
                <a:lnTo>
                  <a:pt x="7696" y="1386"/>
                </a:lnTo>
                <a:lnTo>
                  <a:pt x="7694" y="1377"/>
                </a:lnTo>
                <a:lnTo>
                  <a:pt x="7692" y="1368"/>
                </a:lnTo>
                <a:lnTo>
                  <a:pt x="7692" y="1360"/>
                </a:lnTo>
                <a:lnTo>
                  <a:pt x="7691" y="1351"/>
                </a:lnTo>
                <a:lnTo>
                  <a:pt x="7692" y="1340"/>
                </a:lnTo>
                <a:lnTo>
                  <a:pt x="7694" y="1330"/>
                </a:lnTo>
                <a:lnTo>
                  <a:pt x="7697" y="1319"/>
                </a:lnTo>
                <a:lnTo>
                  <a:pt x="7703" y="1308"/>
                </a:lnTo>
                <a:lnTo>
                  <a:pt x="7709" y="1299"/>
                </a:lnTo>
                <a:lnTo>
                  <a:pt x="7716" y="1288"/>
                </a:lnTo>
                <a:lnTo>
                  <a:pt x="7725" y="1279"/>
                </a:lnTo>
                <a:lnTo>
                  <a:pt x="7736" y="1269"/>
                </a:lnTo>
                <a:lnTo>
                  <a:pt x="7748" y="1261"/>
                </a:lnTo>
                <a:lnTo>
                  <a:pt x="7761" y="1253"/>
                </a:lnTo>
                <a:lnTo>
                  <a:pt x="7777" y="1246"/>
                </a:lnTo>
                <a:lnTo>
                  <a:pt x="7793" y="1239"/>
                </a:lnTo>
                <a:lnTo>
                  <a:pt x="7811" y="1235"/>
                </a:lnTo>
                <a:lnTo>
                  <a:pt x="7831" y="1231"/>
                </a:lnTo>
                <a:lnTo>
                  <a:pt x="7853" y="1229"/>
                </a:lnTo>
                <a:lnTo>
                  <a:pt x="7875" y="1228"/>
                </a:lnTo>
                <a:lnTo>
                  <a:pt x="7898" y="1229"/>
                </a:lnTo>
                <a:lnTo>
                  <a:pt x="7923" y="1230"/>
                </a:lnTo>
                <a:lnTo>
                  <a:pt x="7947" y="1232"/>
                </a:lnTo>
                <a:lnTo>
                  <a:pt x="7973" y="1235"/>
                </a:lnTo>
                <a:lnTo>
                  <a:pt x="7999" y="1238"/>
                </a:lnTo>
                <a:lnTo>
                  <a:pt x="8025" y="1244"/>
                </a:lnTo>
                <a:lnTo>
                  <a:pt x="8052" y="1248"/>
                </a:lnTo>
                <a:lnTo>
                  <a:pt x="8079" y="1254"/>
                </a:lnTo>
                <a:lnTo>
                  <a:pt x="8134" y="1267"/>
                </a:lnTo>
                <a:lnTo>
                  <a:pt x="8190" y="1283"/>
                </a:lnTo>
                <a:lnTo>
                  <a:pt x="8245" y="1301"/>
                </a:lnTo>
                <a:lnTo>
                  <a:pt x="8300" y="1320"/>
                </a:lnTo>
                <a:lnTo>
                  <a:pt x="8301" y="1320"/>
                </a:lnTo>
                <a:lnTo>
                  <a:pt x="8301" y="1320"/>
                </a:lnTo>
                <a:lnTo>
                  <a:pt x="8301" y="1320"/>
                </a:lnTo>
                <a:lnTo>
                  <a:pt x="8305" y="1322"/>
                </a:lnTo>
                <a:lnTo>
                  <a:pt x="8310" y="1323"/>
                </a:lnTo>
                <a:lnTo>
                  <a:pt x="8316" y="1325"/>
                </a:lnTo>
                <a:lnTo>
                  <a:pt x="8322" y="1328"/>
                </a:lnTo>
                <a:lnTo>
                  <a:pt x="8328" y="1329"/>
                </a:lnTo>
                <a:lnTo>
                  <a:pt x="8333" y="1331"/>
                </a:lnTo>
                <a:lnTo>
                  <a:pt x="8338" y="1333"/>
                </a:lnTo>
                <a:lnTo>
                  <a:pt x="8344" y="1334"/>
                </a:lnTo>
                <a:lnTo>
                  <a:pt x="8349" y="1336"/>
                </a:lnTo>
                <a:lnTo>
                  <a:pt x="8353" y="1337"/>
                </a:lnTo>
                <a:lnTo>
                  <a:pt x="8358" y="1338"/>
                </a:lnTo>
                <a:lnTo>
                  <a:pt x="8362" y="1339"/>
                </a:lnTo>
                <a:lnTo>
                  <a:pt x="8365" y="1340"/>
                </a:lnTo>
                <a:lnTo>
                  <a:pt x="8368" y="1341"/>
                </a:lnTo>
                <a:lnTo>
                  <a:pt x="8371" y="1341"/>
                </a:lnTo>
                <a:lnTo>
                  <a:pt x="8375" y="1342"/>
                </a:lnTo>
                <a:lnTo>
                  <a:pt x="8379" y="1342"/>
                </a:lnTo>
                <a:lnTo>
                  <a:pt x="8383" y="1344"/>
                </a:lnTo>
                <a:lnTo>
                  <a:pt x="8385" y="1344"/>
                </a:lnTo>
                <a:lnTo>
                  <a:pt x="8387" y="1344"/>
                </a:lnTo>
                <a:lnTo>
                  <a:pt x="8392" y="1342"/>
                </a:lnTo>
                <a:lnTo>
                  <a:pt x="8395" y="1342"/>
                </a:lnTo>
                <a:lnTo>
                  <a:pt x="8400" y="1341"/>
                </a:lnTo>
                <a:lnTo>
                  <a:pt x="8404" y="1340"/>
                </a:lnTo>
                <a:lnTo>
                  <a:pt x="8410" y="1339"/>
                </a:lnTo>
                <a:lnTo>
                  <a:pt x="8414" y="1337"/>
                </a:lnTo>
                <a:lnTo>
                  <a:pt x="8417" y="1335"/>
                </a:lnTo>
                <a:lnTo>
                  <a:pt x="8421" y="1333"/>
                </a:lnTo>
                <a:lnTo>
                  <a:pt x="8425" y="1330"/>
                </a:lnTo>
                <a:lnTo>
                  <a:pt x="8428" y="1327"/>
                </a:lnTo>
                <a:lnTo>
                  <a:pt x="8431" y="1323"/>
                </a:lnTo>
                <a:lnTo>
                  <a:pt x="8433" y="1320"/>
                </a:lnTo>
                <a:lnTo>
                  <a:pt x="8436" y="1316"/>
                </a:lnTo>
                <a:lnTo>
                  <a:pt x="8438" y="1312"/>
                </a:lnTo>
                <a:lnTo>
                  <a:pt x="8440" y="1306"/>
                </a:lnTo>
                <a:lnTo>
                  <a:pt x="8443" y="1302"/>
                </a:lnTo>
                <a:lnTo>
                  <a:pt x="8445" y="1296"/>
                </a:lnTo>
                <a:lnTo>
                  <a:pt x="8446" y="1290"/>
                </a:lnTo>
                <a:lnTo>
                  <a:pt x="8447" y="1286"/>
                </a:lnTo>
                <a:lnTo>
                  <a:pt x="8448" y="1281"/>
                </a:lnTo>
                <a:lnTo>
                  <a:pt x="8449" y="1270"/>
                </a:lnTo>
                <a:lnTo>
                  <a:pt x="8452" y="1255"/>
                </a:lnTo>
                <a:lnTo>
                  <a:pt x="8489" y="1022"/>
                </a:lnTo>
                <a:lnTo>
                  <a:pt x="8492" y="1008"/>
                </a:lnTo>
                <a:lnTo>
                  <a:pt x="8494" y="995"/>
                </a:lnTo>
                <a:lnTo>
                  <a:pt x="8495" y="982"/>
                </a:lnTo>
                <a:lnTo>
                  <a:pt x="8496" y="972"/>
                </a:lnTo>
                <a:lnTo>
                  <a:pt x="8495" y="961"/>
                </a:lnTo>
                <a:lnTo>
                  <a:pt x="8492" y="951"/>
                </a:lnTo>
                <a:lnTo>
                  <a:pt x="8487" y="942"/>
                </a:lnTo>
                <a:lnTo>
                  <a:pt x="8482" y="933"/>
                </a:lnTo>
                <a:lnTo>
                  <a:pt x="8473" y="926"/>
                </a:lnTo>
                <a:lnTo>
                  <a:pt x="8465" y="920"/>
                </a:lnTo>
                <a:lnTo>
                  <a:pt x="8454" y="913"/>
                </a:lnTo>
                <a:lnTo>
                  <a:pt x="8442" y="907"/>
                </a:lnTo>
                <a:lnTo>
                  <a:pt x="8404" y="891"/>
                </a:lnTo>
                <a:lnTo>
                  <a:pt x="8366" y="875"/>
                </a:lnTo>
                <a:lnTo>
                  <a:pt x="8328" y="861"/>
                </a:lnTo>
                <a:lnTo>
                  <a:pt x="8291" y="849"/>
                </a:lnTo>
                <a:lnTo>
                  <a:pt x="8252" y="838"/>
                </a:lnTo>
                <a:lnTo>
                  <a:pt x="8215" y="828"/>
                </a:lnTo>
                <a:lnTo>
                  <a:pt x="8178" y="819"/>
                </a:lnTo>
                <a:lnTo>
                  <a:pt x="8140" y="811"/>
                </a:lnTo>
                <a:lnTo>
                  <a:pt x="8102" y="805"/>
                </a:lnTo>
                <a:lnTo>
                  <a:pt x="8065" y="798"/>
                </a:lnTo>
                <a:lnTo>
                  <a:pt x="8028" y="794"/>
                </a:lnTo>
                <a:lnTo>
                  <a:pt x="7990" y="791"/>
                </a:lnTo>
                <a:lnTo>
                  <a:pt x="7952" y="788"/>
                </a:lnTo>
                <a:lnTo>
                  <a:pt x="7915" y="786"/>
                </a:lnTo>
                <a:lnTo>
                  <a:pt x="7878" y="785"/>
                </a:lnTo>
                <a:lnTo>
                  <a:pt x="7841" y="785"/>
                </a:lnTo>
                <a:lnTo>
                  <a:pt x="7809" y="785"/>
                </a:lnTo>
                <a:lnTo>
                  <a:pt x="7776" y="787"/>
                </a:lnTo>
                <a:lnTo>
                  <a:pt x="7744" y="789"/>
                </a:lnTo>
                <a:lnTo>
                  <a:pt x="7711" y="792"/>
                </a:lnTo>
                <a:lnTo>
                  <a:pt x="7679" y="796"/>
                </a:lnTo>
                <a:lnTo>
                  <a:pt x="7646" y="803"/>
                </a:lnTo>
                <a:lnTo>
                  <a:pt x="7614" y="809"/>
                </a:lnTo>
                <a:lnTo>
                  <a:pt x="7583" y="816"/>
                </a:lnTo>
                <a:lnTo>
                  <a:pt x="7552" y="825"/>
                </a:lnTo>
                <a:lnTo>
                  <a:pt x="7520" y="835"/>
                </a:lnTo>
                <a:lnTo>
                  <a:pt x="7490" y="846"/>
                </a:lnTo>
                <a:lnTo>
                  <a:pt x="7459" y="858"/>
                </a:lnTo>
                <a:lnTo>
                  <a:pt x="7431" y="871"/>
                </a:lnTo>
                <a:lnTo>
                  <a:pt x="7402" y="886"/>
                </a:lnTo>
                <a:lnTo>
                  <a:pt x="7374" y="901"/>
                </a:lnTo>
                <a:lnTo>
                  <a:pt x="7348" y="917"/>
                </a:lnTo>
                <a:lnTo>
                  <a:pt x="7322" y="935"/>
                </a:lnTo>
                <a:lnTo>
                  <a:pt x="7297" y="955"/>
                </a:lnTo>
                <a:lnTo>
                  <a:pt x="7273" y="975"/>
                </a:lnTo>
                <a:lnTo>
                  <a:pt x="7251" y="997"/>
                </a:lnTo>
                <a:lnTo>
                  <a:pt x="7230" y="1019"/>
                </a:lnTo>
                <a:lnTo>
                  <a:pt x="7210" y="1044"/>
                </a:lnTo>
                <a:lnTo>
                  <a:pt x="7192" y="1069"/>
                </a:lnTo>
                <a:lnTo>
                  <a:pt x="7175" y="1096"/>
                </a:lnTo>
                <a:lnTo>
                  <a:pt x="7160" y="1124"/>
                </a:lnTo>
                <a:lnTo>
                  <a:pt x="7148" y="1153"/>
                </a:lnTo>
                <a:lnTo>
                  <a:pt x="7136" y="1184"/>
                </a:lnTo>
                <a:lnTo>
                  <a:pt x="7126" y="1216"/>
                </a:lnTo>
                <a:lnTo>
                  <a:pt x="7119" y="1250"/>
                </a:lnTo>
                <a:lnTo>
                  <a:pt x="7114" y="1284"/>
                </a:lnTo>
                <a:lnTo>
                  <a:pt x="7111" y="1321"/>
                </a:lnTo>
                <a:lnTo>
                  <a:pt x="7109" y="1358"/>
                </a:lnTo>
                <a:lnTo>
                  <a:pt x="7111" y="1384"/>
                </a:lnTo>
                <a:lnTo>
                  <a:pt x="7112" y="1409"/>
                </a:lnTo>
                <a:lnTo>
                  <a:pt x="7115" y="1434"/>
                </a:lnTo>
                <a:lnTo>
                  <a:pt x="7118" y="1457"/>
                </a:lnTo>
                <a:lnTo>
                  <a:pt x="7122" y="1481"/>
                </a:lnTo>
                <a:lnTo>
                  <a:pt x="7128" y="1504"/>
                </a:lnTo>
                <a:lnTo>
                  <a:pt x="7134" y="1526"/>
                </a:lnTo>
                <a:lnTo>
                  <a:pt x="7141" y="1548"/>
                </a:lnTo>
                <a:lnTo>
                  <a:pt x="7150" y="1569"/>
                </a:lnTo>
                <a:lnTo>
                  <a:pt x="7158" y="1589"/>
                </a:lnTo>
                <a:lnTo>
                  <a:pt x="7168" y="1609"/>
                </a:lnTo>
                <a:lnTo>
                  <a:pt x="7179" y="1628"/>
                </a:lnTo>
                <a:lnTo>
                  <a:pt x="7190" y="1648"/>
                </a:lnTo>
                <a:lnTo>
                  <a:pt x="7202" y="1666"/>
                </a:lnTo>
                <a:lnTo>
                  <a:pt x="7214" y="1684"/>
                </a:lnTo>
                <a:lnTo>
                  <a:pt x="7227" y="1701"/>
                </a:lnTo>
                <a:lnTo>
                  <a:pt x="7241" y="1718"/>
                </a:lnTo>
                <a:lnTo>
                  <a:pt x="7255" y="1734"/>
                </a:lnTo>
                <a:lnTo>
                  <a:pt x="7270" y="1748"/>
                </a:lnTo>
                <a:lnTo>
                  <a:pt x="7286" y="1763"/>
                </a:lnTo>
                <a:lnTo>
                  <a:pt x="7302" y="1778"/>
                </a:lnTo>
                <a:lnTo>
                  <a:pt x="7318" y="1791"/>
                </a:lnTo>
                <a:lnTo>
                  <a:pt x="7335" y="1805"/>
                </a:lnTo>
                <a:lnTo>
                  <a:pt x="7352" y="1816"/>
                </a:lnTo>
                <a:lnTo>
                  <a:pt x="7369" y="1828"/>
                </a:lnTo>
                <a:lnTo>
                  <a:pt x="7387" y="1840"/>
                </a:lnTo>
                <a:lnTo>
                  <a:pt x="7405" y="1850"/>
                </a:lnTo>
                <a:lnTo>
                  <a:pt x="7424" y="1860"/>
                </a:lnTo>
                <a:lnTo>
                  <a:pt x="7442" y="1870"/>
                </a:lnTo>
                <a:lnTo>
                  <a:pt x="7461" y="1878"/>
                </a:lnTo>
                <a:lnTo>
                  <a:pt x="7480" y="1887"/>
                </a:lnTo>
                <a:lnTo>
                  <a:pt x="7500" y="1894"/>
                </a:lnTo>
                <a:lnTo>
                  <a:pt x="7841" y="2021"/>
                </a:lnTo>
                <a:lnTo>
                  <a:pt x="7866" y="2030"/>
                </a:lnTo>
                <a:lnTo>
                  <a:pt x="7889" y="2040"/>
                </a:lnTo>
                <a:lnTo>
                  <a:pt x="7910" y="2049"/>
                </a:lnTo>
                <a:lnTo>
                  <a:pt x="7929" y="2059"/>
                </a:lnTo>
                <a:lnTo>
                  <a:pt x="7945" y="2067"/>
                </a:lnTo>
                <a:lnTo>
                  <a:pt x="7960" y="2077"/>
                </a:lnTo>
                <a:lnTo>
                  <a:pt x="7973" y="2086"/>
                </a:lnTo>
                <a:lnTo>
                  <a:pt x="7983" y="2096"/>
                </a:lnTo>
                <a:lnTo>
                  <a:pt x="7993" y="2106"/>
                </a:lnTo>
                <a:lnTo>
                  <a:pt x="8001" y="2115"/>
                </a:lnTo>
                <a:lnTo>
                  <a:pt x="8008" y="2126"/>
                </a:lnTo>
                <a:lnTo>
                  <a:pt x="8012" y="2136"/>
                </a:lnTo>
                <a:lnTo>
                  <a:pt x="8016" y="2147"/>
                </a:lnTo>
                <a:lnTo>
                  <a:pt x="8018" y="2159"/>
                </a:lnTo>
                <a:lnTo>
                  <a:pt x="8021" y="2171"/>
                </a:lnTo>
                <a:lnTo>
                  <a:pt x="8021" y="2185"/>
                </a:lnTo>
                <a:lnTo>
                  <a:pt x="8019" y="2200"/>
                </a:lnTo>
                <a:lnTo>
                  <a:pt x="8017" y="2215"/>
                </a:lnTo>
                <a:lnTo>
                  <a:pt x="8012" y="2229"/>
                </a:lnTo>
                <a:lnTo>
                  <a:pt x="8006" y="2242"/>
                </a:lnTo>
                <a:lnTo>
                  <a:pt x="7997" y="2253"/>
                </a:lnTo>
                <a:lnTo>
                  <a:pt x="7988" y="2264"/>
                </a:lnTo>
                <a:lnTo>
                  <a:pt x="7976" y="2275"/>
                </a:lnTo>
                <a:lnTo>
                  <a:pt x="7963" y="2283"/>
                </a:lnTo>
                <a:lnTo>
                  <a:pt x="7949" y="2292"/>
                </a:lnTo>
                <a:lnTo>
                  <a:pt x="7933" y="2299"/>
                </a:lnTo>
                <a:lnTo>
                  <a:pt x="7916" y="2304"/>
                </a:lnTo>
                <a:lnTo>
                  <a:pt x="7898" y="2310"/>
                </a:lnTo>
                <a:lnTo>
                  <a:pt x="7878" y="2314"/>
                </a:lnTo>
                <a:lnTo>
                  <a:pt x="7858" y="2317"/>
                </a:lnTo>
                <a:lnTo>
                  <a:pt x="7837" y="2318"/>
                </a:lnTo>
                <a:lnTo>
                  <a:pt x="7814" y="2319"/>
                </a:lnTo>
                <a:lnTo>
                  <a:pt x="7789" y="2318"/>
                </a:lnTo>
                <a:lnTo>
                  <a:pt x="7762" y="2317"/>
                </a:lnTo>
                <a:lnTo>
                  <a:pt x="7735" y="2315"/>
                </a:lnTo>
                <a:lnTo>
                  <a:pt x="7706" y="2312"/>
                </a:lnTo>
                <a:lnTo>
                  <a:pt x="7677" y="2307"/>
                </a:lnTo>
                <a:lnTo>
                  <a:pt x="7647" y="2302"/>
                </a:lnTo>
                <a:lnTo>
                  <a:pt x="7618" y="2297"/>
                </a:lnTo>
                <a:lnTo>
                  <a:pt x="7587" y="2289"/>
                </a:lnTo>
                <a:lnTo>
                  <a:pt x="7555" y="2282"/>
                </a:lnTo>
                <a:lnTo>
                  <a:pt x="7523" y="2273"/>
                </a:lnTo>
                <a:lnTo>
                  <a:pt x="7490" y="2265"/>
                </a:lnTo>
                <a:lnTo>
                  <a:pt x="7457" y="2254"/>
                </a:lnTo>
                <a:lnTo>
                  <a:pt x="7424" y="2244"/>
                </a:lnTo>
                <a:lnTo>
                  <a:pt x="7391" y="2232"/>
                </a:lnTo>
                <a:lnTo>
                  <a:pt x="7357" y="2219"/>
                </a:lnTo>
                <a:lnTo>
                  <a:pt x="7323" y="2205"/>
                </a:lnTo>
                <a:lnTo>
                  <a:pt x="7322" y="2205"/>
                </a:lnTo>
                <a:lnTo>
                  <a:pt x="7322" y="2205"/>
                </a:lnTo>
                <a:lnTo>
                  <a:pt x="7322" y="2205"/>
                </a:lnTo>
                <a:lnTo>
                  <a:pt x="7318" y="2204"/>
                </a:lnTo>
                <a:lnTo>
                  <a:pt x="7312" y="2202"/>
                </a:lnTo>
                <a:lnTo>
                  <a:pt x="7307" y="2200"/>
                </a:lnTo>
                <a:lnTo>
                  <a:pt x="7302" y="2199"/>
                </a:lnTo>
                <a:lnTo>
                  <a:pt x="7297" y="2197"/>
                </a:lnTo>
                <a:lnTo>
                  <a:pt x="7290" y="2195"/>
                </a:lnTo>
                <a:lnTo>
                  <a:pt x="7285" y="2193"/>
                </a:lnTo>
                <a:lnTo>
                  <a:pt x="7278" y="2191"/>
                </a:lnTo>
                <a:lnTo>
                  <a:pt x="7273" y="2188"/>
                </a:lnTo>
                <a:lnTo>
                  <a:pt x="7268" y="2187"/>
                </a:lnTo>
                <a:lnTo>
                  <a:pt x="7261" y="2185"/>
                </a:lnTo>
                <a:lnTo>
                  <a:pt x="7256" y="2183"/>
                </a:lnTo>
                <a:lnTo>
                  <a:pt x="7252" y="2182"/>
                </a:lnTo>
                <a:lnTo>
                  <a:pt x="7247" y="2181"/>
                </a:lnTo>
                <a:lnTo>
                  <a:pt x="7243" y="2180"/>
                </a:lnTo>
                <a:lnTo>
                  <a:pt x="7239" y="2178"/>
                </a:lnTo>
                <a:lnTo>
                  <a:pt x="7236" y="2178"/>
                </a:lnTo>
                <a:lnTo>
                  <a:pt x="7233" y="2177"/>
                </a:lnTo>
                <a:lnTo>
                  <a:pt x="7230" y="2176"/>
                </a:lnTo>
                <a:lnTo>
                  <a:pt x="7225" y="2176"/>
                </a:lnTo>
                <a:lnTo>
                  <a:pt x="7221" y="2175"/>
                </a:lnTo>
                <a:lnTo>
                  <a:pt x="7218" y="2175"/>
                </a:lnTo>
                <a:lnTo>
                  <a:pt x="7216" y="2175"/>
                </a:lnTo>
                <a:lnTo>
                  <a:pt x="7214" y="2175"/>
                </a:lnTo>
                <a:lnTo>
                  <a:pt x="7209" y="2175"/>
                </a:lnTo>
                <a:lnTo>
                  <a:pt x="7205" y="2176"/>
                </a:lnTo>
                <a:lnTo>
                  <a:pt x="7201" y="2177"/>
                </a:lnTo>
                <a:lnTo>
                  <a:pt x="7196" y="2178"/>
                </a:lnTo>
                <a:lnTo>
                  <a:pt x="7191" y="2179"/>
                </a:lnTo>
                <a:lnTo>
                  <a:pt x="7187" y="2181"/>
                </a:lnTo>
                <a:lnTo>
                  <a:pt x="7184" y="2183"/>
                </a:lnTo>
                <a:lnTo>
                  <a:pt x="7180" y="2185"/>
                </a:lnTo>
                <a:lnTo>
                  <a:pt x="7176" y="2188"/>
                </a:lnTo>
                <a:lnTo>
                  <a:pt x="7173" y="2191"/>
                </a:lnTo>
                <a:lnTo>
                  <a:pt x="7170" y="2195"/>
                </a:lnTo>
                <a:lnTo>
                  <a:pt x="7167" y="2198"/>
                </a:lnTo>
                <a:lnTo>
                  <a:pt x="7165" y="2202"/>
                </a:lnTo>
                <a:lnTo>
                  <a:pt x="7163" y="2207"/>
                </a:lnTo>
                <a:lnTo>
                  <a:pt x="7160" y="2211"/>
                </a:lnTo>
                <a:lnTo>
                  <a:pt x="7158" y="2216"/>
                </a:lnTo>
                <a:lnTo>
                  <a:pt x="7156" y="2221"/>
                </a:lnTo>
                <a:lnTo>
                  <a:pt x="7155" y="2228"/>
                </a:lnTo>
                <a:lnTo>
                  <a:pt x="7154" y="2232"/>
                </a:lnTo>
                <a:lnTo>
                  <a:pt x="7153" y="2236"/>
                </a:lnTo>
                <a:lnTo>
                  <a:pt x="7152" y="2242"/>
                </a:lnTo>
                <a:lnTo>
                  <a:pt x="7150" y="2253"/>
                </a:lnTo>
                <a:lnTo>
                  <a:pt x="7148" y="2272"/>
                </a:lnTo>
                <a:lnTo>
                  <a:pt x="7143" y="2296"/>
                </a:lnTo>
                <a:lnTo>
                  <a:pt x="7139" y="2322"/>
                </a:lnTo>
                <a:lnTo>
                  <a:pt x="7135" y="2351"/>
                </a:lnTo>
                <a:lnTo>
                  <a:pt x="7131" y="2378"/>
                </a:lnTo>
                <a:lnTo>
                  <a:pt x="7126" y="2403"/>
                </a:lnTo>
                <a:lnTo>
                  <a:pt x="7126" y="2403"/>
                </a:lnTo>
                <a:lnTo>
                  <a:pt x="7112" y="2496"/>
                </a:lnTo>
                <a:lnTo>
                  <a:pt x="7109" y="2507"/>
                </a:lnTo>
                <a:lnTo>
                  <a:pt x="7107" y="2518"/>
                </a:lnTo>
                <a:lnTo>
                  <a:pt x="7106" y="2530"/>
                </a:lnTo>
                <a:lnTo>
                  <a:pt x="7105" y="2540"/>
                </a:lnTo>
                <a:lnTo>
                  <a:pt x="7106" y="2551"/>
                </a:lnTo>
                <a:lnTo>
                  <a:pt x="7108" y="2560"/>
                </a:lnTo>
                <a:lnTo>
                  <a:pt x="7112" y="2570"/>
                </a:lnTo>
                <a:lnTo>
                  <a:pt x="7117" y="2580"/>
                </a:lnTo>
                <a:lnTo>
                  <a:pt x="7124" y="2588"/>
                </a:lnTo>
                <a:lnTo>
                  <a:pt x="7133" y="2597"/>
                </a:lnTo>
                <a:lnTo>
                  <a:pt x="7145" y="2604"/>
                </a:lnTo>
                <a:lnTo>
                  <a:pt x="7159" y="2609"/>
                </a:lnTo>
                <a:lnTo>
                  <a:pt x="7199" y="2626"/>
                </a:lnTo>
                <a:lnTo>
                  <a:pt x="7239" y="2641"/>
                </a:lnTo>
                <a:lnTo>
                  <a:pt x="7280" y="2655"/>
                </a:lnTo>
                <a:lnTo>
                  <a:pt x="7320" y="2669"/>
                </a:lnTo>
                <a:lnTo>
                  <a:pt x="7360" y="2682"/>
                </a:lnTo>
                <a:lnTo>
                  <a:pt x="7401" y="2693"/>
                </a:lnTo>
                <a:lnTo>
                  <a:pt x="7441" y="2704"/>
                </a:lnTo>
                <a:lnTo>
                  <a:pt x="7482" y="2713"/>
                </a:lnTo>
                <a:lnTo>
                  <a:pt x="7522" y="2722"/>
                </a:lnTo>
                <a:lnTo>
                  <a:pt x="7562" y="2729"/>
                </a:lnTo>
                <a:lnTo>
                  <a:pt x="7603" y="2736"/>
                </a:lnTo>
                <a:lnTo>
                  <a:pt x="7643" y="2741"/>
                </a:lnTo>
                <a:lnTo>
                  <a:pt x="7682" y="2745"/>
                </a:lnTo>
                <a:lnTo>
                  <a:pt x="7722" y="2749"/>
                </a:lnTo>
                <a:lnTo>
                  <a:pt x="7760" y="2751"/>
                </a:lnTo>
                <a:lnTo>
                  <a:pt x="7798" y="2752"/>
                </a:lnTo>
                <a:lnTo>
                  <a:pt x="7834" y="2751"/>
                </a:lnTo>
                <a:lnTo>
                  <a:pt x="7870" y="2750"/>
                </a:lnTo>
                <a:lnTo>
                  <a:pt x="7906" y="2746"/>
                </a:lnTo>
                <a:lnTo>
                  <a:pt x="7941" y="2743"/>
                </a:lnTo>
                <a:lnTo>
                  <a:pt x="7976" y="2739"/>
                </a:lnTo>
                <a:lnTo>
                  <a:pt x="8011" y="2733"/>
                </a:lnTo>
                <a:lnTo>
                  <a:pt x="8045" y="2726"/>
                </a:lnTo>
                <a:lnTo>
                  <a:pt x="8079" y="2718"/>
                </a:lnTo>
                <a:lnTo>
                  <a:pt x="8112" y="2709"/>
                </a:lnTo>
                <a:lnTo>
                  <a:pt x="8145" y="2699"/>
                </a:lnTo>
                <a:lnTo>
                  <a:pt x="8177" y="2688"/>
                </a:lnTo>
                <a:lnTo>
                  <a:pt x="8209" y="2675"/>
                </a:lnTo>
                <a:lnTo>
                  <a:pt x="8240" y="2661"/>
                </a:lnTo>
                <a:lnTo>
                  <a:pt x="8269" y="2646"/>
                </a:lnTo>
                <a:lnTo>
                  <a:pt x="8298" y="2629"/>
                </a:lnTo>
                <a:lnTo>
                  <a:pt x="8326" y="2612"/>
                </a:lnTo>
                <a:lnTo>
                  <a:pt x="8352" y="2593"/>
                </a:lnTo>
                <a:lnTo>
                  <a:pt x="8378" y="2573"/>
                </a:lnTo>
                <a:lnTo>
                  <a:pt x="8402" y="2552"/>
                </a:lnTo>
                <a:lnTo>
                  <a:pt x="8425" y="2529"/>
                </a:lnTo>
                <a:lnTo>
                  <a:pt x="8446" y="2504"/>
                </a:lnTo>
                <a:lnTo>
                  <a:pt x="8466" y="2479"/>
                </a:lnTo>
                <a:lnTo>
                  <a:pt x="8484" y="2452"/>
                </a:lnTo>
                <a:lnTo>
                  <a:pt x="8501" y="2423"/>
                </a:lnTo>
                <a:lnTo>
                  <a:pt x="8516" y="2394"/>
                </a:lnTo>
                <a:lnTo>
                  <a:pt x="8530" y="2363"/>
                </a:lnTo>
                <a:lnTo>
                  <a:pt x="8541" y="2330"/>
                </a:lnTo>
                <a:lnTo>
                  <a:pt x="8551" y="2296"/>
                </a:lnTo>
                <a:lnTo>
                  <a:pt x="8558" y="2260"/>
                </a:lnTo>
                <a:lnTo>
                  <a:pt x="8564" y="2222"/>
                </a:lnTo>
                <a:lnTo>
                  <a:pt x="8567" y="2183"/>
                </a:lnTo>
                <a:lnTo>
                  <a:pt x="8568" y="2143"/>
                </a:lnTo>
                <a:lnTo>
                  <a:pt x="8568" y="2119"/>
                </a:lnTo>
                <a:lnTo>
                  <a:pt x="8567" y="2096"/>
                </a:lnTo>
                <a:lnTo>
                  <a:pt x="8565" y="2074"/>
                </a:lnTo>
                <a:lnTo>
                  <a:pt x="8562" y="2051"/>
                </a:lnTo>
                <a:lnTo>
                  <a:pt x="8557" y="2030"/>
                </a:lnTo>
                <a:lnTo>
                  <a:pt x="8553" y="2009"/>
                </a:lnTo>
                <a:lnTo>
                  <a:pt x="8548" y="1989"/>
                </a:lnTo>
                <a:lnTo>
                  <a:pt x="8541" y="1968"/>
                </a:lnTo>
                <a:lnTo>
                  <a:pt x="8535" y="1949"/>
                </a:lnTo>
                <a:lnTo>
                  <a:pt x="8528" y="1930"/>
                </a:lnTo>
                <a:lnTo>
                  <a:pt x="8519" y="1912"/>
                </a:lnTo>
                <a:lnTo>
                  <a:pt x="8511" y="1894"/>
                </a:lnTo>
                <a:lnTo>
                  <a:pt x="8501" y="1877"/>
                </a:lnTo>
                <a:lnTo>
                  <a:pt x="8492" y="1860"/>
                </a:lnTo>
                <a:lnTo>
                  <a:pt x="8481" y="1844"/>
                </a:lnTo>
                <a:lnTo>
                  <a:pt x="8469" y="1828"/>
                </a:lnTo>
                <a:lnTo>
                  <a:pt x="8457" y="1813"/>
                </a:lnTo>
                <a:lnTo>
                  <a:pt x="8445" y="1798"/>
                </a:lnTo>
                <a:lnTo>
                  <a:pt x="8432" y="1785"/>
                </a:lnTo>
                <a:lnTo>
                  <a:pt x="8418" y="1772"/>
                </a:lnTo>
                <a:lnTo>
                  <a:pt x="8404" y="1758"/>
                </a:lnTo>
                <a:lnTo>
                  <a:pt x="8391" y="1746"/>
                </a:lnTo>
                <a:lnTo>
                  <a:pt x="8376" y="1734"/>
                </a:lnTo>
                <a:lnTo>
                  <a:pt x="8360" y="1723"/>
                </a:lnTo>
                <a:lnTo>
                  <a:pt x="8344" y="1711"/>
                </a:lnTo>
                <a:lnTo>
                  <a:pt x="8328" y="1701"/>
                </a:lnTo>
                <a:lnTo>
                  <a:pt x="8312" y="1691"/>
                </a:lnTo>
                <a:lnTo>
                  <a:pt x="8295" y="1682"/>
                </a:lnTo>
                <a:lnTo>
                  <a:pt x="8277" y="1673"/>
                </a:lnTo>
                <a:lnTo>
                  <a:pt x="8260" y="1665"/>
                </a:lnTo>
                <a:lnTo>
                  <a:pt x="8242" y="1657"/>
                </a:lnTo>
                <a:lnTo>
                  <a:pt x="8224" y="1650"/>
                </a:lnTo>
                <a:close/>
                <a:moveTo>
                  <a:pt x="13239" y="856"/>
                </a:moveTo>
                <a:lnTo>
                  <a:pt x="12950" y="856"/>
                </a:lnTo>
                <a:lnTo>
                  <a:pt x="12902" y="856"/>
                </a:lnTo>
                <a:lnTo>
                  <a:pt x="12785" y="856"/>
                </a:lnTo>
                <a:lnTo>
                  <a:pt x="12785" y="954"/>
                </a:lnTo>
                <a:lnTo>
                  <a:pt x="12785" y="1137"/>
                </a:lnTo>
                <a:lnTo>
                  <a:pt x="12785" y="2083"/>
                </a:lnTo>
                <a:lnTo>
                  <a:pt x="12765" y="2099"/>
                </a:lnTo>
                <a:lnTo>
                  <a:pt x="12744" y="2115"/>
                </a:lnTo>
                <a:lnTo>
                  <a:pt x="12722" y="2130"/>
                </a:lnTo>
                <a:lnTo>
                  <a:pt x="12698" y="2144"/>
                </a:lnTo>
                <a:lnTo>
                  <a:pt x="12675" y="2157"/>
                </a:lnTo>
                <a:lnTo>
                  <a:pt x="12650" y="2169"/>
                </a:lnTo>
                <a:lnTo>
                  <a:pt x="12626" y="2180"/>
                </a:lnTo>
                <a:lnTo>
                  <a:pt x="12600" y="2191"/>
                </a:lnTo>
                <a:lnTo>
                  <a:pt x="12576" y="2199"/>
                </a:lnTo>
                <a:lnTo>
                  <a:pt x="12551" y="2207"/>
                </a:lnTo>
                <a:lnTo>
                  <a:pt x="12525" y="2214"/>
                </a:lnTo>
                <a:lnTo>
                  <a:pt x="12499" y="2219"/>
                </a:lnTo>
                <a:lnTo>
                  <a:pt x="12475" y="2224"/>
                </a:lnTo>
                <a:lnTo>
                  <a:pt x="12451" y="2227"/>
                </a:lnTo>
                <a:lnTo>
                  <a:pt x="12426" y="2229"/>
                </a:lnTo>
                <a:lnTo>
                  <a:pt x="12403" y="2230"/>
                </a:lnTo>
                <a:lnTo>
                  <a:pt x="12387" y="2229"/>
                </a:lnTo>
                <a:lnTo>
                  <a:pt x="12372" y="2228"/>
                </a:lnTo>
                <a:lnTo>
                  <a:pt x="12358" y="2227"/>
                </a:lnTo>
                <a:lnTo>
                  <a:pt x="12344" y="2225"/>
                </a:lnTo>
                <a:lnTo>
                  <a:pt x="12332" y="2221"/>
                </a:lnTo>
                <a:lnTo>
                  <a:pt x="12320" y="2218"/>
                </a:lnTo>
                <a:lnTo>
                  <a:pt x="12308" y="2215"/>
                </a:lnTo>
                <a:lnTo>
                  <a:pt x="12297" y="2210"/>
                </a:lnTo>
                <a:lnTo>
                  <a:pt x="12287" y="2205"/>
                </a:lnTo>
                <a:lnTo>
                  <a:pt x="12277" y="2199"/>
                </a:lnTo>
                <a:lnTo>
                  <a:pt x="12269" y="2194"/>
                </a:lnTo>
                <a:lnTo>
                  <a:pt x="12260" y="2187"/>
                </a:lnTo>
                <a:lnTo>
                  <a:pt x="12253" y="2180"/>
                </a:lnTo>
                <a:lnTo>
                  <a:pt x="12245" y="2173"/>
                </a:lnTo>
                <a:lnTo>
                  <a:pt x="12238" y="2164"/>
                </a:lnTo>
                <a:lnTo>
                  <a:pt x="12232" y="2156"/>
                </a:lnTo>
                <a:lnTo>
                  <a:pt x="12226" y="2147"/>
                </a:lnTo>
                <a:lnTo>
                  <a:pt x="12221" y="2137"/>
                </a:lnTo>
                <a:lnTo>
                  <a:pt x="12216" y="2128"/>
                </a:lnTo>
                <a:lnTo>
                  <a:pt x="12211" y="2117"/>
                </a:lnTo>
                <a:lnTo>
                  <a:pt x="12204" y="2096"/>
                </a:lnTo>
                <a:lnTo>
                  <a:pt x="12198" y="2073"/>
                </a:lnTo>
                <a:lnTo>
                  <a:pt x="12193" y="2048"/>
                </a:lnTo>
                <a:lnTo>
                  <a:pt x="12190" y="2023"/>
                </a:lnTo>
                <a:lnTo>
                  <a:pt x="12189" y="1995"/>
                </a:lnTo>
                <a:lnTo>
                  <a:pt x="12188" y="1966"/>
                </a:lnTo>
                <a:lnTo>
                  <a:pt x="12188" y="954"/>
                </a:lnTo>
                <a:lnTo>
                  <a:pt x="12188" y="939"/>
                </a:lnTo>
                <a:lnTo>
                  <a:pt x="12187" y="926"/>
                </a:lnTo>
                <a:lnTo>
                  <a:pt x="12185" y="915"/>
                </a:lnTo>
                <a:lnTo>
                  <a:pt x="12182" y="905"/>
                </a:lnTo>
                <a:lnTo>
                  <a:pt x="12177" y="895"/>
                </a:lnTo>
                <a:lnTo>
                  <a:pt x="12173" y="888"/>
                </a:lnTo>
                <a:lnTo>
                  <a:pt x="12167" y="880"/>
                </a:lnTo>
                <a:lnTo>
                  <a:pt x="12160" y="875"/>
                </a:lnTo>
                <a:lnTo>
                  <a:pt x="12153" y="870"/>
                </a:lnTo>
                <a:lnTo>
                  <a:pt x="12145" y="865"/>
                </a:lnTo>
                <a:lnTo>
                  <a:pt x="12136" y="862"/>
                </a:lnTo>
                <a:lnTo>
                  <a:pt x="12126" y="860"/>
                </a:lnTo>
                <a:lnTo>
                  <a:pt x="12116" y="858"/>
                </a:lnTo>
                <a:lnTo>
                  <a:pt x="12104" y="857"/>
                </a:lnTo>
                <a:lnTo>
                  <a:pt x="12092" y="856"/>
                </a:lnTo>
                <a:lnTo>
                  <a:pt x="12080" y="856"/>
                </a:lnTo>
                <a:lnTo>
                  <a:pt x="11888" y="856"/>
                </a:lnTo>
                <a:lnTo>
                  <a:pt x="11741" y="856"/>
                </a:lnTo>
                <a:lnTo>
                  <a:pt x="11625" y="856"/>
                </a:lnTo>
                <a:lnTo>
                  <a:pt x="11625" y="954"/>
                </a:lnTo>
                <a:lnTo>
                  <a:pt x="11625" y="1169"/>
                </a:lnTo>
                <a:lnTo>
                  <a:pt x="11625" y="2068"/>
                </a:lnTo>
                <a:lnTo>
                  <a:pt x="11626" y="2106"/>
                </a:lnTo>
                <a:lnTo>
                  <a:pt x="11628" y="2143"/>
                </a:lnTo>
                <a:lnTo>
                  <a:pt x="11630" y="2178"/>
                </a:lnTo>
                <a:lnTo>
                  <a:pt x="11634" y="2213"/>
                </a:lnTo>
                <a:lnTo>
                  <a:pt x="11638" y="2247"/>
                </a:lnTo>
                <a:lnTo>
                  <a:pt x="11645" y="2280"/>
                </a:lnTo>
                <a:lnTo>
                  <a:pt x="11652" y="2313"/>
                </a:lnTo>
                <a:lnTo>
                  <a:pt x="11661" y="2344"/>
                </a:lnTo>
                <a:lnTo>
                  <a:pt x="11669" y="2373"/>
                </a:lnTo>
                <a:lnTo>
                  <a:pt x="11680" y="2403"/>
                </a:lnTo>
                <a:lnTo>
                  <a:pt x="11692" y="2431"/>
                </a:lnTo>
                <a:lnTo>
                  <a:pt x="11705" y="2457"/>
                </a:lnTo>
                <a:lnTo>
                  <a:pt x="11719" y="2484"/>
                </a:lnTo>
                <a:lnTo>
                  <a:pt x="11734" y="2508"/>
                </a:lnTo>
                <a:lnTo>
                  <a:pt x="11751" y="2532"/>
                </a:lnTo>
                <a:lnTo>
                  <a:pt x="11768" y="2554"/>
                </a:lnTo>
                <a:lnTo>
                  <a:pt x="11787" y="2575"/>
                </a:lnTo>
                <a:lnTo>
                  <a:pt x="11807" y="2595"/>
                </a:lnTo>
                <a:lnTo>
                  <a:pt x="11829" y="2615"/>
                </a:lnTo>
                <a:lnTo>
                  <a:pt x="11851" y="2632"/>
                </a:lnTo>
                <a:lnTo>
                  <a:pt x="11874" y="2648"/>
                </a:lnTo>
                <a:lnTo>
                  <a:pt x="11900" y="2663"/>
                </a:lnTo>
                <a:lnTo>
                  <a:pt x="11925" y="2676"/>
                </a:lnTo>
                <a:lnTo>
                  <a:pt x="11953" y="2689"/>
                </a:lnTo>
                <a:lnTo>
                  <a:pt x="11982" y="2700"/>
                </a:lnTo>
                <a:lnTo>
                  <a:pt x="12012" y="2709"/>
                </a:lnTo>
                <a:lnTo>
                  <a:pt x="12042" y="2718"/>
                </a:lnTo>
                <a:lnTo>
                  <a:pt x="12075" y="2724"/>
                </a:lnTo>
                <a:lnTo>
                  <a:pt x="12109" y="2729"/>
                </a:lnTo>
                <a:lnTo>
                  <a:pt x="12144" y="2734"/>
                </a:lnTo>
                <a:lnTo>
                  <a:pt x="12181" y="2736"/>
                </a:lnTo>
                <a:lnTo>
                  <a:pt x="12219" y="2737"/>
                </a:lnTo>
                <a:lnTo>
                  <a:pt x="12259" y="2736"/>
                </a:lnTo>
                <a:lnTo>
                  <a:pt x="12301" y="2733"/>
                </a:lnTo>
                <a:lnTo>
                  <a:pt x="12341" y="2729"/>
                </a:lnTo>
                <a:lnTo>
                  <a:pt x="12381" y="2723"/>
                </a:lnTo>
                <a:lnTo>
                  <a:pt x="12421" y="2716"/>
                </a:lnTo>
                <a:lnTo>
                  <a:pt x="12460" y="2707"/>
                </a:lnTo>
                <a:lnTo>
                  <a:pt x="12499" y="2696"/>
                </a:lnTo>
                <a:lnTo>
                  <a:pt x="12537" y="2684"/>
                </a:lnTo>
                <a:lnTo>
                  <a:pt x="12575" y="2670"/>
                </a:lnTo>
                <a:lnTo>
                  <a:pt x="12611" y="2655"/>
                </a:lnTo>
                <a:lnTo>
                  <a:pt x="12648" y="2638"/>
                </a:lnTo>
                <a:lnTo>
                  <a:pt x="12683" y="2619"/>
                </a:lnTo>
                <a:lnTo>
                  <a:pt x="12718" y="2599"/>
                </a:lnTo>
                <a:lnTo>
                  <a:pt x="12753" y="2577"/>
                </a:lnTo>
                <a:lnTo>
                  <a:pt x="12787" y="2554"/>
                </a:lnTo>
                <a:lnTo>
                  <a:pt x="12819" y="2530"/>
                </a:lnTo>
                <a:lnTo>
                  <a:pt x="12819" y="2684"/>
                </a:lnTo>
                <a:lnTo>
                  <a:pt x="12928" y="2684"/>
                </a:lnTo>
                <a:lnTo>
                  <a:pt x="13128" y="2684"/>
                </a:lnTo>
                <a:lnTo>
                  <a:pt x="13232" y="2684"/>
                </a:lnTo>
                <a:lnTo>
                  <a:pt x="13249" y="2684"/>
                </a:lnTo>
                <a:lnTo>
                  <a:pt x="13263" y="2683"/>
                </a:lnTo>
                <a:lnTo>
                  <a:pt x="13277" y="2680"/>
                </a:lnTo>
                <a:lnTo>
                  <a:pt x="13288" y="2677"/>
                </a:lnTo>
                <a:lnTo>
                  <a:pt x="13299" y="2674"/>
                </a:lnTo>
                <a:lnTo>
                  <a:pt x="13309" y="2669"/>
                </a:lnTo>
                <a:lnTo>
                  <a:pt x="13317" y="2663"/>
                </a:lnTo>
                <a:lnTo>
                  <a:pt x="13324" y="2657"/>
                </a:lnTo>
                <a:lnTo>
                  <a:pt x="13331" y="2650"/>
                </a:lnTo>
                <a:lnTo>
                  <a:pt x="13336" y="2640"/>
                </a:lnTo>
                <a:lnTo>
                  <a:pt x="13340" y="2631"/>
                </a:lnTo>
                <a:lnTo>
                  <a:pt x="13344" y="2619"/>
                </a:lnTo>
                <a:lnTo>
                  <a:pt x="13346" y="2606"/>
                </a:lnTo>
                <a:lnTo>
                  <a:pt x="13348" y="2592"/>
                </a:lnTo>
                <a:lnTo>
                  <a:pt x="13349" y="2576"/>
                </a:lnTo>
                <a:lnTo>
                  <a:pt x="13349" y="2559"/>
                </a:lnTo>
                <a:lnTo>
                  <a:pt x="13349" y="954"/>
                </a:lnTo>
                <a:lnTo>
                  <a:pt x="13348" y="939"/>
                </a:lnTo>
                <a:lnTo>
                  <a:pt x="13347" y="926"/>
                </a:lnTo>
                <a:lnTo>
                  <a:pt x="13345" y="915"/>
                </a:lnTo>
                <a:lnTo>
                  <a:pt x="13341" y="905"/>
                </a:lnTo>
                <a:lnTo>
                  <a:pt x="13338" y="895"/>
                </a:lnTo>
                <a:lnTo>
                  <a:pt x="13333" y="888"/>
                </a:lnTo>
                <a:lnTo>
                  <a:pt x="13328" y="880"/>
                </a:lnTo>
                <a:lnTo>
                  <a:pt x="13321" y="875"/>
                </a:lnTo>
                <a:lnTo>
                  <a:pt x="13314" y="870"/>
                </a:lnTo>
                <a:lnTo>
                  <a:pt x="13305" y="865"/>
                </a:lnTo>
                <a:lnTo>
                  <a:pt x="13297" y="862"/>
                </a:lnTo>
                <a:lnTo>
                  <a:pt x="13287" y="860"/>
                </a:lnTo>
                <a:lnTo>
                  <a:pt x="13277" y="858"/>
                </a:lnTo>
                <a:lnTo>
                  <a:pt x="13265" y="857"/>
                </a:lnTo>
                <a:lnTo>
                  <a:pt x="13253" y="856"/>
                </a:lnTo>
                <a:lnTo>
                  <a:pt x="13239" y="856"/>
                </a:lnTo>
                <a:close/>
                <a:moveTo>
                  <a:pt x="14789" y="2162"/>
                </a:moveTo>
                <a:lnTo>
                  <a:pt x="14780" y="2175"/>
                </a:lnTo>
                <a:lnTo>
                  <a:pt x="14769" y="2186"/>
                </a:lnTo>
                <a:lnTo>
                  <a:pt x="14758" y="2198"/>
                </a:lnTo>
                <a:lnTo>
                  <a:pt x="14745" y="2210"/>
                </a:lnTo>
                <a:lnTo>
                  <a:pt x="14732" y="2220"/>
                </a:lnTo>
                <a:lnTo>
                  <a:pt x="14717" y="2231"/>
                </a:lnTo>
                <a:lnTo>
                  <a:pt x="14702" y="2241"/>
                </a:lnTo>
                <a:lnTo>
                  <a:pt x="14686" y="2249"/>
                </a:lnTo>
                <a:lnTo>
                  <a:pt x="14669" y="2256"/>
                </a:lnTo>
                <a:lnTo>
                  <a:pt x="14652" y="2264"/>
                </a:lnTo>
                <a:lnTo>
                  <a:pt x="14635" y="2270"/>
                </a:lnTo>
                <a:lnTo>
                  <a:pt x="14616" y="2276"/>
                </a:lnTo>
                <a:lnTo>
                  <a:pt x="14598" y="2280"/>
                </a:lnTo>
                <a:lnTo>
                  <a:pt x="14578" y="2283"/>
                </a:lnTo>
                <a:lnTo>
                  <a:pt x="14559" y="2285"/>
                </a:lnTo>
                <a:lnTo>
                  <a:pt x="14539" y="2285"/>
                </a:lnTo>
                <a:lnTo>
                  <a:pt x="14517" y="2285"/>
                </a:lnTo>
                <a:lnTo>
                  <a:pt x="14497" y="2283"/>
                </a:lnTo>
                <a:lnTo>
                  <a:pt x="14476" y="2280"/>
                </a:lnTo>
                <a:lnTo>
                  <a:pt x="14456" y="2276"/>
                </a:lnTo>
                <a:lnTo>
                  <a:pt x="14434" y="2270"/>
                </a:lnTo>
                <a:lnTo>
                  <a:pt x="14414" y="2264"/>
                </a:lnTo>
                <a:lnTo>
                  <a:pt x="14394" y="2258"/>
                </a:lnTo>
                <a:lnTo>
                  <a:pt x="14375" y="2249"/>
                </a:lnTo>
                <a:lnTo>
                  <a:pt x="14355" y="2241"/>
                </a:lnTo>
                <a:lnTo>
                  <a:pt x="14337" y="2231"/>
                </a:lnTo>
                <a:lnTo>
                  <a:pt x="14318" y="2221"/>
                </a:lnTo>
                <a:lnTo>
                  <a:pt x="14301" y="2211"/>
                </a:lnTo>
                <a:lnTo>
                  <a:pt x="14284" y="2200"/>
                </a:lnTo>
                <a:lnTo>
                  <a:pt x="14270" y="2188"/>
                </a:lnTo>
                <a:lnTo>
                  <a:pt x="14255" y="2177"/>
                </a:lnTo>
                <a:lnTo>
                  <a:pt x="14242" y="2165"/>
                </a:lnTo>
                <a:lnTo>
                  <a:pt x="14242" y="1400"/>
                </a:lnTo>
                <a:lnTo>
                  <a:pt x="14254" y="1388"/>
                </a:lnTo>
                <a:lnTo>
                  <a:pt x="14267" y="1375"/>
                </a:lnTo>
                <a:lnTo>
                  <a:pt x="14283" y="1364"/>
                </a:lnTo>
                <a:lnTo>
                  <a:pt x="14299" y="1352"/>
                </a:lnTo>
                <a:lnTo>
                  <a:pt x="14317" y="1340"/>
                </a:lnTo>
                <a:lnTo>
                  <a:pt x="14337" y="1330"/>
                </a:lnTo>
                <a:lnTo>
                  <a:pt x="14357" y="1319"/>
                </a:lnTo>
                <a:lnTo>
                  <a:pt x="14377" y="1308"/>
                </a:lnTo>
                <a:lnTo>
                  <a:pt x="14398" y="1299"/>
                </a:lnTo>
                <a:lnTo>
                  <a:pt x="14419" y="1290"/>
                </a:lnTo>
                <a:lnTo>
                  <a:pt x="14442" y="1283"/>
                </a:lnTo>
                <a:lnTo>
                  <a:pt x="14464" y="1277"/>
                </a:lnTo>
                <a:lnTo>
                  <a:pt x="14485" y="1272"/>
                </a:lnTo>
                <a:lnTo>
                  <a:pt x="14508" y="1268"/>
                </a:lnTo>
                <a:lnTo>
                  <a:pt x="14529" y="1266"/>
                </a:lnTo>
                <a:lnTo>
                  <a:pt x="14549" y="1265"/>
                </a:lnTo>
                <a:lnTo>
                  <a:pt x="14568" y="1265"/>
                </a:lnTo>
                <a:lnTo>
                  <a:pt x="14587" y="1267"/>
                </a:lnTo>
                <a:lnTo>
                  <a:pt x="14606" y="1269"/>
                </a:lnTo>
                <a:lnTo>
                  <a:pt x="14625" y="1272"/>
                </a:lnTo>
                <a:lnTo>
                  <a:pt x="14643" y="1277"/>
                </a:lnTo>
                <a:lnTo>
                  <a:pt x="14660" y="1282"/>
                </a:lnTo>
                <a:lnTo>
                  <a:pt x="14678" y="1288"/>
                </a:lnTo>
                <a:lnTo>
                  <a:pt x="14695" y="1296"/>
                </a:lnTo>
                <a:lnTo>
                  <a:pt x="14712" y="1304"/>
                </a:lnTo>
                <a:lnTo>
                  <a:pt x="14728" y="1315"/>
                </a:lnTo>
                <a:lnTo>
                  <a:pt x="14744" y="1325"/>
                </a:lnTo>
                <a:lnTo>
                  <a:pt x="14759" y="1338"/>
                </a:lnTo>
                <a:lnTo>
                  <a:pt x="14772" y="1351"/>
                </a:lnTo>
                <a:lnTo>
                  <a:pt x="14786" y="1366"/>
                </a:lnTo>
                <a:lnTo>
                  <a:pt x="14800" y="1383"/>
                </a:lnTo>
                <a:lnTo>
                  <a:pt x="14812" y="1400"/>
                </a:lnTo>
                <a:lnTo>
                  <a:pt x="14821" y="1416"/>
                </a:lnTo>
                <a:lnTo>
                  <a:pt x="14831" y="1432"/>
                </a:lnTo>
                <a:lnTo>
                  <a:pt x="14839" y="1449"/>
                </a:lnTo>
                <a:lnTo>
                  <a:pt x="14848" y="1468"/>
                </a:lnTo>
                <a:lnTo>
                  <a:pt x="14855" y="1487"/>
                </a:lnTo>
                <a:lnTo>
                  <a:pt x="14863" y="1507"/>
                </a:lnTo>
                <a:lnTo>
                  <a:pt x="14869" y="1530"/>
                </a:lnTo>
                <a:lnTo>
                  <a:pt x="14876" y="1552"/>
                </a:lnTo>
                <a:lnTo>
                  <a:pt x="14881" y="1575"/>
                </a:lnTo>
                <a:lnTo>
                  <a:pt x="14885" y="1601"/>
                </a:lnTo>
                <a:lnTo>
                  <a:pt x="14889" y="1626"/>
                </a:lnTo>
                <a:lnTo>
                  <a:pt x="14893" y="1653"/>
                </a:lnTo>
                <a:lnTo>
                  <a:pt x="14895" y="1682"/>
                </a:lnTo>
                <a:lnTo>
                  <a:pt x="14897" y="1710"/>
                </a:lnTo>
                <a:lnTo>
                  <a:pt x="14898" y="1740"/>
                </a:lnTo>
                <a:lnTo>
                  <a:pt x="14899" y="1772"/>
                </a:lnTo>
                <a:lnTo>
                  <a:pt x="14898" y="1804"/>
                </a:lnTo>
                <a:lnTo>
                  <a:pt x="14897" y="1833"/>
                </a:lnTo>
                <a:lnTo>
                  <a:pt x="14895" y="1863"/>
                </a:lnTo>
                <a:lnTo>
                  <a:pt x="14893" y="1891"/>
                </a:lnTo>
                <a:lnTo>
                  <a:pt x="14888" y="1919"/>
                </a:lnTo>
                <a:lnTo>
                  <a:pt x="14884" y="1944"/>
                </a:lnTo>
                <a:lnTo>
                  <a:pt x="14879" y="1970"/>
                </a:lnTo>
                <a:lnTo>
                  <a:pt x="14872" y="1993"/>
                </a:lnTo>
                <a:lnTo>
                  <a:pt x="14865" y="2016"/>
                </a:lnTo>
                <a:lnTo>
                  <a:pt x="14857" y="2040"/>
                </a:lnTo>
                <a:lnTo>
                  <a:pt x="14848" y="2061"/>
                </a:lnTo>
                <a:lnTo>
                  <a:pt x="14838" y="2082"/>
                </a:lnTo>
                <a:lnTo>
                  <a:pt x="14828" y="2102"/>
                </a:lnTo>
                <a:lnTo>
                  <a:pt x="14816" y="2123"/>
                </a:lnTo>
                <a:lnTo>
                  <a:pt x="14803" y="2143"/>
                </a:lnTo>
                <a:lnTo>
                  <a:pt x="14789" y="2162"/>
                </a:lnTo>
                <a:close/>
                <a:moveTo>
                  <a:pt x="15243" y="1036"/>
                </a:moveTo>
                <a:lnTo>
                  <a:pt x="15221" y="1012"/>
                </a:lnTo>
                <a:lnTo>
                  <a:pt x="15197" y="990"/>
                </a:lnTo>
                <a:lnTo>
                  <a:pt x="15171" y="967"/>
                </a:lnTo>
                <a:lnTo>
                  <a:pt x="15143" y="946"/>
                </a:lnTo>
                <a:lnTo>
                  <a:pt x="15116" y="927"/>
                </a:lnTo>
                <a:lnTo>
                  <a:pt x="15086" y="908"/>
                </a:lnTo>
                <a:lnTo>
                  <a:pt x="15054" y="890"/>
                </a:lnTo>
                <a:lnTo>
                  <a:pt x="15022" y="874"/>
                </a:lnTo>
                <a:lnTo>
                  <a:pt x="14987" y="859"/>
                </a:lnTo>
                <a:lnTo>
                  <a:pt x="14951" y="846"/>
                </a:lnTo>
                <a:lnTo>
                  <a:pt x="14933" y="840"/>
                </a:lnTo>
                <a:lnTo>
                  <a:pt x="14914" y="835"/>
                </a:lnTo>
                <a:lnTo>
                  <a:pt x="14894" y="829"/>
                </a:lnTo>
                <a:lnTo>
                  <a:pt x="14873" y="825"/>
                </a:lnTo>
                <a:lnTo>
                  <a:pt x="14853" y="821"/>
                </a:lnTo>
                <a:lnTo>
                  <a:pt x="14832" y="818"/>
                </a:lnTo>
                <a:lnTo>
                  <a:pt x="14811" y="814"/>
                </a:lnTo>
                <a:lnTo>
                  <a:pt x="14788" y="812"/>
                </a:lnTo>
                <a:lnTo>
                  <a:pt x="14766" y="810"/>
                </a:lnTo>
                <a:lnTo>
                  <a:pt x="14744" y="808"/>
                </a:lnTo>
                <a:lnTo>
                  <a:pt x="14720" y="808"/>
                </a:lnTo>
                <a:lnTo>
                  <a:pt x="14696" y="807"/>
                </a:lnTo>
                <a:lnTo>
                  <a:pt x="14659" y="808"/>
                </a:lnTo>
                <a:lnTo>
                  <a:pt x="14623" y="811"/>
                </a:lnTo>
                <a:lnTo>
                  <a:pt x="14586" y="816"/>
                </a:lnTo>
                <a:lnTo>
                  <a:pt x="14550" y="824"/>
                </a:lnTo>
                <a:lnTo>
                  <a:pt x="14514" y="832"/>
                </a:lnTo>
                <a:lnTo>
                  <a:pt x="14479" y="843"/>
                </a:lnTo>
                <a:lnTo>
                  <a:pt x="14445" y="855"/>
                </a:lnTo>
                <a:lnTo>
                  <a:pt x="14411" y="867"/>
                </a:lnTo>
                <a:lnTo>
                  <a:pt x="14379" y="882"/>
                </a:lnTo>
                <a:lnTo>
                  <a:pt x="14348" y="898"/>
                </a:lnTo>
                <a:lnTo>
                  <a:pt x="14320" y="914"/>
                </a:lnTo>
                <a:lnTo>
                  <a:pt x="14292" y="932"/>
                </a:lnTo>
                <a:lnTo>
                  <a:pt x="14265" y="950"/>
                </a:lnTo>
                <a:lnTo>
                  <a:pt x="14242" y="969"/>
                </a:lnTo>
                <a:lnTo>
                  <a:pt x="14220" y="990"/>
                </a:lnTo>
                <a:lnTo>
                  <a:pt x="14200" y="1010"/>
                </a:lnTo>
                <a:lnTo>
                  <a:pt x="14193" y="934"/>
                </a:lnTo>
                <a:lnTo>
                  <a:pt x="14191" y="924"/>
                </a:lnTo>
                <a:lnTo>
                  <a:pt x="14189" y="914"/>
                </a:lnTo>
                <a:lnTo>
                  <a:pt x="14186" y="906"/>
                </a:lnTo>
                <a:lnTo>
                  <a:pt x="14181" y="897"/>
                </a:lnTo>
                <a:lnTo>
                  <a:pt x="14177" y="890"/>
                </a:lnTo>
                <a:lnTo>
                  <a:pt x="14172" y="883"/>
                </a:lnTo>
                <a:lnTo>
                  <a:pt x="14165" y="878"/>
                </a:lnTo>
                <a:lnTo>
                  <a:pt x="14159" y="873"/>
                </a:lnTo>
                <a:lnTo>
                  <a:pt x="14151" y="869"/>
                </a:lnTo>
                <a:lnTo>
                  <a:pt x="14143" y="865"/>
                </a:lnTo>
                <a:lnTo>
                  <a:pt x="14134" y="862"/>
                </a:lnTo>
                <a:lnTo>
                  <a:pt x="14124" y="860"/>
                </a:lnTo>
                <a:lnTo>
                  <a:pt x="14113" y="858"/>
                </a:lnTo>
                <a:lnTo>
                  <a:pt x="14102" y="857"/>
                </a:lnTo>
                <a:lnTo>
                  <a:pt x="14090" y="856"/>
                </a:lnTo>
                <a:lnTo>
                  <a:pt x="14076" y="856"/>
                </a:lnTo>
                <a:lnTo>
                  <a:pt x="13869" y="856"/>
                </a:lnTo>
                <a:lnTo>
                  <a:pt x="13788" y="856"/>
                </a:lnTo>
                <a:lnTo>
                  <a:pt x="13678" y="856"/>
                </a:lnTo>
                <a:lnTo>
                  <a:pt x="13678" y="961"/>
                </a:lnTo>
                <a:lnTo>
                  <a:pt x="13678" y="1209"/>
                </a:lnTo>
                <a:lnTo>
                  <a:pt x="13678" y="3180"/>
                </a:lnTo>
                <a:lnTo>
                  <a:pt x="13678" y="3385"/>
                </a:lnTo>
                <a:lnTo>
                  <a:pt x="13678" y="3498"/>
                </a:lnTo>
                <a:lnTo>
                  <a:pt x="13784" y="3498"/>
                </a:lnTo>
                <a:lnTo>
                  <a:pt x="13928" y="3498"/>
                </a:lnTo>
                <a:lnTo>
                  <a:pt x="14125" y="3498"/>
                </a:lnTo>
                <a:lnTo>
                  <a:pt x="14139" y="3497"/>
                </a:lnTo>
                <a:lnTo>
                  <a:pt x="14152" y="3496"/>
                </a:lnTo>
                <a:lnTo>
                  <a:pt x="14164" y="3493"/>
                </a:lnTo>
                <a:lnTo>
                  <a:pt x="14175" y="3491"/>
                </a:lnTo>
                <a:lnTo>
                  <a:pt x="14186" y="3488"/>
                </a:lnTo>
                <a:lnTo>
                  <a:pt x="14195" y="3483"/>
                </a:lnTo>
                <a:lnTo>
                  <a:pt x="14204" y="3478"/>
                </a:lnTo>
                <a:lnTo>
                  <a:pt x="14211" y="3471"/>
                </a:lnTo>
                <a:lnTo>
                  <a:pt x="14219" y="3464"/>
                </a:lnTo>
                <a:lnTo>
                  <a:pt x="14225" y="3456"/>
                </a:lnTo>
                <a:lnTo>
                  <a:pt x="14230" y="3447"/>
                </a:lnTo>
                <a:lnTo>
                  <a:pt x="14235" y="3436"/>
                </a:lnTo>
                <a:lnTo>
                  <a:pt x="14238" y="3423"/>
                </a:lnTo>
                <a:lnTo>
                  <a:pt x="14240" y="3411"/>
                </a:lnTo>
                <a:lnTo>
                  <a:pt x="14241" y="3397"/>
                </a:lnTo>
                <a:lnTo>
                  <a:pt x="14242" y="3381"/>
                </a:lnTo>
                <a:lnTo>
                  <a:pt x="14242" y="2589"/>
                </a:lnTo>
                <a:lnTo>
                  <a:pt x="14261" y="2606"/>
                </a:lnTo>
                <a:lnTo>
                  <a:pt x="14282" y="2623"/>
                </a:lnTo>
                <a:lnTo>
                  <a:pt x="14304" y="2638"/>
                </a:lnTo>
                <a:lnTo>
                  <a:pt x="14327" y="2653"/>
                </a:lnTo>
                <a:lnTo>
                  <a:pt x="14350" y="2666"/>
                </a:lnTo>
                <a:lnTo>
                  <a:pt x="14376" y="2678"/>
                </a:lnTo>
                <a:lnTo>
                  <a:pt x="14401" y="2689"/>
                </a:lnTo>
                <a:lnTo>
                  <a:pt x="14428" y="2700"/>
                </a:lnTo>
                <a:lnTo>
                  <a:pt x="14456" y="2709"/>
                </a:lnTo>
                <a:lnTo>
                  <a:pt x="14483" y="2717"/>
                </a:lnTo>
                <a:lnTo>
                  <a:pt x="14512" y="2724"/>
                </a:lnTo>
                <a:lnTo>
                  <a:pt x="14541" y="2729"/>
                </a:lnTo>
                <a:lnTo>
                  <a:pt x="14570" y="2734"/>
                </a:lnTo>
                <a:lnTo>
                  <a:pt x="14600" y="2737"/>
                </a:lnTo>
                <a:lnTo>
                  <a:pt x="14631" y="2739"/>
                </a:lnTo>
                <a:lnTo>
                  <a:pt x="14662" y="2740"/>
                </a:lnTo>
                <a:lnTo>
                  <a:pt x="14684" y="2739"/>
                </a:lnTo>
                <a:lnTo>
                  <a:pt x="14708" y="2738"/>
                </a:lnTo>
                <a:lnTo>
                  <a:pt x="14729" y="2737"/>
                </a:lnTo>
                <a:lnTo>
                  <a:pt x="14751" y="2735"/>
                </a:lnTo>
                <a:lnTo>
                  <a:pt x="14772" y="2733"/>
                </a:lnTo>
                <a:lnTo>
                  <a:pt x="14795" y="2729"/>
                </a:lnTo>
                <a:lnTo>
                  <a:pt x="14815" y="2726"/>
                </a:lnTo>
                <a:lnTo>
                  <a:pt x="14836" y="2722"/>
                </a:lnTo>
                <a:lnTo>
                  <a:pt x="14856" y="2717"/>
                </a:lnTo>
                <a:lnTo>
                  <a:pt x="14877" y="2711"/>
                </a:lnTo>
                <a:lnTo>
                  <a:pt x="14897" y="2706"/>
                </a:lnTo>
                <a:lnTo>
                  <a:pt x="14917" y="2700"/>
                </a:lnTo>
                <a:lnTo>
                  <a:pt x="14936" y="2693"/>
                </a:lnTo>
                <a:lnTo>
                  <a:pt x="14955" y="2686"/>
                </a:lnTo>
                <a:lnTo>
                  <a:pt x="14973" y="2678"/>
                </a:lnTo>
                <a:lnTo>
                  <a:pt x="14993" y="2670"/>
                </a:lnTo>
                <a:lnTo>
                  <a:pt x="15011" y="2661"/>
                </a:lnTo>
                <a:lnTo>
                  <a:pt x="15029" y="2652"/>
                </a:lnTo>
                <a:lnTo>
                  <a:pt x="15046" y="2642"/>
                </a:lnTo>
                <a:lnTo>
                  <a:pt x="15063" y="2633"/>
                </a:lnTo>
                <a:lnTo>
                  <a:pt x="15080" y="2622"/>
                </a:lnTo>
                <a:lnTo>
                  <a:pt x="15097" y="2611"/>
                </a:lnTo>
                <a:lnTo>
                  <a:pt x="15113" y="2600"/>
                </a:lnTo>
                <a:lnTo>
                  <a:pt x="15129" y="2588"/>
                </a:lnTo>
                <a:lnTo>
                  <a:pt x="15145" y="2575"/>
                </a:lnTo>
                <a:lnTo>
                  <a:pt x="15159" y="2563"/>
                </a:lnTo>
                <a:lnTo>
                  <a:pt x="15174" y="2549"/>
                </a:lnTo>
                <a:lnTo>
                  <a:pt x="15189" y="2536"/>
                </a:lnTo>
                <a:lnTo>
                  <a:pt x="15217" y="2507"/>
                </a:lnTo>
                <a:lnTo>
                  <a:pt x="15243" y="2476"/>
                </a:lnTo>
                <a:lnTo>
                  <a:pt x="15258" y="2459"/>
                </a:lnTo>
                <a:lnTo>
                  <a:pt x="15272" y="2441"/>
                </a:lnTo>
                <a:lnTo>
                  <a:pt x="15286" y="2423"/>
                </a:lnTo>
                <a:lnTo>
                  <a:pt x="15300" y="2404"/>
                </a:lnTo>
                <a:lnTo>
                  <a:pt x="15313" y="2385"/>
                </a:lnTo>
                <a:lnTo>
                  <a:pt x="15324" y="2366"/>
                </a:lnTo>
                <a:lnTo>
                  <a:pt x="15336" y="2346"/>
                </a:lnTo>
                <a:lnTo>
                  <a:pt x="15348" y="2324"/>
                </a:lnTo>
                <a:lnTo>
                  <a:pt x="15359" y="2304"/>
                </a:lnTo>
                <a:lnTo>
                  <a:pt x="15369" y="2283"/>
                </a:lnTo>
                <a:lnTo>
                  <a:pt x="15379" y="2262"/>
                </a:lnTo>
                <a:lnTo>
                  <a:pt x="15389" y="2239"/>
                </a:lnTo>
                <a:lnTo>
                  <a:pt x="15399" y="2217"/>
                </a:lnTo>
                <a:lnTo>
                  <a:pt x="15407" y="2195"/>
                </a:lnTo>
                <a:lnTo>
                  <a:pt x="15416" y="2171"/>
                </a:lnTo>
                <a:lnTo>
                  <a:pt x="15423" y="2148"/>
                </a:lnTo>
                <a:lnTo>
                  <a:pt x="15437" y="2100"/>
                </a:lnTo>
                <a:lnTo>
                  <a:pt x="15450" y="2051"/>
                </a:lnTo>
                <a:lnTo>
                  <a:pt x="15460" y="2001"/>
                </a:lnTo>
                <a:lnTo>
                  <a:pt x="15469" y="1950"/>
                </a:lnTo>
                <a:lnTo>
                  <a:pt x="15475" y="1899"/>
                </a:lnTo>
                <a:lnTo>
                  <a:pt x="15480" y="1846"/>
                </a:lnTo>
                <a:lnTo>
                  <a:pt x="15483" y="1792"/>
                </a:lnTo>
                <a:lnTo>
                  <a:pt x="15484" y="1738"/>
                </a:lnTo>
                <a:lnTo>
                  <a:pt x="15483" y="1689"/>
                </a:lnTo>
                <a:lnTo>
                  <a:pt x="15480" y="1640"/>
                </a:lnTo>
                <a:lnTo>
                  <a:pt x="15476" y="1591"/>
                </a:lnTo>
                <a:lnTo>
                  <a:pt x="15470" y="1543"/>
                </a:lnTo>
                <a:lnTo>
                  <a:pt x="15461" y="1496"/>
                </a:lnTo>
                <a:lnTo>
                  <a:pt x="15452" y="1448"/>
                </a:lnTo>
                <a:lnTo>
                  <a:pt x="15440" y="1401"/>
                </a:lnTo>
                <a:lnTo>
                  <a:pt x="15426" y="1354"/>
                </a:lnTo>
                <a:lnTo>
                  <a:pt x="15418" y="1332"/>
                </a:lnTo>
                <a:lnTo>
                  <a:pt x="15410" y="1310"/>
                </a:lnTo>
                <a:lnTo>
                  <a:pt x="15402" y="1287"/>
                </a:lnTo>
                <a:lnTo>
                  <a:pt x="15392" y="1266"/>
                </a:lnTo>
                <a:lnTo>
                  <a:pt x="15383" y="1245"/>
                </a:lnTo>
                <a:lnTo>
                  <a:pt x="15373" y="1223"/>
                </a:lnTo>
                <a:lnTo>
                  <a:pt x="15362" y="1202"/>
                </a:lnTo>
                <a:lnTo>
                  <a:pt x="15351" y="1182"/>
                </a:lnTo>
                <a:lnTo>
                  <a:pt x="15339" y="1162"/>
                </a:lnTo>
                <a:lnTo>
                  <a:pt x="15327" y="1143"/>
                </a:lnTo>
                <a:lnTo>
                  <a:pt x="15315" y="1124"/>
                </a:lnTo>
                <a:lnTo>
                  <a:pt x="15302" y="1106"/>
                </a:lnTo>
                <a:lnTo>
                  <a:pt x="15288" y="1087"/>
                </a:lnTo>
                <a:lnTo>
                  <a:pt x="15274" y="1069"/>
                </a:lnTo>
                <a:lnTo>
                  <a:pt x="15259" y="1052"/>
                </a:lnTo>
                <a:lnTo>
                  <a:pt x="15243" y="1036"/>
                </a:lnTo>
                <a:close/>
              </a:path>
            </a:pathLst>
          </a:custGeom>
          <a:solidFill>
            <a:srgbClr val="BC0033"/>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5157763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B9C59-7084-4AE6-8DB9-19F9E81A5D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D12285-F834-4226-A371-B363AF1DE44B}"/>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577E57F-B1E6-4F55-A5EB-A83155312C62}"/>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1096375-EC20-4363-AC19-6A6789649129}"/>
              </a:ext>
            </a:extLst>
          </p:cNvPr>
          <p:cNvSpPr>
            <a:spLocks noGrp="1"/>
          </p:cNvSpPr>
          <p:nvPr>
            <p:ph type="dt" sz="half" idx="10"/>
          </p:nvPr>
        </p:nvSpPr>
        <p:spPr/>
        <p:txBody>
          <a:bodyPr/>
          <a:lstStyle/>
          <a:p>
            <a:fld id="{32D946D9-44BE-4A3F-B5D6-DB1B8C1173D6}" type="datetimeFigureOut">
              <a:rPr lang="en-GB" smtClean="0"/>
              <a:t>14/09/2020</a:t>
            </a:fld>
            <a:endParaRPr lang="en-GB"/>
          </a:p>
        </p:txBody>
      </p:sp>
      <p:sp>
        <p:nvSpPr>
          <p:cNvPr id="6" name="Footer Placeholder 5">
            <a:extLst>
              <a:ext uri="{FF2B5EF4-FFF2-40B4-BE49-F238E27FC236}">
                <a16:creationId xmlns:a16="http://schemas.microsoft.com/office/drawing/2014/main" id="{7F523874-71F8-489B-B978-F48A90513D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417D88-C92F-4E3B-833B-295E1640E73C}"/>
              </a:ext>
            </a:extLst>
          </p:cNvPr>
          <p:cNvSpPr>
            <a:spLocks noGrp="1"/>
          </p:cNvSpPr>
          <p:nvPr>
            <p:ph type="sldNum" sz="quarter" idx="12"/>
          </p:nvPr>
        </p:nvSpPr>
        <p:spPr>
          <a:xfrm>
            <a:off x="8610600" y="6356351"/>
            <a:ext cx="2743200" cy="276999"/>
          </a:xfrm>
        </p:spPr>
        <p:txBody>
          <a:bodyPr/>
          <a:lstStyle/>
          <a:p>
            <a:fld id="{B215A024-E3CB-441A-A1CC-15BC19764CB5}" type="slidenum">
              <a:rPr lang="en-GB" smtClean="0"/>
              <a:t>‹#›</a:t>
            </a:fld>
            <a:endParaRPr lang="en-GB"/>
          </a:p>
        </p:txBody>
      </p:sp>
    </p:spTree>
    <p:extLst>
      <p:ext uri="{BB962C8B-B14F-4D97-AF65-F5344CB8AC3E}">
        <p14:creationId xmlns:p14="http://schemas.microsoft.com/office/powerpoint/2010/main" val="909539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984FEBE-2DB1-4E1F-989B-93FED3FC3AD8}" type="datetimeFigureOut">
              <a:rPr lang="en-GB" smtClean="0"/>
              <a:t>14/09/2020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A22368-CB19-46AB-A201-B46D4C93A013}" type="slidenum">
              <a:rPr lang="en-GB" smtClean="0"/>
              <a:t>‹#›</a:t>
            </a:fld>
            <a:endParaRPr lang="en-GB"/>
          </a:p>
        </p:txBody>
      </p:sp>
    </p:spTree>
    <p:extLst>
      <p:ext uri="{BB962C8B-B14F-4D97-AF65-F5344CB8AC3E}">
        <p14:creationId xmlns:p14="http://schemas.microsoft.com/office/powerpoint/2010/main" val="290152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84FEBE-2DB1-4E1F-989B-93FED3FC3AD8}" type="datetimeFigureOut">
              <a:rPr lang="en-GB" smtClean="0"/>
              <a:t>14/09/2020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A22368-CB19-46AB-A201-B46D4C93A013}" type="slidenum">
              <a:rPr lang="en-GB" smtClean="0"/>
              <a:t>‹#›</a:t>
            </a:fld>
            <a:endParaRPr lang="en-GB"/>
          </a:p>
        </p:txBody>
      </p:sp>
    </p:spTree>
    <p:extLst>
      <p:ext uri="{BB962C8B-B14F-4D97-AF65-F5344CB8AC3E}">
        <p14:creationId xmlns:p14="http://schemas.microsoft.com/office/powerpoint/2010/main" val="164163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984FEBE-2DB1-4E1F-989B-93FED3FC3AD8}" type="datetimeFigureOut">
              <a:rPr lang="en-GB" smtClean="0"/>
              <a:t>14/09/2020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CA22368-CB19-46AB-A201-B46D4C93A013}" type="slidenum">
              <a:rPr lang="en-GB" smtClean="0"/>
              <a:t>‹#›</a:t>
            </a:fld>
            <a:endParaRPr lang="en-GB"/>
          </a:p>
        </p:txBody>
      </p:sp>
    </p:spTree>
    <p:extLst>
      <p:ext uri="{BB962C8B-B14F-4D97-AF65-F5344CB8AC3E}">
        <p14:creationId xmlns:p14="http://schemas.microsoft.com/office/powerpoint/2010/main" val="418904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984FEBE-2DB1-4E1F-989B-93FED3FC3AD8}" type="datetimeFigureOut">
              <a:rPr lang="en-GB" smtClean="0"/>
              <a:t>14/09/2020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CA22368-CB19-46AB-A201-B46D4C93A013}" type="slidenum">
              <a:rPr lang="en-GB" smtClean="0"/>
              <a:t>‹#›</a:t>
            </a:fld>
            <a:endParaRPr lang="en-GB"/>
          </a:p>
        </p:txBody>
      </p:sp>
    </p:spTree>
    <p:extLst>
      <p:ext uri="{BB962C8B-B14F-4D97-AF65-F5344CB8AC3E}">
        <p14:creationId xmlns:p14="http://schemas.microsoft.com/office/powerpoint/2010/main" val="177708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984FEBE-2DB1-4E1F-989B-93FED3FC3AD8}" type="datetimeFigureOut">
              <a:rPr lang="en-GB" smtClean="0"/>
              <a:t>14/09/2020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CA22368-CB19-46AB-A201-B46D4C93A013}" type="slidenum">
              <a:rPr lang="en-GB" smtClean="0"/>
              <a:t>‹#›</a:t>
            </a:fld>
            <a:endParaRPr lang="en-GB"/>
          </a:p>
        </p:txBody>
      </p:sp>
    </p:spTree>
    <p:extLst>
      <p:ext uri="{BB962C8B-B14F-4D97-AF65-F5344CB8AC3E}">
        <p14:creationId xmlns:p14="http://schemas.microsoft.com/office/powerpoint/2010/main" val="34326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84FEBE-2DB1-4E1F-989B-93FED3FC3AD8}" type="datetimeFigureOut">
              <a:rPr lang="en-GB" smtClean="0"/>
              <a:t>14/09/2020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CA22368-CB19-46AB-A201-B46D4C93A013}" type="slidenum">
              <a:rPr lang="en-GB" smtClean="0"/>
              <a:t>‹#›</a:t>
            </a:fld>
            <a:endParaRPr lang="en-GB"/>
          </a:p>
        </p:txBody>
      </p:sp>
    </p:spTree>
    <p:extLst>
      <p:ext uri="{BB962C8B-B14F-4D97-AF65-F5344CB8AC3E}">
        <p14:creationId xmlns:p14="http://schemas.microsoft.com/office/powerpoint/2010/main" val="256446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84FEBE-2DB1-4E1F-989B-93FED3FC3AD8}" type="datetimeFigureOut">
              <a:rPr lang="en-GB" smtClean="0"/>
              <a:t>14/09/2020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CA22368-CB19-46AB-A201-B46D4C93A013}" type="slidenum">
              <a:rPr lang="en-GB" smtClean="0"/>
              <a:t>‹#›</a:t>
            </a:fld>
            <a:endParaRPr lang="en-GB"/>
          </a:p>
        </p:txBody>
      </p:sp>
    </p:spTree>
    <p:extLst>
      <p:ext uri="{BB962C8B-B14F-4D97-AF65-F5344CB8AC3E}">
        <p14:creationId xmlns:p14="http://schemas.microsoft.com/office/powerpoint/2010/main" val="423789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3E45D-4ABA-416E-842B-6487C09F0F16}"/>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00D7283-D4D1-47B2-AC67-C26DA43500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E68E25-8612-4146-A741-6D430814B065}"/>
              </a:ext>
            </a:extLst>
          </p:cNvPr>
          <p:cNvSpPr>
            <a:spLocks noGrp="1"/>
          </p:cNvSpPr>
          <p:nvPr>
            <p:ph type="dt" sz="half" idx="10"/>
          </p:nvPr>
        </p:nvSpPr>
        <p:spPr/>
        <p:txBody>
          <a:bodyPr/>
          <a:lstStyle/>
          <a:p>
            <a:fld id="{FAB0C40D-EC95-4683-88B8-DAC2D6D105CB}" type="datetimeFigureOut">
              <a:rPr lang="en-GB" smtClean="0"/>
              <a:t>14/09/2020</a:t>
            </a:fld>
            <a:endParaRPr lang="en-GB"/>
          </a:p>
        </p:txBody>
      </p:sp>
      <p:sp>
        <p:nvSpPr>
          <p:cNvPr id="5" name="Footer Placeholder 4">
            <a:extLst>
              <a:ext uri="{FF2B5EF4-FFF2-40B4-BE49-F238E27FC236}">
                <a16:creationId xmlns:a16="http://schemas.microsoft.com/office/drawing/2014/main" id="{87B92F62-FF18-4128-B618-2AE136C0F1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7B48A5-CCEE-49EA-A3F9-049868CA7E15}"/>
              </a:ext>
            </a:extLst>
          </p:cNvPr>
          <p:cNvSpPr>
            <a:spLocks noGrp="1"/>
          </p:cNvSpPr>
          <p:nvPr>
            <p:ph type="sldNum" sz="quarter" idx="12"/>
          </p:nvPr>
        </p:nvSpPr>
        <p:spPr/>
        <p:txBody>
          <a:bodyPr/>
          <a:lstStyle/>
          <a:p>
            <a:fld id="{E0831CDF-5424-4157-BFBB-17EB8D138634}" type="slidenum">
              <a:rPr lang="en-GB" smtClean="0"/>
              <a:t>‹#›</a:t>
            </a:fld>
            <a:endParaRPr lang="en-GB"/>
          </a:p>
        </p:txBody>
      </p:sp>
      <p:pic>
        <p:nvPicPr>
          <p:cNvPr id="11" name="Picture 10" descr="A picture containing drawing&#10;&#10;Description automatically generated">
            <a:extLst>
              <a:ext uri="{FF2B5EF4-FFF2-40B4-BE49-F238E27FC236}">
                <a16:creationId xmlns:a16="http://schemas.microsoft.com/office/drawing/2014/main" id="{98D8619C-AAD2-4B4D-B37A-92014AC624E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984075" cy="546074"/>
          </a:xfrm>
          <a:prstGeom prst="rect">
            <a:avLst/>
          </a:prstGeom>
        </p:spPr>
      </p:pic>
    </p:spTree>
    <p:extLst>
      <p:ext uri="{BB962C8B-B14F-4D97-AF65-F5344CB8AC3E}">
        <p14:creationId xmlns:p14="http://schemas.microsoft.com/office/powerpoint/2010/main" val="2061652753"/>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84FEBE-2DB1-4E1F-989B-93FED3FC3AD8}" type="datetimeFigureOut">
              <a:rPr lang="en-GB" smtClean="0"/>
              <a:t>14/09/2020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CA22368-CB19-46AB-A201-B46D4C93A013}" type="slidenum">
              <a:rPr lang="en-GB" smtClean="0"/>
              <a:t>‹#›</a:t>
            </a:fld>
            <a:endParaRPr lang="en-GB"/>
          </a:p>
        </p:txBody>
      </p:sp>
    </p:spTree>
    <p:extLst>
      <p:ext uri="{BB962C8B-B14F-4D97-AF65-F5344CB8AC3E}">
        <p14:creationId xmlns:p14="http://schemas.microsoft.com/office/powerpoint/2010/main" val="159920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984FEBE-2DB1-4E1F-989B-93FED3FC3AD8}" type="datetimeFigureOut">
              <a:rPr lang="en-GB" smtClean="0"/>
              <a:t>14/09/2020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A22368-CB19-46AB-A201-B46D4C93A013}" type="slidenum">
              <a:rPr lang="en-GB" smtClean="0"/>
              <a:t>‹#›</a:t>
            </a:fld>
            <a:endParaRPr lang="en-GB"/>
          </a:p>
        </p:txBody>
      </p:sp>
    </p:spTree>
    <p:extLst>
      <p:ext uri="{BB962C8B-B14F-4D97-AF65-F5344CB8AC3E}">
        <p14:creationId xmlns:p14="http://schemas.microsoft.com/office/powerpoint/2010/main" val="197317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984FEBE-2DB1-4E1F-989B-93FED3FC3AD8}" type="datetimeFigureOut">
              <a:rPr lang="en-GB" smtClean="0"/>
              <a:t>14/09/2020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CA22368-CB19-46AB-A201-B46D4C93A013}" type="slidenum">
              <a:rPr lang="en-GB" smtClean="0"/>
              <a:t>‹#›</a:t>
            </a:fld>
            <a:endParaRPr lang="en-GB"/>
          </a:p>
        </p:txBody>
      </p:sp>
    </p:spTree>
    <p:extLst>
      <p:ext uri="{BB962C8B-B14F-4D97-AF65-F5344CB8AC3E}">
        <p14:creationId xmlns:p14="http://schemas.microsoft.com/office/powerpoint/2010/main" val="297023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Anpassad layout">
    <p:spTree>
      <p:nvGrpSpPr>
        <p:cNvPr id="1" name=""/>
        <p:cNvGrpSpPr/>
        <p:nvPr/>
      </p:nvGrpSpPr>
      <p:grpSpPr>
        <a:xfrm>
          <a:off x="0" y="0"/>
          <a:ext cx="0" cy="0"/>
          <a:chOff x="0" y="0"/>
          <a:chExt cx="0" cy="0"/>
        </a:xfrm>
      </p:grpSpPr>
      <p:sp>
        <p:nvSpPr>
          <p:cNvPr id="4" name="Rektangel 3"/>
          <p:cNvSpPr/>
          <p:nvPr userDrawn="1"/>
        </p:nvSpPr>
        <p:spPr>
          <a:xfrm>
            <a:off x="0" y="0"/>
            <a:ext cx="12192000" cy="6858000"/>
          </a:xfrm>
          <a:prstGeom prst="rect">
            <a:avLst/>
          </a:prstGeom>
          <a:solidFill>
            <a:srgbClr val="009C9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a:p>
        </p:txBody>
      </p:sp>
      <p:pic>
        <p:nvPicPr>
          <p:cNvPr id="17" name="Bildobjekt 16" descr="FjarrVarm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98309" y="457577"/>
            <a:ext cx="903243" cy="1007567"/>
          </a:xfrm>
          <a:prstGeom prst="rect">
            <a:avLst/>
          </a:prstGeom>
        </p:spPr>
      </p:pic>
      <p:sp>
        <p:nvSpPr>
          <p:cNvPr id="6" name="Rubrik 1"/>
          <p:cNvSpPr>
            <a:spLocks noGrp="1"/>
          </p:cNvSpPr>
          <p:nvPr>
            <p:ph type="title" hasCustomPrompt="1"/>
          </p:nvPr>
        </p:nvSpPr>
        <p:spPr>
          <a:xfrm>
            <a:off x="1235817" y="967221"/>
            <a:ext cx="9356161" cy="531064"/>
          </a:xfrm>
          <a:prstGeom prst="rect">
            <a:avLst/>
          </a:prstGeom>
        </p:spPr>
        <p:txBody>
          <a:bodyPr/>
          <a:lstStyle>
            <a:lvl1pPr>
              <a:defRPr sz="3000">
                <a:solidFill>
                  <a:schemeClr val="bg1"/>
                </a:solidFill>
              </a:defRPr>
            </a:lvl1pPr>
          </a:lstStyle>
          <a:p>
            <a:r>
              <a:rPr lang="sv-SE" dirty="0"/>
              <a:t>Klicka här för att ändra text</a:t>
            </a:r>
          </a:p>
        </p:txBody>
      </p:sp>
      <p:sp>
        <p:nvSpPr>
          <p:cNvPr id="9" name="Platshållare för innehåll 2"/>
          <p:cNvSpPr>
            <a:spLocks noGrp="1"/>
          </p:cNvSpPr>
          <p:nvPr>
            <p:ph sz="half" idx="10"/>
          </p:nvPr>
        </p:nvSpPr>
        <p:spPr>
          <a:xfrm>
            <a:off x="1246800" y="1575777"/>
            <a:ext cx="10110573" cy="4525963"/>
          </a:xfrm>
          <a:prstGeom prst="rect">
            <a:avLst/>
          </a:prstGeom>
        </p:spPr>
        <p:txBody>
          <a:bodyPr/>
          <a:lstStyle>
            <a:lvl1pPr>
              <a:defRPr sz="1600">
                <a:solidFill>
                  <a:schemeClr val="bg1"/>
                </a:solidFill>
                <a:latin typeface="Arial" panose="020B0604020202020204" pitchFamily="34" charset="0"/>
                <a:cs typeface="Arial" panose="020B0604020202020204" pitchFamily="34" charset="0"/>
              </a:defRPr>
            </a:lvl1pPr>
            <a:lvl2pPr marL="742950" indent="-285750">
              <a:buFont typeface="Arial" charset="0"/>
              <a:buChar char="•"/>
              <a:defRPr sz="16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marL="1600200" indent="-228600">
              <a:buFont typeface="Arial" charset="0"/>
              <a:buChar char="•"/>
              <a:defRPr sz="1600">
                <a:solidFill>
                  <a:schemeClr val="bg1"/>
                </a:solidFill>
                <a:latin typeface="Arial" panose="020B0604020202020204" pitchFamily="34" charset="0"/>
                <a:cs typeface="Arial" panose="020B0604020202020204" pitchFamily="34" charset="0"/>
              </a:defRPr>
            </a:lvl4pPr>
            <a:lvl5pPr marL="2057400" indent="-228600">
              <a:buFont typeface="Arial" charset="0"/>
              <a:buChar char="•"/>
              <a:defRPr sz="1600">
                <a:solidFill>
                  <a:schemeClr val="bg1"/>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0205949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GB"/>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A29EBD9A-2B84-6C41-B76F-57D77EC9B4DD}" type="datetimeFigureOut">
              <a:rPr lang="lt-LT" smtClean="0"/>
              <a:t>2020.09.14</a:t>
            </a:fld>
            <a:endParaRPr lang="lt-LT"/>
          </a:p>
        </p:txBody>
      </p:sp>
      <p:sp>
        <p:nvSpPr>
          <p:cNvPr id="5" name="Footer Placeholder 4"/>
          <p:cNvSpPr>
            <a:spLocks noGrp="1"/>
          </p:cNvSpPr>
          <p:nvPr>
            <p:ph type="ftr" sz="quarter" idx="11"/>
          </p:nvPr>
        </p:nvSpPr>
        <p:spPr/>
        <p:txBody>
          <a:bodyPr/>
          <a:lstStyle/>
          <a:p>
            <a:endParaRPr lang="lt-LT"/>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60CF07B-48A9-A142-9E16-9B5CBC8D1048}" type="slidenum">
              <a:rPr lang="lt-LT" smtClean="0"/>
              <a:t>‹#›</a:t>
            </a:fld>
            <a:endParaRPr lang="lt-LT"/>
          </a:p>
        </p:txBody>
      </p:sp>
    </p:spTree>
    <p:extLst>
      <p:ext uri="{BB962C8B-B14F-4D97-AF65-F5344CB8AC3E}">
        <p14:creationId xmlns:p14="http://schemas.microsoft.com/office/powerpoint/2010/main" val="3019025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GB"/>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29EBD9A-2B84-6C41-B76F-57D77EC9B4DD}" type="datetimeFigureOut">
              <a:rPr lang="lt-LT" smtClean="0"/>
              <a:t>2020.09.14</a:t>
            </a:fld>
            <a:endParaRPr lang="lt-LT"/>
          </a:p>
        </p:txBody>
      </p:sp>
      <p:sp>
        <p:nvSpPr>
          <p:cNvPr id="5" name="Footer Placeholder 4"/>
          <p:cNvSpPr>
            <a:spLocks noGrp="1"/>
          </p:cNvSpPr>
          <p:nvPr>
            <p:ph type="ftr" sz="quarter" idx="11"/>
          </p:nvPr>
        </p:nvSpPr>
        <p:spPr/>
        <p:txBody>
          <a:bodyPr/>
          <a:lstStyle/>
          <a:p>
            <a:endParaRPr lang="lt-L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60CF07B-48A9-A142-9E16-9B5CBC8D1048}" type="slidenum">
              <a:rPr lang="lt-LT" smtClean="0"/>
              <a:t>‹#›</a:t>
            </a:fld>
            <a:endParaRPr lang="lt-LT"/>
          </a:p>
        </p:txBody>
      </p:sp>
    </p:spTree>
    <p:extLst>
      <p:ext uri="{BB962C8B-B14F-4D97-AF65-F5344CB8AC3E}">
        <p14:creationId xmlns:p14="http://schemas.microsoft.com/office/powerpoint/2010/main" val="41861522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29EBD9A-2B84-6C41-B76F-57D77EC9B4DD}" type="datetimeFigureOut">
              <a:rPr lang="lt-LT" smtClean="0"/>
              <a:t>2020.09.14</a:t>
            </a:fld>
            <a:endParaRPr lang="lt-LT"/>
          </a:p>
        </p:txBody>
      </p:sp>
      <p:sp>
        <p:nvSpPr>
          <p:cNvPr id="5" name="Footer Placeholder 4"/>
          <p:cNvSpPr>
            <a:spLocks noGrp="1"/>
          </p:cNvSpPr>
          <p:nvPr>
            <p:ph type="ftr" sz="quarter" idx="11"/>
          </p:nvPr>
        </p:nvSpPr>
        <p:spPr/>
        <p:txBody>
          <a:bodyPr/>
          <a:lstStyle/>
          <a:p>
            <a:endParaRPr lang="lt-LT"/>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60CF07B-48A9-A142-9E16-9B5CBC8D1048}" type="slidenum">
              <a:rPr lang="lt-LT" smtClean="0"/>
              <a:t>‹#›</a:t>
            </a:fld>
            <a:endParaRPr lang="lt-LT"/>
          </a:p>
        </p:txBody>
      </p:sp>
    </p:spTree>
    <p:extLst>
      <p:ext uri="{BB962C8B-B14F-4D97-AF65-F5344CB8AC3E}">
        <p14:creationId xmlns:p14="http://schemas.microsoft.com/office/powerpoint/2010/main" val="1561371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A29EBD9A-2B84-6C41-B76F-57D77EC9B4DD}" type="datetimeFigureOut">
              <a:rPr lang="lt-LT" smtClean="0"/>
              <a:t>2020.09.14</a:t>
            </a:fld>
            <a:endParaRPr lang="lt-LT"/>
          </a:p>
        </p:txBody>
      </p:sp>
      <p:sp>
        <p:nvSpPr>
          <p:cNvPr id="6" name="Footer Placeholder 5"/>
          <p:cNvSpPr>
            <a:spLocks noGrp="1"/>
          </p:cNvSpPr>
          <p:nvPr>
            <p:ph type="ftr" sz="quarter" idx="11"/>
          </p:nvPr>
        </p:nvSpPr>
        <p:spPr/>
        <p:txBody>
          <a:bodyPr/>
          <a:lstStyle/>
          <a:p>
            <a:endParaRPr lang="lt-LT"/>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60CF07B-48A9-A142-9E16-9B5CBC8D1048}" type="slidenum">
              <a:rPr lang="lt-LT" smtClean="0"/>
              <a:t>‹#›</a:t>
            </a:fld>
            <a:endParaRPr lang="lt-LT"/>
          </a:p>
        </p:txBody>
      </p:sp>
    </p:spTree>
    <p:extLst>
      <p:ext uri="{BB962C8B-B14F-4D97-AF65-F5344CB8AC3E}">
        <p14:creationId xmlns:p14="http://schemas.microsoft.com/office/powerpoint/2010/main" val="16660015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A29EBD9A-2B84-6C41-B76F-57D77EC9B4DD}" type="datetimeFigureOut">
              <a:rPr lang="lt-LT" smtClean="0"/>
              <a:t>2020.09.14</a:t>
            </a:fld>
            <a:endParaRPr lang="lt-LT"/>
          </a:p>
        </p:txBody>
      </p:sp>
      <p:sp>
        <p:nvSpPr>
          <p:cNvPr id="8" name="Footer Placeholder 7"/>
          <p:cNvSpPr>
            <a:spLocks noGrp="1"/>
          </p:cNvSpPr>
          <p:nvPr>
            <p:ph type="ftr" sz="quarter" idx="11"/>
          </p:nvPr>
        </p:nvSpPr>
        <p:spPr/>
        <p:txBody>
          <a:bodyPr/>
          <a:lstStyle/>
          <a:p>
            <a:endParaRPr lang="lt-LT"/>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60CF07B-48A9-A142-9E16-9B5CBC8D1048}" type="slidenum">
              <a:rPr lang="lt-LT" smtClean="0"/>
              <a:t>‹#›</a:t>
            </a:fld>
            <a:endParaRPr lang="lt-LT"/>
          </a:p>
        </p:txBody>
      </p:sp>
    </p:spTree>
    <p:extLst>
      <p:ext uri="{BB962C8B-B14F-4D97-AF65-F5344CB8AC3E}">
        <p14:creationId xmlns:p14="http://schemas.microsoft.com/office/powerpoint/2010/main" val="30205395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A29EBD9A-2B84-6C41-B76F-57D77EC9B4DD}" type="datetimeFigureOut">
              <a:rPr lang="lt-LT" smtClean="0"/>
              <a:t>2020.09.14</a:t>
            </a:fld>
            <a:endParaRPr lang="lt-LT"/>
          </a:p>
        </p:txBody>
      </p:sp>
      <p:sp>
        <p:nvSpPr>
          <p:cNvPr id="4" name="Footer Placeholder 3"/>
          <p:cNvSpPr>
            <a:spLocks noGrp="1"/>
          </p:cNvSpPr>
          <p:nvPr>
            <p:ph type="ftr" sz="quarter" idx="11"/>
          </p:nvPr>
        </p:nvSpPr>
        <p:spPr/>
        <p:txBody>
          <a:bodyPr/>
          <a:lstStyle/>
          <a:p>
            <a:endParaRPr lang="lt-LT"/>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60CF07B-48A9-A142-9E16-9B5CBC8D1048}" type="slidenum">
              <a:rPr lang="lt-LT" smtClean="0"/>
              <a:t>‹#›</a:t>
            </a:fld>
            <a:endParaRPr lang="lt-LT"/>
          </a:p>
        </p:txBody>
      </p:sp>
    </p:spTree>
    <p:extLst>
      <p:ext uri="{BB962C8B-B14F-4D97-AF65-F5344CB8AC3E}">
        <p14:creationId xmlns:p14="http://schemas.microsoft.com/office/powerpoint/2010/main" val="2281885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4B109-B80B-4EB3-8D05-2113661003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A0C0148-79A6-4D85-9AD7-67B797E77C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B91DF2-A3CE-45DE-B4D5-D805C101BE77}"/>
              </a:ext>
            </a:extLst>
          </p:cNvPr>
          <p:cNvSpPr>
            <a:spLocks noGrp="1"/>
          </p:cNvSpPr>
          <p:nvPr>
            <p:ph type="dt" sz="half" idx="10"/>
          </p:nvPr>
        </p:nvSpPr>
        <p:spPr/>
        <p:txBody>
          <a:bodyPr/>
          <a:lstStyle/>
          <a:p>
            <a:fld id="{FAB0C40D-EC95-4683-88B8-DAC2D6D105CB}" type="datetimeFigureOut">
              <a:rPr lang="en-GB" smtClean="0"/>
              <a:t>14/09/2020</a:t>
            </a:fld>
            <a:endParaRPr lang="en-GB"/>
          </a:p>
        </p:txBody>
      </p:sp>
      <p:sp>
        <p:nvSpPr>
          <p:cNvPr id="5" name="Footer Placeholder 4">
            <a:extLst>
              <a:ext uri="{FF2B5EF4-FFF2-40B4-BE49-F238E27FC236}">
                <a16:creationId xmlns:a16="http://schemas.microsoft.com/office/drawing/2014/main" id="{9D75C089-2DAA-41A1-8D75-D33196DD15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CDF576-F5B5-4F87-AA4A-5E5389FBA530}"/>
              </a:ext>
            </a:extLst>
          </p:cNvPr>
          <p:cNvSpPr>
            <a:spLocks noGrp="1"/>
          </p:cNvSpPr>
          <p:nvPr>
            <p:ph type="sldNum" sz="quarter" idx="12"/>
          </p:nvPr>
        </p:nvSpPr>
        <p:spPr/>
        <p:txBody>
          <a:bodyPr/>
          <a:lstStyle/>
          <a:p>
            <a:fld id="{E0831CDF-5424-4157-BFBB-17EB8D138634}" type="slidenum">
              <a:rPr lang="en-GB" smtClean="0"/>
              <a:t>‹#›</a:t>
            </a:fld>
            <a:endParaRPr lang="en-GB"/>
          </a:p>
        </p:txBody>
      </p:sp>
      <p:pic>
        <p:nvPicPr>
          <p:cNvPr id="7" name="Picture 6" descr="A picture containing drawing&#10;&#10;Description automatically generated">
            <a:extLst>
              <a:ext uri="{FF2B5EF4-FFF2-40B4-BE49-F238E27FC236}">
                <a16:creationId xmlns:a16="http://schemas.microsoft.com/office/drawing/2014/main" id="{8CA640EC-F3E2-488D-A24D-5448EE4953D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984075" cy="546074"/>
          </a:xfrm>
          <a:prstGeom prst="rect">
            <a:avLst/>
          </a:prstGeom>
        </p:spPr>
      </p:pic>
    </p:spTree>
    <p:extLst>
      <p:ext uri="{BB962C8B-B14F-4D97-AF65-F5344CB8AC3E}">
        <p14:creationId xmlns:p14="http://schemas.microsoft.com/office/powerpoint/2010/main" val="3876800285"/>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9EBD9A-2B84-6C41-B76F-57D77EC9B4DD}" type="datetimeFigureOut">
              <a:rPr lang="lt-LT" smtClean="0"/>
              <a:t>2020.09.14</a:t>
            </a:fld>
            <a:endParaRPr lang="lt-LT"/>
          </a:p>
        </p:txBody>
      </p:sp>
      <p:sp>
        <p:nvSpPr>
          <p:cNvPr id="3" name="Footer Placeholder 2"/>
          <p:cNvSpPr>
            <a:spLocks noGrp="1"/>
          </p:cNvSpPr>
          <p:nvPr>
            <p:ph type="ftr" sz="quarter" idx="11"/>
          </p:nvPr>
        </p:nvSpPr>
        <p:spPr/>
        <p:txBody>
          <a:bodyPr/>
          <a:lstStyle/>
          <a:p>
            <a:endParaRPr lang="lt-LT"/>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60CF07B-48A9-A142-9E16-9B5CBC8D1048}" type="slidenum">
              <a:rPr lang="lt-LT" smtClean="0"/>
              <a:t>‹#›</a:t>
            </a:fld>
            <a:endParaRPr lang="lt-LT"/>
          </a:p>
        </p:txBody>
      </p:sp>
    </p:spTree>
    <p:extLst>
      <p:ext uri="{BB962C8B-B14F-4D97-AF65-F5344CB8AC3E}">
        <p14:creationId xmlns:p14="http://schemas.microsoft.com/office/powerpoint/2010/main" val="3121471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GB"/>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29EBD9A-2B84-6C41-B76F-57D77EC9B4DD}" type="datetimeFigureOut">
              <a:rPr lang="lt-LT" smtClean="0"/>
              <a:t>2020.09.14</a:t>
            </a:fld>
            <a:endParaRPr lang="lt-LT"/>
          </a:p>
        </p:txBody>
      </p:sp>
      <p:sp>
        <p:nvSpPr>
          <p:cNvPr id="6" name="Footer Placeholder 5"/>
          <p:cNvSpPr>
            <a:spLocks noGrp="1"/>
          </p:cNvSpPr>
          <p:nvPr>
            <p:ph type="ftr" sz="quarter" idx="11"/>
          </p:nvPr>
        </p:nvSpPr>
        <p:spPr/>
        <p:txBody>
          <a:bodyPr/>
          <a:lstStyle/>
          <a:p>
            <a:endParaRPr lang="lt-LT"/>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60CF07B-48A9-A142-9E16-9B5CBC8D1048}" type="slidenum">
              <a:rPr lang="lt-LT" smtClean="0"/>
              <a:t>‹#›</a:t>
            </a:fld>
            <a:endParaRPr lang="lt-LT"/>
          </a:p>
        </p:txBody>
      </p:sp>
    </p:spTree>
    <p:extLst>
      <p:ext uri="{BB962C8B-B14F-4D97-AF65-F5344CB8AC3E}">
        <p14:creationId xmlns:p14="http://schemas.microsoft.com/office/powerpoint/2010/main" val="3166342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29EBD9A-2B84-6C41-B76F-57D77EC9B4DD}" type="datetimeFigureOut">
              <a:rPr lang="lt-LT" smtClean="0"/>
              <a:t>2020.09.14</a:t>
            </a:fld>
            <a:endParaRPr lang="lt-LT"/>
          </a:p>
        </p:txBody>
      </p:sp>
      <p:sp>
        <p:nvSpPr>
          <p:cNvPr id="6" name="Footer Placeholder 5"/>
          <p:cNvSpPr>
            <a:spLocks noGrp="1"/>
          </p:cNvSpPr>
          <p:nvPr>
            <p:ph type="ftr" sz="quarter" idx="11"/>
          </p:nvPr>
        </p:nvSpPr>
        <p:spPr/>
        <p:txBody>
          <a:bodyPr/>
          <a:lstStyle/>
          <a:p>
            <a:endParaRPr lang="lt-L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60CF07B-48A9-A142-9E16-9B5CBC8D1048}" type="slidenum">
              <a:rPr lang="lt-LT" smtClean="0"/>
              <a:t>‹#›</a:t>
            </a:fld>
            <a:endParaRPr lang="lt-LT"/>
          </a:p>
        </p:txBody>
      </p:sp>
    </p:spTree>
    <p:extLst>
      <p:ext uri="{BB962C8B-B14F-4D97-AF65-F5344CB8AC3E}">
        <p14:creationId xmlns:p14="http://schemas.microsoft.com/office/powerpoint/2010/main" val="2602981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GB"/>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29EBD9A-2B84-6C41-B76F-57D77EC9B4DD}" type="datetimeFigureOut">
              <a:rPr lang="lt-LT" smtClean="0"/>
              <a:t>2020.09.14</a:t>
            </a:fld>
            <a:endParaRPr lang="lt-LT"/>
          </a:p>
        </p:txBody>
      </p:sp>
      <p:sp>
        <p:nvSpPr>
          <p:cNvPr id="5" name="Footer Placeholder 4"/>
          <p:cNvSpPr>
            <a:spLocks noGrp="1"/>
          </p:cNvSpPr>
          <p:nvPr>
            <p:ph type="ftr" sz="quarter" idx="11"/>
          </p:nvPr>
        </p:nvSpPr>
        <p:spPr/>
        <p:txBody>
          <a:bodyPr/>
          <a:lstStyle/>
          <a:p>
            <a:endParaRPr lang="lt-LT"/>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60CF07B-48A9-A142-9E16-9B5CBC8D1048}" type="slidenum">
              <a:rPr lang="lt-LT" smtClean="0"/>
              <a:t>‹#›</a:t>
            </a:fld>
            <a:endParaRPr lang="lt-LT"/>
          </a:p>
        </p:txBody>
      </p:sp>
    </p:spTree>
    <p:extLst>
      <p:ext uri="{BB962C8B-B14F-4D97-AF65-F5344CB8AC3E}">
        <p14:creationId xmlns:p14="http://schemas.microsoft.com/office/powerpoint/2010/main" val="440971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29EBD9A-2B84-6C41-B76F-57D77EC9B4DD}" type="datetimeFigureOut">
              <a:rPr lang="lt-LT" smtClean="0"/>
              <a:t>2020.09.14</a:t>
            </a:fld>
            <a:endParaRPr lang="lt-LT"/>
          </a:p>
        </p:txBody>
      </p:sp>
      <p:sp>
        <p:nvSpPr>
          <p:cNvPr id="5" name="Footer Placeholder 4"/>
          <p:cNvSpPr>
            <a:spLocks noGrp="1"/>
          </p:cNvSpPr>
          <p:nvPr>
            <p:ph type="ftr" sz="quarter" idx="11"/>
          </p:nvPr>
        </p:nvSpPr>
        <p:spPr/>
        <p:txBody>
          <a:bodyPr/>
          <a:lstStyle/>
          <a:p>
            <a:endParaRPr lang="lt-LT"/>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60CF07B-48A9-A142-9E16-9B5CBC8D1048}" type="slidenum">
              <a:rPr lang="lt-LT" smtClean="0"/>
              <a:t>‹#›</a:t>
            </a:fld>
            <a:endParaRPr lang="lt-LT"/>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919847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GB"/>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A29EBD9A-2B84-6C41-B76F-57D77EC9B4DD}" type="datetimeFigureOut">
              <a:rPr lang="lt-LT" smtClean="0"/>
              <a:t>2020.09.14</a:t>
            </a:fld>
            <a:endParaRPr lang="lt-LT"/>
          </a:p>
        </p:txBody>
      </p:sp>
      <p:sp>
        <p:nvSpPr>
          <p:cNvPr id="6" name="Footer Placeholder 5"/>
          <p:cNvSpPr>
            <a:spLocks noGrp="1"/>
          </p:cNvSpPr>
          <p:nvPr>
            <p:ph type="ftr" sz="quarter" idx="11"/>
          </p:nvPr>
        </p:nvSpPr>
        <p:spPr/>
        <p:txBody>
          <a:bodyPr/>
          <a:lstStyle/>
          <a:p>
            <a:endParaRPr lang="lt-L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60CF07B-48A9-A142-9E16-9B5CBC8D1048}" type="slidenum">
              <a:rPr lang="lt-LT" smtClean="0"/>
              <a:t>‹#›</a:t>
            </a:fld>
            <a:endParaRPr lang="lt-LT"/>
          </a:p>
        </p:txBody>
      </p:sp>
    </p:spTree>
    <p:extLst>
      <p:ext uri="{BB962C8B-B14F-4D97-AF65-F5344CB8AC3E}">
        <p14:creationId xmlns:p14="http://schemas.microsoft.com/office/powerpoint/2010/main" val="1300957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A29EBD9A-2B84-6C41-B76F-57D77EC9B4DD}" type="datetimeFigureOut">
              <a:rPr lang="lt-LT" smtClean="0"/>
              <a:t>2020.09.14</a:t>
            </a:fld>
            <a:endParaRPr lang="lt-LT"/>
          </a:p>
        </p:txBody>
      </p:sp>
      <p:sp>
        <p:nvSpPr>
          <p:cNvPr id="6" name="Footer Placeholder 5"/>
          <p:cNvSpPr>
            <a:spLocks noGrp="1"/>
          </p:cNvSpPr>
          <p:nvPr>
            <p:ph type="ftr" sz="quarter" idx="11"/>
          </p:nvPr>
        </p:nvSpPr>
        <p:spPr/>
        <p:txBody>
          <a:bodyPr/>
          <a:lstStyle/>
          <a:p>
            <a:endParaRPr lang="lt-LT"/>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60CF07B-48A9-A142-9E16-9B5CBC8D1048}" type="slidenum">
              <a:rPr lang="lt-LT" smtClean="0"/>
              <a:t>‹#›</a:t>
            </a:fld>
            <a:endParaRPr lang="lt-LT"/>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849645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GB"/>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A29EBD9A-2B84-6C41-B76F-57D77EC9B4DD}" type="datetimeFigureOut">
              <a:rPr lang="lt-LT" smtClean="0"/>
              <a:t>2020.09.14</a:t>
            </a:fld>
            <a:endParaRPr lang="lt-LT"/>
          </a:p>
        </p:txBody>
      </p:sp>
      <p:sp>
        <p:nvSpPr>
          <p:cNvPr id="6" name="Footer Placeholder 5"/>
          <p:cNvSpPr>
            <a:spLocks noGrp="1"/>
          </p:cNvSpPr>
          <p:nvPr>
            <p:ph type="ftr" sz="quarter" idx="11"/>
          </p:nvPr>
        </p:nvSpPr>
        <p:spPr/>
        <p:txBody>
          <a:bodyPr/>
          <a:lstStyle/>
          <a:p>
            <a:endParaRPr lang="lt-L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60CF07B-48A9-A142-9E16-9B5CBC8D1048}" type="slidenum">
              <a:rPr lang="lt-LT" smtClean="0"/>
              <a:t>‹#›</a:t>
            </a:fld>
            <a:endParaRPr lang="lt-LT"/>
          </a:p>
        </p:txBody>
      </p:sp>
    </p:spTree>
    <p:extLst>
      <p:ext uri="{BB962C8B-B14F-4D97-AF65-F5344CB8AC3E}">
        <p14:creationId xmlns:p14="http://schemas.microsoft.com/office/powerpoint/2010/main" val="31395275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29EBD9A-2B84-6C41-B76F-57D77EC9B4DD}" type="datetimeFigureOut">
              <a:rPr lang="lt-LT" smtClean="0"/>
              <a:t>2020.09.14</a:t>
            </a:fld>
            <a:endParaRPr lang="lt-LT"/>
          </a:p>
        </p:txBody>
      </p:sp>
      <p:sp>
        <p:nvSpPr>
          <p:cNvPr id="5" name="Footer Placeholder 4"/>
          <p:cNvSpPr>
            <a:spLocks noGrp="1"/>
          </p:cNvSpPr>
          <p:nvPr>
            <p:ph type="ftr" sz="quarter" idx="11"/>
          </p:nvPr>
        </p:nvSpPr>
        <p:spPr/>
        <p:txBody>
          <a:bodyPr/>
          <a:lstStyle/>
          <a:p>
            <a:endParaRPr lang="lt-L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60CF07B-48A9-A142-9E16-9B5CBC8D1048}" type="slidenum">
              <a:rPr lang="lt-LT" smtClean="0"/>
              <a:t>‹#›</a:t>
            </a:fld>
            <a:endParaRPr lang="lt-LT"/>
          </a:p>
        </p:txBody>
      </p:sp>
    </p:spTree>
    <p:extLst>
      <p:ext uri="{BB962C8B-B14F-4D97-AF65-F5344CB8AC3E}">
        <p14:creationId xmlns:p14="http://schemas.microsoft.com/office/powerpoint/2010/main" val="27408913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29EBD9A-2B84-6C41-B76F-57D77EC9B4DD}" type="datetimeFigureOut">
              <a:rPr lang="lt-LT" smtClean="0"/>
              <a:t>2020.09.14</a:t>
            </a:fld>
            <a:endParaRPr lang="lt-LT"/>
          </a:p>
        </p:txBody>
      </p:sp>
      <p:sp>
        <p:nvSpPr>
          <p:cNvPr id="5" name="Footer Placeholder 4"/>
          <p:cNvSpPr>
            <a:spLocks noGrp="1"/>
          </p:cNvSpPr>
          <p:nvPr>
            <p:ph type="ftr" sz="quarter" idx="11"/>
          </p:nvPr>
        </p:nvSpPr>
        <p:spPr/>
        <p:txBody>
          <a:bodyPr/>
          <a:lstStyle/>
          <a:p>
            <a:endParaRPr lang="lt-L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60CF07B-48A9-A142-9E16-9B5CBC8D1048}" type="slidenum">
              <a:rPr lang="lt-LT" smtClean="0"/>
              <a:t>‹#›</a:t>
            </a:fld>
            <a:endParaRPr lang="lt-LT"/>
          </a:p>
        </p:txBody>
      </p:sp>
    </p:spTree>
    <p:extLst>
      <p:ext uri="{BB962C8B-B14F-4D97-AF65-F5344CB8AC3E}">
        <p14:creationId xmlns:p14="http://schemas.microsoft.com/office/powerpoint/2010/main" val="1314959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3EE81-7395-493C-BC85-1544F34E49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53F4FC-A252-4B0A-B21F-1F377879F4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9273D87-0FE5-45E3-9D01-C6AECCE0F6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61EBCA9-97BE-41BE-A62D-6C07E70290FC}"/>
              </a:ext>
            </a:extLst>
          </p:cNvPr>
          <p:cNvSpPr>
            <a:spLocks noGrp="1"/>
          </p:cNvSpPr>
          <p:nvPr>
            <p:ph type="dt" sz="half" idx="10"/>
          </p:nvPr>
        </p:nvSpPr>
        <p:spPr/>
        <p:txBody>
          <a:bodyPr/>
          <a:lstStyle/>
          <a:p>
            <a:fld id="{FAB0C40D-EC95-4683-88B8-DAC2D6D105CB}" type="datetimeFigureOut">
              <a:rPr lang="en-GB" smtClean="0"/>
              <a:t>14/09/2020</a:t>
            </a:fld>
            <a:endParaRPr lang="en-GB"/>
          </a:p>
        </p:txBody>
      </p:sp>
      <p:sp>
        <p:nvSpPr>
          <p:cNvPr id="6" name="Footer Placeholder 5">
            <a:extLst>
              <a:ext uri="{FF2B5EF4-FFF2-40B4-BE49-F238E27FC236}">
                <a16:creationId xmlns:a16="http://schemas.microsoft.com/office/drawing/2014/main" id="{CA6FAD18-43E8-4C1D-85CB-0B8527A53F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305C07-24CC-4CB6-8FB1-D92BE9088B99}"/>
              </a:ext>
            </a:extLst>
          </p:cNvPr>
          <p:cNvSpPr>
            <a:spLocks noGrp="1"/>
          </p:cNvSpPr>
          <p:nvPr>
            <p:ph type="sldNum" sz="quarter" idx="12"/>
          </p:nvPr>
        </p:nvSpPr>
        <p:spPr/>
        <p:txBody>
          <a:bodyPr/>
          <a:lstStyle/>
          <a:p>
            <a:fld id="{E0831CDF-5424-4157-BFBB-17EB8D138634}" type="slidenum">
              <a:rPr lang="en-GB" smtClean="0"/>
              <a:t>‹#›</a:t>
            </a:fld>
            <a:endParaRPr lang="en-GB"/>
          </a:p>
        </p:txBody>
      </p:sp>
    </p:spTree>
    <p:extLst>
      <p:ext uri="{BB962C8B-B14F-4D97-AF65-F5344CB8AC3E}">
        <p14:creationId xmlns:p14="http://schemas.microsoft.com/office/powerpoint/2010/main" val="3534121643"/>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CBB6E-7408-412C-B925-1B163CAF60CD}"/>
              </a:ext>
            </a:extLst>
          </p:cNvPr>
          <p:cNvSpPr>
            <a:spLocks noGrp="1"/>
          </p:cNvSpPr>
          <p:nvPr>
            <p:ph type="ctrTitle"/>
          </p:nvPr>
        </p:nvSpPr>
        <p:spPr>
          <a:xfrm>
            <a:off x="1984075" y="677964"/>
            <a:ext cx="9144000" cy="566391"/>
          </a:xfrm>
        </p:spPr>
        <p:txBody>
          <a:bodyPr anchor="b">
            <a:normAutofit/>
          </a:bodyPr>
          <a:lstStyle>
            <a:lvl1pPr algn="ctr">
              <a:defRPr sz="3200" b="1">
                <a:latin typeface="+mn-lt"/>
              </a:defRPr>
            </a:lvl1pPr>
          </a:lstStyle>
          <a:p>
            <a:r>
              <a:rPr lang="en-US" dirty="0"/>
              <a:t>Click to edit Master title style</a:t>
            </a:r>
            <a:endParaRPr lang="lt-LT" dirty="0"/>
          </a:p>
        </p:txBody>
      </p:sp>
      <p:sp>
        <p:nvSpPr>
          <p:cNvPr id="3" name="Subtitle 2">
            <a:extLst>
              <a:ext uri="{FF2B5EF4-FFF2-40B4-BE49-F238E27FC236}">
                <a16:creationId xmlns:a16="http://schemas.microsoft.com/office/drawing/2014/main" id="{19699B4D-3DB1-4FB2-83B9-9673CF1BF7D2}"/>
              </a:ext>
            </a:extLst>
          </p:cNvPr>
          <p:cNvSpPr>
            <a:spLocks noGrp="1"/>
          </p:cNvSpPr>
          <p:nvPr>
            <p:ph type="subTitle" idx="1"/>
          </p:nvPr>
        </p:nvSpPr>
        <p:spPr>
          <a:xfrm>
            <a:off x="66501" y="997527"/>
            <a:ext cx="12061767" cy="2685011"/>
          </a:xfrm>
        </p:spPr>
        <p:txBody>
          <a:bodyPr/>
          <a:lstStyle>
            <a:lvl1pPr marL="0" indent="0" algn="l">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lt-LT" dirty="0"/>
          </a:p>
        </p:txBody>
      </p:sp>
      <p:pic>
        <p:nvPicPr>
          <p:cNvPr id="4" name="Picture 3" descr="A picture containing drawing&#10;&#10;Description automatically generated">
            <a:extLst>
              <a:ext uri="{FF2B5EF4-FFF2-40B4-BE49-F238E27FC236}">
                <a16:creationId xmlns:a16="http://schemas.microsoft.com/office/drawing/2014/main" id="{04E9E297-627A-4B57-B031-ADEFBC218FE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984075" cy="546074"/>
          </a:xfrm>
          <a:prstGeom prst="rect">
            <a:avLst/>
          </a:prstGeom>
        </p:spPr>
      </p:pic>
      <p:pic>
        <p:nvPicPr>
          <p:cNvPr id="6" name="Bildobjekt 2">
            <a:extLst>
              <a:ext uri="{FF2B5EF4-FFF2-40B4-BE49-F238E27FC236}">
                <a16:creationId xmlns:a16="http://schemas.microsoft.com/office/drawing/2014/main" id="{FA840480-658E-4FD3-A95C-DD1BAE67132C}"/>
              </a:ext>
            </a:extLst>
          </p:cNvPr>
          <p:cNvPicPr>
            <a:picLocks noChangeAspect="1"/>
          </p:cNvPicPr>
          <p:nvPr userDrawn="1"/>
        </p:nvPicPr>
        <p:blipFill>
          <a:blip r:embed="rId3"/>
          <a:stretch>
            <a:fillRect/>
          </a:stretch>
        </p:blipFill>
        <p:spPr>
          <a:xfrm>
            <a:off x="2163618" y="1032"/>
            <a:ext cx="4083381" cy="581409"/>
          </a:xfrm>
          <a:prstGeom prst="rect">
            <a:avLst/>
          </a:prstGeom>
        </p:spPr>
      </p:pic>
    </p:spTree>
    <p:extLst>
      <p:ext uri="{BB962C8B-B14F-4D97-AF65-F5344CB8AC3E}">
        <p14:creationId xmlns:p14="http://schemas.microsoft.com/office/powerpoint/2010/main" val="1643419243"/>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266AB-C6B3-47E1-ADE9-959043C36C9D}"/>
              </a:ext>
            </a:extLst>
          </p:cNvPr>
          <p:cNvSpPr>
            <a:spLocks noGrp="1"/>
          </p:cNvSpPr>
          <p:nvPr>
            <p:ph type="title"/>
          </p:nvPr>
        </p:nvSpPr>
        <p:spPr>
          <a:xfrm>
            <a:off x="2285999" y="23814"/>
            <a:ext cx="9906001" cy="657224"/>
          </a:xfrm>
        </p:spPr>
        <p:txBody>
          <a:bodyPr>
            <a:normAutofit/>
          </a:bodyPr>
          <a:lstStyle>
            <a:lvl1pPr>
              <a:defRPr sz="3200" b="1">
                <a:latin typeface="+mn-lt"/>
              </a:defRPr>
            </a:lvl1pPr>
          </a:lstStyle>
          <a:p>
            <a:r>
              <a:rPr lang="en-US" dirty="0"/>
              <a:t>Click to edit Master title style</a:t>
            </a:r>
            <a:endParaRPr lang="lt-LT" dirty="0"/>
          </a:p>
        </p:txBody>
      </p:sp>
      <p:sp>
        <p:nvSpPr>
          <p:cNvPr id="3" name="Content Placeholder 2">
            <a:extLst>
              <a:ext uri="{FF2B5EF4-FFF2-40B4-BE49-F238E27FC236}">
                <a16:creationId xmlns:a16="http://schemas.microsoft.com/office/drawing/2014/main" id="{D00DDAFB-FC8D-4AE8-97A3-153150D6932B}"/>
              </a:ext>
            </a:extLst>
          </p:cNvPr>
          <p:cNvSpPr>
            <a:spLocks noGrp="1"/>
          </p:cNvSpPr>
          <p:nvPr>
            <p:ph idx="1"/>
          </p:nvPr>
        </p:nvSpPr>
        <p:spPr>
          <a:xfrm>
            <a:off x="0" y="1047404"/>
            <a:ext cx="12191999" cy="5129559"/>
          </a:xfrm>
        </p:spPr>
        <p:txBody>
          <a:bodyPr/>
          <a:lstStyle>
            <a:lvl1pPr>
              <a:defRPr sz="2400">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pic>
        <p:nvPicPr>
          <p:cNvPr id="9" name="Picture 8">
            <a:extLst>
              <a:ext uri="{FF2B5EF4-FFF2-40B4-BE49-F238E27FC236}">
                <a16:creationId xmlns:a16="http://schemas.microsoft.com/office/drawing/2014/main" id="{C4117D01-39CA-462B-9F9E-B57F6683E5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813"/>
            <a:ext cx="2011547" cy="566391"/>
          </a:xfrm>
          <a:prstGeom prst="rect">
            <a:avLst/>
          </a:prstGeom>
        </p:spPr>
      </p:pic>
    </p:spTree>
    <p:extLst>
      <p:ext uri="{BB962C8B-B14F-4D97-AF65-F5344CB8AC3E}">
        <p14:creationId xmlns:p14="http://schemas.microsoft.com/office/powerpoint/2010/main" val="4171621817"/>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85EC2-9761-4957-853D-D5B4B649C3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0456A9C-1E0B-4000-A401-367E914661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B46375A-BCC2-460F-8051-46F061D1855F}"/>
              </a:ext>
            </a:extLst>
          </p:cNvPr>
          <p:cNvSpPr>
            <a:spLocks noGrp="1"/>
          </p:cNvSpPr>
          <p:nvPr>
            <p:ph type="dt" sz="half" idx="10"/>
          </p:nvPr>
        </p:nvSpPr>
        <p:spPr/>
        <p:txBody>
          <a:bodyPr/>
          <a:lstStyle/>
          <a:p>
            <a:fld id="{FAB0C40D-EC95-4683-88B8-DAC2D6D105CB}" type="datetimeFigureOut">
              <a:rPr lang="en-GB" smtClean="0"/>
              <a:t>14/09/2020</a:t>
            </a:fld>
            <a:endParaRPr lang="en-GB"/>
          </a:p>
        </p:txBody>
      </p:sp>
      <p:sp>
        <p:nvSpPr>
          <p:cNvPr id="5" name="Footer Placeholder 4">
            <a:extLst>
              <a:ext uri="{FF2B5EF4-FFF2-40B4-BE49-F238E27FC236}">
                <a16:creationId xmlns:a16="http://schemas.microsoft.com/office/drawing/2014/main" id="{CF938F07-C904-469D-AB86-B3FCBB3690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873BEF-5F5E-4ACF-9CC4-8956D5602FAC}"/>
              </a:ext>
            </a:extLst>
          </p:cNvPr>
          <p:cNvSpPr>
            <a:spLocks noGrp="1"/>
          </p:cNvSpPr>
          <p:nvPr>
            <p:ph type="sldNum" sz="quarter" idx="12"/>
          </p:nvPr>
        </p:nvSpPr>
        <p:spPr/>
        <p:txBody>
          <a:bodyPr/>
          <a:lstStyle/>
          <a:p>
            <a:fld id="{E0831CDF-5424-4157-BFBB-17EB8D138634}" type="slidenum">
              <a:rPr lang="en-GB" smtClean="0"/>
              <a:t>‹#›</a:t>
            </a:fld>
            <a:endParaRPr lang="en-GB"/>
          </a:p>
        </p:txBody>
      </p:sp>
    </p:spTree>
    <p:extLst>
      <p:ext uri="{BB962C8B-B14F-4D97-AF65-F5344CB8AC3E}">
        <p14:creationId xmlns:p14="http://schemas.microsoft.com/office/powerpoint/2010/main" val="2612631128"/>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3E45D-4ABA-416E-842B-6487C09F0F16}"/>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00D7283-D4D1-47B2-AC67-C26DA43500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E68E25-8612-4146-A741-6D430814B065}"/>
              </a:ext>
            </a:extLst>
          </p:cNvPr>
          <p:cNvSpPr>
            <a:spLocks noGrp="1"/>
          </p:cNvSpPr>
          <p:nvPr>
            <p:ph type="dt" sz="half" idx="10"/>
          </p:nvPr>
        </p:nvSpPr>
        <p:spPr/>
        <p:txBody>
          <a:bodyPr/>
          <a:lstStyle/>
          <a:p>
            <a:fld id="{FAB0C40D-EC95-4683-88B8-DAC2D6D105CB}" type="datetimeFigureOut">
              <a:rPr lang="en-GB" smtClean="0"/>
              <a:t>14/09/2020</a:t>
            </a:fld>
            <a:endParaRPr lang="en-GB"/>
          </a:p>
        </p:txBody>
      </p:sp>
      <p:sp>
        <p:nvSpPr>
          <p:cNvPr id="5" name="Footer Placeholder 4">
            <a:extLst>
              <a:ext uri="{FF2B5EF4-FFF2-40B4-BE49-F238E27FC236}">
                <a16:creationId xmlns:a16="http://schemas.microsoft.com/office/drawing/2014/main" id="{87B92F62-FF18-4128-B618-2AE136C0F1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7B48A5-CCEE-49EA-A3F9-049868CA7E15}"/>
              </a:ext>
            </a:extLst>
          </p:cNvPr>
          <p:cNvSpPr>
            <a:spLocks noGrp="1"/>
          </p:cNvSpPr>
          <p:nvPr>
            <p:ph type="sldNum" sz="quarter" idx="12"/>
          </p:nvPr>
        </p:nvSpPr>
        <p:spPr/>
        <p:txBody>
          <a:bodyPr/>
          <a:lstStyle/>
          <a:p>
            <a:fld id="{E0831CDF-5424-4157-BFBB-17EB8D138634}" type="slidenum">
              <a:rPr lang="en-GB" smtClean="0"/>
              <a:t>‹#›</a:t>
            </a:fld>
            <a:endParaRPr lang="en-GB"/>
          </a:p>
        </p:txBody>
      </p:sp>
      <p:pic>
        <p:nvPicPr>
          <p:cNvPr id="8" name="Picture 7" descr="A picture containing drawing&#10;&#10;Description automatically generated">
            <a:extLst>
              <a:ext uri="{FF2B5EF4-FFF2-40B4-BE49-F238E27FC236}">
                <a16:creationId xmlns:a16="http://schemas.microsoft.com/office/drawing/2014/main" id="{ED3A6A80-22C3-4CB4-9436-8F83FA02D04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984075" cy="546074"/>
          </a:xfrm>
          <a:prstGeom prst="rect">
            <a:avLst/>
          </a:prstGeom>
        </p:spPr>
      </p:pic>
    </p:spTree>
    <p:extLst>
      <p:ext uri="{BB962C8B-B14F-4D97-AF65-F5344CB8AC3E}">
        <p14:creationId xmlns:p14="http://schemas.microsoft.com/office/powerpoint/2010/main" val="1281116717"/>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4B109-B80B-4EB3-8D05-2113661003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A0C0148-79A6-4D85-9AD7-67B797E77C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B91DF2-A3CE-45DE-B4D5-D805C101BE77}"/>
              </a:ext>
            </a:extLst>
          </p:cNvPr>
          <p:cNvSpPr>
            <a:spLocks noGrp="1"/>
          </p:cNvSpPr>
          <p:nvPr>
            <p:ph type="dt" sz="half" idx="10"/>
          </p:nvPr>
        </p:nvSpPr>
        <p:spPr/>
        <p:txBody>
          <a:bodyPr/>
          <a:lstStyle/>
          <a:p>
            <a:fld id="{FAB0C40D-EC95-4683-88B8-DAC2D6D105CB}" type="datetimeFigureOut">
              <a:rPr lang="en-GB" smtClean="0"/>
              <a:t>14/09/2020</a:t>
            </a:fld>
            <a:endParaRPr lang="en-GB"/>
          </a:p>
        </p:txBody>
      </p:sp>
      <p:sp>
        <p:nvSpPr>
          <p:cNvPr id="5" name="Footer Placeholder 4">
            <a:extLst>
              <a:ext uri="{FF2B5EF4-FFF2-40B4-BE49-F238E27FC236}">
                <a16:creationId xmlns:a16="http://schemas.microsoft.com/office/drawing/2014/main" id="{9D75C089-2DAA-41A1-8D75-D33196DD15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CDF576-F5B5-4F87-AA4A-5E5389FBA530}"/>
              </a:ext>
            </a:extLst>
          </p:cNvPr>
          <p:cNvSpPr>
            <a:spLocks noGrp="1"/>
          </p:cNvSpPr>
          <p:nvPr>
            <p:ph type="sldNum" sz="quarter" idx="12"/>
          </p:nvPr>
        </p:nvSpPr>
        <p:spPr/>
        <p:txBody>
          <a:bodyPr/>
          <a:lstStyle/>
          <a:p>
            <a:fld id="{E0831CDF-5424-4157-BFBB-17EB8D138634}" type="slidenum">
              <a:rPr lang="en-GB" smtClean="0"/>
              <a:t>‹#›</a:t>
            </a:fld>
            <a:endParaRPr lang="en-GB"/>
          </a:p>
        </p:txBody>
      </p:sp>
    </p:spTree>
    <p:extLst>
      <p:ext uri="{BB962C8B-B14F-4D97-AF65-F5344CB8AC3E}">
        <p14:creationId xmlns:p14="http://schemas.microsoft.com/office/powerpoint/2010/main" val="24275156"/>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3EE81-7395-493C-BC85-1544F34E49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53F4FC-A252-4B0A-B21F-1F377879F4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9273D87-0FE5-45E3-9D01-C6AECCE0F6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61EBCA9-97BE-41BE-A62D-6C07E70290FC}"/>
              </a:ext>
            </a:extLst>
          </p:cNvPr>
          <p:cNvSpPr>
            <a:spLocks noGrp="1"/>
          </p:cNvSpPr>
          <p:nvPr>
            <p:ph type="dt" sz="half" idx="10"/>
          </p:nvPr>
        </p:nvSpPr>
        <p:spPr/>
        <p:txBody>
          <a:bodyPr/>
          <a:lstStyle/>
          <a:p>
            <a:fld id="{FAB0C40D-EC95-4683-88B8-DAC2D6D105CB}" type="datetimeFigureOut">
              <a:rPr lang="en-GB" smtClean="0"/>
              <a:t>14/09/2020</a:t>
            </a:fld>
            <a:endParaRPr lang="en-GB"/>
          </a:p>
        </p:txBody>
      </p:sp>
      <p:sp>
        <p:nvSpPr>
          <p:cNvPr id="6" name="Footer Placeholder 5">
            <a:extLst>
              <a:ext uri="{FF2B5EF4-FFF2-40B4-BE49-F238E27FC236}">
                <a16:creationId xmlns:a16="http://schemas.microsoft.com/office/drawing/2014/main" id="{CA6FAD18-43E8-4C1D-85CB-0B8527A53F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305C07-24CC-4CB6-8FB1-D92BE9088B99}"/>
              </a:ext>
            </a:extLst>
          </p:cNvPr>
          <p:cNvSpPr>
            <a:spLocks noGrp="1"/>
          </p:cNvSpPr>
          <p:nvPr>
            <p:ph type="sldNum" sz="quarter" idx="12"/>
          </p:nvPr>
        </p:nvSpPr>
        <p:spPr/>
        <p:txBody>
          <a:bodyPr/>
          <a:lstStyle/>
          <a:p>
            <a:fld id="{E0831CDF-5424-4157-BFBB-17EB8D138634}" type="slidenum">
              <a:rPr lang="en-GB" smtClean="0"/>
              <a:t>‹#›</a:t>
            </a:fld>
            <a:endParaRPr lang="en-GB"/>
          </a:p>
        </p:txBody>
      </p:sp>
    </p:spTree>
    <p:extLst>
      <p:ext uri="{BB962C8B-B14F-4D97-AF65-F5344CB8AC3E}">
        <p14:creationId xmlns:p14="http://schemas.microsoft.com/office/powerpoint/2010/main" val="3358657898"/>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F42C9-F046-4263-9305-30044B85F39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E5DA57-B688-4EB5-B75E-7942AEF6A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5F3676-1BF2-409B-8378-7C0C241731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E46B750-2961-4640-9153-642C24D0F7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BBDE6A-1C11-4103-A929-D5BEEC5931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832FB08-78C3-4218-953C-291676CF239B}"/>
              </a:ext>
            </a:extLst>
          </p:cNvPr>
          <p:cNvSpPr>
            <a:spLocks noGrp="1"/>
          </p:cNvSpPr>
          <p:nvPr>
            <p:ph type="dt" sz="half" idx="10"/>
          </p:nvPr>
        </p:nvSpPr>
        <p:spPr/>
        <p:txBody>
          <a:bodyPr/>
          <a:lstStyle/>
          <a:p>
            <a:fld id="{FAB0C40D-EC95-4683-88B8-DAC2D6D105CB}" type="datetimeFigureOut">
              <a:rPr lang="en-GB" smtClean="0"/>
              <a:t>14/09/2020</a:t>
            </a:fld>
            <a:endParaRPr lang="en-GB"/>
          </a:p>
        </p:txBody>
      </p:sp>
      <p:sp>
        <p:nvSpPr>
          <p:cNvPr id="8" name="Footer Placeholder 7">
            <a:extLst>
              <a:ext uri="{FF2B5EF4-FFF2-40B4-BE49-F238E27FC236}">
                <a16:creationId xmlns:a16="http://schemas.microsoft.com/office/drawing/2014/main" id="{7923135D-F010-4A67-BB29-832695FF9F2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BCF3A72-30E2-4188-909E-C894B3E36C34}"/>
              </a:ext>
            </a:extLst>
          </p:cNvPr>
          <p:cNvSpPr>
            <a:spLocks noGrp="1"/>
          </p:cNvSpPr>
          <p:nvPr>
            <p:ph type="sldNum" sz="quarter" idx="12"/>
          </p:nvPr>
        </p:nvSpPr>
        <p:spPr/>
        <p:txBody>
          <a:bodyPr/>
          <a:lstStyle/>
          <a:p>
            <a:fld id="{E0831CDF-5424-4157-BFBB-17EB8D138634}" type="slidenum">
              <a:rPr lang="en-GB" smtClean="0"/>
              <a:t>‹#›</a:t>
            </a:fld>
            <a:endParaRPr lang="en-GB"/>
          </a:p>
        </p:txBody>
      </p:sp>
    </p:spTree>
    <p:extLst>
      <p:ext uri="{BB962C8B-B14F-4D97-AF65-F5344CB8AC3E}">
        <p14:creationId xmlns:p14="http://schemas.microsoft.com/office/powerpoint/2010/main" val="844267967"/>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3159E-1D81-4591-AD05-6B80910E2FA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36525B2-C378-4C04-B8FB-0EE1F7EC836A}"/>
              </a:ext>
            </a:extLst>
          </p:cNvPr>
          <p:cNvSpPr>
            <a:spLocks noGrp="1"/>
          </p:cNvSpPr>
          <p:nvPr>
            <p:ph type="dt" sz="half" idx="10"/>
          </p:nvPr>
        </p:nvSpPr>
        <p:spPr/>
        <p:txBody>
          <a:bodyPr/>
          <a:lstStyle/>
          <a:p>
            <a:fld id="{FAB0C40D-EC95-4683-88B8-DAC2D6D105CB}" type="datetimeFigureOut">
              <a:rPr lang="en-GB" smtClean="0"/>
              <a:t>14/09/2020</a:t>
            </a:fld>
            <a:endParaRPr lang="en-GB"/>
          </a:p>
        </p:txBody>
      </p:sp>
      <p:sp>
        <p:nvSpPr>
          <p:cNvPr id="4" name="Footer Placeholder 3">
            <a:extLst>
              <a:ext uri="{FF2B5EF4-FFF2-40B4-BE49-F238E27FC236}">
                <a16:creationId xmlns:a16="http://schemas.microsoft.com/office/drawing/2014/main" id="{82D9971D-1C57-43F4-AC67-2298988811E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2E694CD-8B37-4149-B7A7-661864B64203}"/>
              </a:ext>
            </a:extLst>
          </p:cNvPr>
          <p:cNvSpPr>
            <a:spLocks noGrp="1"/>
          </p:cNvSpPr>
          <p:nvPr>
            <p:ph type="sldNum" sz="quarter" idx="12"/>
          </p:nvPr>
        </p:nvSpPr>
        <p:spPr/>
        <p:txBody>
          <a:bodyPr/>
          <a:lstStyle/>
          <a:p>
            <a:fld id="{E0831CDF-5424-4157-BFBB-17EB8D138634}" type="slidenum">
              <a:rPr lang="en-GB" smtClean="0"/>
              <a:t>‹#›</a:t>
            </a:fld>
            <a:endParaRPr lang="en-GB"/>
          </a:p>
        </p:txBody>
      </p:sp>
    </p:spTree>
    <p:extLst>
      <p:ext uri="{BB962C8B-B14F-4D97-AF65-F5344CB8AC3E}">
        <p14:creationId xmlns:p14="http://schemas.microsoft.com/office/powerpoint/2010/main" val="1739769654"/>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FC03E2-D526-44F3-9493-3F37BA0ED0C2}"/>
              </a:ext>
            </a:extLst>
          </p:cNvPr>
          <p:cNvSpPr>
            <a:spLocks noGrp="1"/>
          </p:cNvSpPr>
          <p:nvPr>
            <p:ph type="dt" sz="half" idx="10"/>
          </p:nvPr>
        </p:nvSpPr>
        <p:spPr/>
        <p:txBody>
          <a:bodyPr/>
          <a:lstStyle/>
          <a:p>
            <a:fld id="{FAB0C40D-EC95-4683-88B8-DAC2D6D105CB}" type="datetimeFigureOut">
              <a:rPr lang="en-GB" smtClean="0"/>
              <a:t>14/09/2020</a:t>
            </a:fld>
            <a:endParaRPr lang="en-GB"/>
          </a:p>
        </p:txBody>
      </p:sp>
      <p:sp>
        <p:nvSpPr>
          <p:cNvPr id="3" name="Footer Placeholder 2">
            <a:extLst>
              <a:ext uri="{FF2B5EF4-FFF2-40B4-BE49-F238E27FC236}">
                <a16:creationId xmlns:a16="http://schemas.microsoft.com/office/drawing/2014/main" id="{7EB7E23B-00B2-49B3-9235-393301AED4B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01D474A-EA74-42A9-9721-498BB6202143}"/>
              </a:ext>
            </a:extLst>
          </p:cNvPr>
          <p:cNvSpPr>
            <a:spLocks noGrp="1"/>
          </p:cNvSpPr>
          <p:nvPr>
            <p:ph type="sldNum" sz="quarter" idx="12"/>
          </p:nvPr>
        </p:nvSpPr>
        <p:spPr/>
        <p:txBody>
          <a:bodyPr/>
          <a:lstStyle/>
          <a:p>
            <a:fld id="{E0831CDF-5424-4157-BFBB-17EB8D138634}" type="slidenum">
              <a:rPr lang="en-GB" smtClean="0"/>
              <a:t>‹#›</a:t>
            </a:fld>
            <a:endParaRPr lang="en-GB"/>
          </a:p>
        </p:txBody>
      </p:sp>
    </p:spTree>
    <p:extLst>
      <p:ext uri="{BB962C8B-B14F-4D97-AF65-F5344CB8AC3E}">
        <p14:creationId xmlns:p14="http://schemas.microsoft.com/office/powerpoint/2010/main" val="3120813360"/>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2F7FD-B2DD-42B2-8F5F-FF52D021DB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63B2253-7F93-4E90-90B7-4364F45F66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630B4A7-B2E1-4B81-8B68-B244EF409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AE3642-D11E-4185-85E1-D8C9F73B6393}"/>
              </a:ext>
            </a:extLst>
          </p:cNvPr>
          <p:cNvSpPr>
            <a:spLocks noGrp="1"/>
          </p:cNvSpPr>
          <p:nvPr>
            <p:ph type="dt" sz="half" idx="10"/>
          </p:nvPr>
        </p:nvSpPr>
        <p:spPr/>
        <p:txBody>
          <a:bodyPr/>
          <a:lstStyle/>
          <a:p>
            <a:fld id="{FAB0C40D-EC95-4683-88B8-DAC2D6D105CB}" type="datetimeFigureOut">
              <a:rPr lang="en-GB" smtClean="0"/>
              <a:t>14/09/2020</a:t>
            </a:fld>
            <a:endParaRPr lang="en-GB"/>
          </a:p>
        </p:txBody>
      </p:sp>
      <p:sp>
        <p:nvSpPr>
          <p:cNvPr id="6" name="Footer Placeholder 5">
            <a:extLst>
              <a:ext uri="{FF2B5EF4-FFF2-40B4-BE49-F238E27FC236}">
                <a16:creationId xmlns:a16="http://schemas.microsoft.com/office/drawing/2014/main" id="{5F03C0C9-2DD7-472A-888E-1F9E84523C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812F50-6367-4EBB-82FF-AD46FED05ACF}"/>
              </a:ext>
            </a:extLst>
          </p:cNvPr>
          <p:cNvSpPr>
            <a:spLocks noGrp="1"/>
          </p:cNvSpPr>
          <p:nvPr>
            <p:ph type="sldNum" sz="quarter" idx="12"/>
          </p:nvPr>
        </p:nvSpPr>
        <p:spPr/>
        <p:txBody>
          <a:bodyPr/>
          <a:lstStyle/>
          <a:p>
            <a:fld id="{E0831CDF-5424-4157-BFBB-17EB8D138634}" type="slidenum">
              <a:rPr lang="en-GB" smtClean="0"/>
              <a:t>‹#›</a:t>
            </a:fld>
            <a:endParaRPr lang="en-GB"/>
          </a:p>
        </p:txBody>
      </p:sp>
    </p:spTree>
    <p:extLst>
      <p:ext uri="{BB962C8B-B14F-4D97-AF65-F5344CB8AC3E}">
        <p14:creationId xmlns:p14="http://schemas.microsoft.com/office/powerpoint/2010/main" val="2898833814"/>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F42C9-F046-4263-9305-30044B85F39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E5DA57-B688-4EB5-B75E-7942AEF6A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5F3676-1BF2-409B-8378-7C0C241731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E46B750-2961-4640-9153-642C24D0F7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BBDE6A-1C11-4103-A929-D5BEEC5931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832FB08-78C3-4218-953C-291676CF239B}"/>
              </a:ext>
            </a:extLst>
          </p:cNvPr>
          <p:cNvSpPr>
            <a:spLocks noGrp="1"/>
          </p:cNvSpPr>
          <p:nvPr>
            <p:ph type="dt" sz="half" idx="10"/>
          </p:nvPr>
        </p:nvSpPr>
        <p:spPr/>
        <p:txBody>
          <a:bodyPr/>
          <a:lstStyle/>
          <a:p>
            <a:fld id="{FAB0C40D-EC95-4683-88B8-DAC2D6D105CB}" type="datetimeFigureOut">
              <a:rPr lang="en-GB" smtClean="0"/>
              <a:t>14/09/2020</a:t>
            </a:fld>
            <a:endParaRPr lang="en-GB"/>
          </a:p>
        </p:txBody>
      </p:sp>
      <p:sp>
        <p:nvSpPr>
          <p:cNvPr id="8" name="Footer Placeholder 7">
            <a:extLst>
              <a:ext uri="{FF2B5EF4-FFF2-40B4-BE49-F238E27FC236}">
                <a16:creationId xmlns:a16="http://schemas.microsoft.com/office/drawing/2014/main" id="{7923135D-F010-4A67-BB29-832695FF9F2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BCF3A72-30E2-4188-909E-C894B3E36C34}"/>
              </a:ext>
            </a:extLst>
          </p:cNvPr>
          <p:cNvSpPr>
            <a:spLocks noGrp="1"/>
          </p:cNvSpPr>
          <p:nvPr>
            <p:ph type="sldNum" sz="quarter" idx="12"/>
          </p:nvPr>
        </p:nvSpPr>
        <p:spPr/>
        <p:txBody>
          <a:bodyPr/>
          <a:lstStyle/>
          <a:p>
            <a:fld id="{E0831CDF-5424-4157-BFBB-17EB8D138634}" type="slidenum">
              <a:rPr lang="en-GB" smtClean="0"/>
              <a:t>‹#›</a:t>
            </a:fld>
            <a:endParaRPr lang="en-GB"/>
          </a:p>
        </p:txBody>
      </p:sp>
    </p:spTree>
    <p:extLst>
      <p:ext uri="{BB962C8B-B14F-4D97-AF65-F5344CB8AC3E}">
        <p14:creationId xmlns:p14="http://schemas.microsoft.com/office/powerpoint/2010/main" val="4064704607"/>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0B9A3-A424-4E1E-8F30-D8274EC0C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A6CB5C-8675-4640-81D3-E940501DB5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7FA62B0-546E-4F9B-B5CC-B42D97193D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CE4428-03D1-4E8B-BE53-4947C740849D}"/>
              </a:ext>
            </a:extLst>
          </p:cNvPr>
          <p:cNvSpPr>
            <a:spLocks noGrp="1"/>
          </p:cNvSpPr>
          <p:nvPr>
            <p:ph type="dt" sz="half" idx="10"/>
          </p:nvPr>
        </p:nvSpPr>
        <p:spPr/>
        <p:txBody>
          <a:bodyPr/>
          <a:lstStyle/>
          <a:p>
            <a:fld id="{FAB0C40D-EC95-4683-88B8-DAC2D6D105CB}" type="datetimeFigureOut">
              <a:rPr lang="en-GB" smtClean="0"/>
              <a:t>14/09/2020</a:t>
            </a:fld>
            <a:endParaRPr lang="en-GB"/>
          </a:p>
        </p:txBody>
      </p:sp>
      <p:sp>
        <p:nvSpPr>
          <p:cNvPr id="6" name="Footer Placeholder 5">
            <a:extLst>
              <a:ext uri="{FF2B5EF4-FFF2-40B4-BE49-F238E27FC236}">
                <a16:creationId xmlns:a16="http://schemas.microsoft.com/office/drawing/2014/main" id="{2C25936C-5ACC-48B7-9DC3-1126F88773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3362A7-3BEA-4A8D-AC84-EEF0E0F2DC91}"/>
              </a:ext>
            </a:extLst>
          </p:cNvPr>
          <p:cNvSpPr>
            <a:spLocks noGrp="1"/>
          </p:cNvSpPr>
          <p:nvPr>
            <p:ph type="sldNum" sz="quarter" idx="12"/>
          </p:nvPr>
        </p:nvSpPr>
        <p:spPr/>
        <p:txBody>
          <a:bodyPr/>
          <a:lstStyle/>
          <a:p>
            <a:fld id="{E0831CDF-5424-4157-BFBB-17EB8D138634}" type="slidenum">
              <a:rPr lang="en-GB" smtClean="0"/>
              <a:t>‹#›</a:t>
            </a:fld>
            <a:endParaRPr lang="en-GB"/>
          </a:p>
        </p:txBody>
      </p:sp>
    </p:spTree>
    <p:extLst>
      <p:ext uri="{BB962C8B-B14F-4D97-AF65-F5344CB8AC3E}">
        <p14:creationId xmlns:p14="http://schemas.microsoft.com/office/powerpoint/2010/main" val="4260354002"/>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38467-BAFB-473C-A9AE-7E8218466D0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DEDCEA-086B-4012-81A8-C175956776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C6105D-EE7E-414D-B663-25DFBB3FFECB}"/>
              </a:ext>
            </a:extLst>
          </p:cNvPr>
          <p:cNvSpPr>
            <a:spLocks noGrp="1"/>
          </p:cNvSpPr>
          <p:nvPr>
            <p:ph type="dt" sz="half" idx="10"/>
          </p:nvPr>
        </p:nvSpPr>
        <p:spPr/>
        <p:txBody>
          <a:bodyPr/>
          <a:lstStyle/>
          <a:p>
            <a:fld id="{FAB0C40D-EC95-4683-88B8-DAC2D6D105CB}" type="datetimeFigureOut">
              <a:rPr lang="en-GB" smtClean="0"/>
              <a:t>14/09/2020</a:t>
            </a:fld>
            <a:endParaRPr lang="en-GB"/>
          </a:p>
        </p:txBody>
      </p:sp>
      <p:sp>
        <p:nvSpPr>
          <p:cNvPr id="5" name="Footer Placeholder 4">
            <a:extLst>
              <a:ext uri="{FF2B5EF4-FFF2-40B4-BE49-F238E27FC236}">
                <a16:creationId xmlns:a16="http://schemas.microsoft.com/office/drawing/2014/main" id="{75351E87-C284-4418-AE00-3F1A57C8EC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10AF27-C3A3-4FF6-8AD0-5065999DC14E}"/>
              </a:ext>
            </a:extLst>
          </p:cNvPr>
          <p:cNvSpPr>
            <a:spLocks noGrp="1"/>
          </p:cNvSpPr>
          <p:nvPr>
            <p:ph type="sldNum" sz="quarter" idx="12"/>
          </p:nvPr>
        </p:nvSpPr>
        <p:spPr/>
        <p:txBody>
          <a:bodyPr/>
          <a:lstStyle/>
          <a:p>
            <a:fld id="{E0831CDF-5424-4157-BFBB-17EB8D138634}" type="slidenum">
              <a:rPr lang="en-GB" smtClean="0"/>
              <a:t>‹#›</a:t>
            </a:fld>
            <a:endParaRPr lang="en-GB"/>
          </a:p>
        </p:txBody>
      </p:sp>
    </p:spTree>
    <p:extLst>
      <p:ext uri="{BB962C8B-B14F-4D97-AF65-F5344CB8AC3E}">
        <p14:creationId xmlns:p14="http://schemas.microsoft.com/office/powerpoint/2010/main" val="2605052882"/>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CBB26D-A01E-4D18-971E-E05B7441DED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C4206D-41D1-408C-9429-175E36DE22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22BA95-DCC6-4838-9690-49DE805A8B5F}"/>
              </a:ext>
            </a:extLst>
          </p:cNvPr>
          <p:cNvSpPr>
            <a:spLocks noGrp="1"/>
          </p:cNvSpPr>
          <p:nvPr>
            <p:ph type="dt" sz="half" idx="10"/>
          </p:nvPr>
        </p:nvSpPr>
        <p:spPr/>
        <p:txBody>
          <a:bodyPr/>
          <a:lstStyle/>
          <a:p>
            <a:fld id="{FAB0C40D-EC95-4683-88B8-DAC2D6D105CB}" type="datetimeFigureOut">
              <a:rPr lang="en-GB" smtClean="0"/>
              <a:t>14/09/2020</a:t>
            </a:fld>
            <a:endParaRPr lang="en-GB"/>
          </a:p>
        </p:txBody>
      </p:sp>
      <p:sp>
        <p:nvSpPr>
          <p:cNvPr id="5" name="Footer Placeholder 4">
            <a:extLst>
              <a:ext uri="{FF2B5EF4-FFF2-40B4-BE49-F238E27FC236}">
                <a16:creationId xmlns:a16="http://schemas.microsoft.com/office/drawing/2014/main" id="{137B2395-B93C-476B-AD95-0025BB8DEB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487AE9-695C-48E8-8FA8-780784C33533}"/>
              </a:ext>
            </a:extLst>
          </p:cNvPr>
          <p:cNvSpPr>
            <a:spLocks noGrp="1"/>
          </p:cNvSpPr>
          <p:nvPr>
            <p:ph type="sldNum" sz="quarter" idx="12"/>
          </p:nvPr>
        </p:nvSpPr>
        <p:spPr/>
        <p:txBody>
          <a:bodyPr/>
          <a:lstStyle/>
          <a:p>
            <a:fld id="{E0831CDF-5424-4157-BFBB-17EB8D138634}" type="slidenum">
              <a:rPr lang="en-GB" smtClean="0"/>
              <a:t>‹#›</a:t>
            </a:fld>
            <a:endParaRPr lang="en-GB"/>
          </a:p>
        </p:txBody>
      </p:sp>
    </p:spTree>
    <p:extLst>
      <p:ext uri="{BB962C8B-B14F-4D97-AF65-F5344CB8AC3E}">
        <p14:creationId xmlns:p14="http://schemas.microsoft.com/office/powerpoint/2010/main" val="4134870755"/>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flipH="1">
            <a:off x="3556000" y="0"/>
            <a:ext cx="8636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ndParaRPr>
          </a:p>
        </p:txBody>
      </p:sp>
      <p:sp>
        <p:nvSpPr>
          <p:cNvPr id="5" name="Straight Connector 4"/>
          <p:cNvSpPr>
            <a:spLocks noChangeShapeType="1"/>
          </p:cNvSpPr>
          <p:nvPr/>
        </p:nvSpPr>
        <p:spPr bwMode="auto">
          <a:xfrm rot="16200000">
            <a:off x="127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a:lstStyle/>
          <a:p>
            <a:pPr fontAlgn="auto">
              <a:spcBef>
                <a:spcPts val="0"/>
              </a:spcBef>
              <a:spcAft>
                <a:spcPts val="0"/>
              </a:spcAft>
              <a:defRPr/>
            </a:pPr>
            <a:endParaRPr lang="en-US" sz="1800" dirty="0">
              <a:latin typeface="+mn-lt"/>
            </a:endParaRPr>
          </a:p>
        </p:txBody>
      </p:sp>
      <p:sp>
        <p:nvSpPr>
          <p:cNvPr id="12" name="Title 11"/>
          <p:cNvSpPr>
            <a:spLocks noGrp="1"/>
          </p:cNvSpPr>
          <p:nvPr>
            <p:ph type="ctrTitle"/>
          </p:nvPr>
        </p:nvSpPr>
        <p:spPr>
          <a:xfrm>
            <a:off x="4489157" y="533400"/>
            <a:ext cx="6807200" cy="2868168"/>
          </a:xfrm>
        </p:spPr>
        <p:txBody>
          <a:bodyPr>
            <a:noAutofit/>
          </a:bodyPr>
          <a:lstStyle>
            <a:lvl1pPr algn="r">
              <a:defRPr sz="4200" b="1"/>
            </a:lvl1pPr>
            <a:extLst/>
          </a:lstStyle>
          <a:p>
            <a:r>
              <a:rPr lang="en-US"/>
              <a:t>Click to edit Master title style</a:t>
            </a:r>
          </a:p>
        </p:txBody>
      </p:sp>
      <p:sp>
        <p:nvSpPr>
          <p:cNvPr id="25" name="Subtitle 24"/>
          <p:cNvSpPr>
            <a:spLocks noGrp="1"/>
          </p:cNvSpPr>
          <p:nvPr>
            <p:ph type="subTitle" idx="1"/>
          </p:nvPr>
        </p:nvSpPr>
        <p:spPr>
          <a:xfrm>
            <a:off x="4472589" y="3539864"/>
            <a:ext cx="6819704"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6" name="Date Placeholder 30"/>
          <p:cNvSpPr>
            <a:spLocks noGrp="1"/>
          </p:cNvSpPr>
          <p:nvPr>
            <p:ph type="dt" sz="half" idx="10"/>
          </p:nvPr>
        </p:nvSpPr>
        <p:spPr>
          <a:xfrm>
            <a:off x="7827434" y="6557963"/>
            <a:ext cx="2671233" cy="227012"/>
          </a:xfrm>
        </p:spPr>
        <p:txBody>
          <a:bodyPr/>
          <a:lstStyle>
            <a:lvl1pPr>
              <a:defRPr>
                <a:solidFill>
                  <a:srgbClr val="FFFFFF"/>
                </a:solidFill>
              </a:defRPr>
            </a:lvl1pPr>
          </a:lstStyle>
          <a:p>
            <a:pPr>
              <a:defRPr/>
            </a:pPr>
            <a:fld id="{353C3D20-9E96-46D2-BC35-D6DEA1271E83}" type="datetimeFigureOut">
              <a:rPr lang="lt-LT"/>
              <a:pPr>
                <a:defRPr/>
              </a:pPr>
              <a:t>2020.09.14</a:t>
            </a:fld>
            <a:endParaRPr lang="lt-LT"/>
          </a:p>
        </p:txBody>
      </p:sp>
      <p:sp>
        <p:nvSpPr>
          <p:cNvPr id="7" name="Footer Placeholder 17"/>
          <p:cNvSpPr>
            <a:spLocks noGrp="1"/>
          </p:cNvSpPr>
          <p:nvPr>
            <p:ph type="ftr" sz="quarter" idx="11"/>
          </p:nvPr>
        </p:nvSpPr>
        <p:spPr>
          <a:xfrm>
            <a:off x="3759200" y="6557963"/>
            <a:ext cx="3903133" cy="228600"/>
          </a:xfrm>
        </p:spPr>
        <p:txBody>
          <a:bodyPr/>
          <a:lstStyle>
            <a:lvl1pPr>
              <a:defRPr>
                <a:solidFill>
                  <a:srgbClr val="FFFFFF"/>
                </a:solidFill>
              </a:defRPr>
            </a:lvl1pPr>
          </a:lstStyle>
          <a:p>
            <a:pPr>
              <a:defRPr/>
            </a:pPr>
            <a:endParaRPr lang="en-US"/>
          </a:p>
        </p:txBody>
      </p:sp>
      <p:sp>
        <p:nvSpPr>
          <p:cNvPr id="8" name="Slide Number Placeholder 28"/>
          <p:cNvSpPr>
            <a:spLocks noGrp="1"/>
          </p:cNvSpPr>
          <p:nvPr>
            <p:ph type="sldNum" sz="quarter" idx="12"/>
          </p:nvPr>
        </p:nvSpPr>
        <p:spPr>
          <a:xfrm>
            <a:off x="10507134" y="6556375"/>
            <a:ext cx="785284" cy="228600"/>
          </a:xfrm>
        </p:spPr>
        <p:txBody>
          <a:bodyPr/>
          <a:lstStyle>
            <a:lvl1pPr>
              <a:defRPr>
                <a:solidFill>
                  <a:srgbClr val="FFFFFF"/>
                </a:solidFill>
              </a:defRPr>
            </a:lvl1pPr>
          </a:lstStyle>
          <a:p>
            <a:pPr>
              <a:defRPr/>
            </a:pPr>
            <a:fld id="{45A4C580-1AF8-4A46-933D-0C89481C41F4}" type="slidenum">
              <a:rPr lang="lt-LT"/>
              <a:pPr>
                <a:defRPr/>
              </a:pPr>
              <a:t>‹#›</a:t>
            </a:fld>
            <a:endParaRPr lang="lt-LT"/>
          </a:p>
        </p:txBody>
      </p:sp>
      <p:pic>
        <p:nvPicPr>
          <p:cNvPr id="11" name="Picture 10" descr="A picture containing drawing&#10;&#10;Description automatically generated">
            <a:extLst>
              <a:ext uri="{FF2B5EF4-FFF2-40B4-BE49-F238E27FC236}">
                <a16:creationId xmlns:a16="http://schemas.microsoft.com/office/drawing/2014/main" id="{BF9A9D67-4C3B-4A19-9FA8-0189B39D9B6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7129"/>
            <a:ext cx="1984075" cy="546074"/>
          </a:xfrm>
          <a:prstGeom prst="rect">
            <a:avLst/>
          </a:prstGeom>
        </p:spPr>
      </p:pic>
    </p:spTree>
    <p:extLst>
      <p:ext uri="{BB962C8B-B14F-4D97-AF65-F5344CB8AC3E}">
        <p14:creationId xmlns:p14="http://schemas.microsoft.com/office/powerpoint/2010/main" val="1976584091"/>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6"/>
          <p:cNvSpPr>
            <a:spLocks noGrp="1"/>
          </p:cNvSpPr>
          <p:nvPr>
            <p:ph type="dt" sz="half" idx="10"/>
          </p:nvPr>
        </p:nvSpPr>
        <p:spPr/>
        <p:txBody>
          <a:bodyPr/>
          <a:lstStyle>
            <a:lvl1pPr>
              <a:defRPr/>
            </a:lvl1pPr>
          </a:lstStyle>
          <a:p>
            <a:pPr>
              <a:defRPr/>
            </a:pPr>
            <a:fld id="{6768A767-3D53-4C69-8575-0C1AC2A371AF}" type="datetimeFigureOut">
              <a:rPr lang="lt-LT"/>
              <a:pPr>
                <a:defRPr/>
              </a:pPr>
              <a:t>2020.09.14</a:t>
            </a:fld>
            <a:endParaRPr lang="lt-LT"/>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15"/>
          <p:cNvSpPr>
            <a:spLocks noGrp="1"/>
          </p:cNvSpPr>
          <p:nvPr>
            <p:ph type="sldNum" sz="quarter" idx="12"/>
          </p:nvPr>
        </p:nvSpPr>
        <p:spPr/>
        <p:txBody>
          <a:bodyPr/>
          <a:lstStyle>
            <a:lvl1pPr>
              <a:defRPr/>
            </a:lvl1pPr>
          </a:lstStyle>
          <a:p>
            <a:pPr>
              <a:defRPr/>
            </a:pPr>
            <a:fld id="{7B1C0FA4-4775-4604-B399-A0C818FBD784}" type="slidenum">
              <a:rPr lang="lt-LT"/>
              <a:pPr>
                <a:defRPr/>
              </a:pPr>
              <a:t>‹#›</a:t>
            </a:fld>
            <a:endParaRPr lang="lt-LT"/>
          </a:p>
        </p:txBody>
      </p:sp>
    </p:spTree>
    <p:extLst>
      <p:ext uri="{BB962C8B-B14F-4D97-AF65-F5344CB8AC3E}">
        <p14:creationId xmlns:p14="http://schemas.microsoft.com/office/powerpoint/2010/main" val="20436859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22400" y="2821838"/>
            <a:ext cx="8340651" cy="1362075"/>
          </a:xfrm>
        </p:spPr>
        <p:txBody>
          <a:bodyPr anchor="t"/>
          <a:lstStyle>
            <a:lvl1pPr algn="r">
              <a:buNone/>
              <a:defRPr sz="4200" b="1" cap="all"/>
            </a:lvl1pPr>
            <a:extLst/>
          </a:lstStyle>
          <a:p>
            <a:r>
              <a:rPr lang="en-US"/>
              <a:t>Click to edit Master title style</a:t>
            </a:r>
          </a:p>
        </p:txBody>
      </p:sp>
      <p:sp>
        <p:nvSpPr>
          <p:cNvPr id="3" name="Text Placeholder 2"/>
          <p:cNvSpPr>
            <a:spLocks noGrp="1"/>
          </p:cNvSpPr>
          <p:nvPr>
            <p:ph type="body" idx="1"/>
          </p:nvPr>
        </p:nvSpPr>
        <p:spPr>
          <a:xfrm>
            <a:off x="1422400" y="1905001"/>
            <a:ext cx="8340651"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4" name="Date Placeholder 3"/>
          <p:cNvSpPr>
            <a:spLocks noGrp="1"/>
          </p:cNvSpPr>
          <p:nvPr>
            <p:ph type="dt" sz="half" idx="10"/>
          </p:nvPr>
        </p:nvSpPr>
        <p:spPr>
          <a:xfrm>
            <a:off x="6299200" y="6556376"/>
            <a:ext cx="2669117" cy="227013"/>
          </a:xfrm>
        </p:spPr>
        <p:txBody>
          <a:bodyPr/>
          <a:lstStyle>
            <a:lvl1pPr>
              <a:defRPr/>
            </a:lvl1pPr>
          </a:lstStyle>
          <a:p>
            <a:pPr>
              <a:defRPr/>
            </a:pPr>
            <a:fld id="{EFD877E2-6FB1-40F0-9E4A-92D78107AADA}" type="datetimeFigureOut">
              <a:rPr lang="lt-LT"/>
              <a:pPr>
                <a:defRPr/>
              </a:pPr>
              <a:t>2020.09.14</a:t>
            </a:fld>
            <a:endParaRPr lang="lt-LT"/>
          </a:p>
        </p:txBody>
      </p:sp>
      <p:sp>
        <p:nvSpPr>
          <p:cNvPr id="5" name="Footer Placeholder 4"/>
          <p:cNvSpPr>
            <a:spLocks noGrp="1"/>
          </p:cNvSpPr>
          <p:nvPr>
            <p:ph type="ftr" sz="quarter" idx="11"/>
          </p:nvPr>
        </p:nvSpPr>
        <p:spPr>
          <a:xfrm>
            <a:off x="2313517" y="6556375"/>
            <a:ext cx="3860800" cy="2286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978901" y="6554788"/>
            <a:ext cx="783167" cy="228600"/>
          </a:xfrm>
        </p:spPr>
        <p:txBody>
          <a:bodyPr/>
          <a:lstStyle>
            <a:lvl1pPr>
              <a:defRPr/>
            </a:lvl1pPr>
          </a:lstStyle>
          <a:p>
            <a:pPr>
              <a:defRPr/>
            </a:pPr>
            <a:fld id="{A2C8B5ED-C6ED-423F-878A-7942D32EC2E4}" type="slidenum">
              <a:rPr lang="lt-LT"/>
              <a:pPr>
                <a:defRPr/>
              </a:pPr>
              <a:t>‹#›</a:t>
            </a:fld>
            <a:endParaRPr lang="lt-LT"/>
          </a:p>
        </p:txBody>
      </p:sp>
    </p:spTree>
    <p:extLst>
      <p:ext uri="{BB962C8B-B14F-4D97-AF65-F5344CB8AC3E}">
        <p14:creationId xmlns:p14="http://schemas.microsoft.com/office/powerpoint/2010/main" val="359156044"/>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469392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71744" y="1600201"/>
            <a:ext cx="469392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6"/>
          <p:cNvSpPr>
            <a:spLocks noGrp="1"/>
          </p:cNvSpPr>
          <p:nvPr>
            <p:ph type="dt" sz="half" idx="10"/>
          </p:nvPr>
        </p:nvSpPr>
        <p:spPr/>
        <p:txBody>
          <a:bodyPr/>
          <a:lstStyle>
            <a:lvl1pPr>
              <a:defRPr/>
            </a:lvl1pPr>
          </a:lstStyle>
          <a:p>
            <a:pPr>
              <a:defRPr/>
            </a:pPr>
            <a:fld id="{EF262BF8-3E46-4EDB-9BC8-BA18762BDE95}" type="datetimeFigureOut">
              <a:rPr lang="lt-LT"/>
              <a:pPr>
                <a:defRPr/>
              </a:pPr>
              <a:t>2020.09.14</a:t>
            </a:fld>
            <a:endParaRPr lang="lt-LT"/>
          </a:p>
        </p:txBody>
      </p:sp>
      <p:sp>
        <p:nvSpPr>
          <p:cNvPr id="6" name="Footer Placeholder 3"/>
          <p:cNvSpPr>
            <a:spLocks noGrp="1"/>
          </p:cNvSpPr>
          <p:nvPr>
            <p:ph type="ftr" sz="quarter" idx="11"/>
          </p:nvPr>
        </p:nvSpPr>
        <p:spPr/>
        <p:txBody>
          <a:bodyPr/>
          <a:lstStyle>
            <a:lvl1pPr>
              <a:defRPr/>
            </a:lvl1pPr>
          </a:lstStyle>
          <a:p>
            <a:pPr>
              <a:defRPr/>
            </a:pPr>
            <a:endParaRPr lang="en-US"/>
          </a:p>
        </p:txBody>
      </p:sp>
      <p:sp>
        <p:nvSpPr>
          <p:cNvPr id="7" name="Slide Number Placeholder 15"/>
          <p:cNvSpPr>
            <a:spLocks noGrp="1"/>
          </p:cNvSpPr>
          <p:nvPr>
            <p:ph type="sldNum" sz="quarter" idx="12"/>
          </p:nvPr>
        </p:nvSpPr>
        <p:spPr/>
        <p:txBody>
          <a:bodyPr/>
          <a:lstStyle>
            <a:lvl1pPr>
              <a:defRPr/>
            </a:lvl1pPr>
          </a:lstStyle>
          <a:p>
            <a:pPr>
              <a:defRPr/>
            </a:pPr>
            <a:fld id="{09065101-7F07-42AB-A8FD-82689FF0FB2F}" type="slidenum">
              <a:rPr lang="lt-LT"/>
              <a:pPr>
                <a:defRPr/>
              </a:pPr>
              <a:t>‹#›</a:t>
            </a:fld>
            <a:endParaRPr lang="lt-LT"/>
          </a:p>
        </p:txBody>
      </p:sp>
    </p:spTree>
    <p:extLst>
      <p:ext uri="{BB962C8B-B14F-4D97-AF65-F5344CB8AC3E}">
        <p14:creationId xmlns:p14="http://schemas.microsoft.com/office/powerpoint/2010/main" val="10806073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609600" y="5867400"/>
            <a:ext cx="469392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5571744" y="5867400"/>
            <a:ext cx="469392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1711840"/>
            <a:ext cx="4693920" cy="4114800"/>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571744" y="1711840"/>
            <a:ext cx="4693920" cy="4114800"/>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6"/>
          <p:cNvSpPr>
            <a:spLocks noGrp="1"/>
          </p:cNvSpPr>
          <p:nvPr>
            <p:ph type="dt" sz="half" idx="10"/>
          </p:nvPr>
        </p:nvSpPr>
        <p:spPr/>
        <p:txBody>
          <a:bodyPr/>
          <a:lstStyle>
            <a:lvl1pPr>
              <a:defRPr/>
            </a:lvl1pPr>
          </a:lstStyle>
          <a:p>
            <a:pPr>
              <a:defRPr/>
            </a:pPr>
            <a:fld id="{0FD1ADF3-ED2D-4F7E-AE28-3F82FAA557D4}" type="datetimeFigureOut">
              <a:rPr lang="lt-LT"/>
              <a:pPr>
                <a:defRPr/>
              </a:pPr>
              <a:t>2020.09.14</a:t>
            </a:fld>
            <a:endParaRPr lang="lt-LT"/>
          </a:p>
        </p:txBody>
      </p:sp>
      <p:sp>
        <p:nvSpPr>
          <p:cNvPr id="8" name="Footer Placeholder 3"/>
          <p:cNvSpPr>
            <a:spLocks noGrp="1"/>
          </p:cNvSpPr>
          <p:nvPr>
            <p:ph type="ftr" sz="quarter" idx="11"/>
          </p:nvPr>
        </p:nvSpPr>
        <p:spPr/>
        <p:txBody>
          <a:bodyPr/>
          <a:lstStyle>
            <a:lvl1pPr>
              <a:defRPr/>
            </a:lvl1pPr>
          </a:lstStyle>
          <a:p>
            <a:pPr>
              <a:defRPr/>
            </a:pPr>
            <a:endParaRPr lang="en-US"/>
          </a:p>
        </p:txBody>
      </p:sp>
      <p:sp>
        <p:nvSpPr>
          <p:cNvPr id="9" name="Slide Number Placeholder 15"/>
          <p:cNvSpPr>
            <a:spLocks noGrp="1"/>
          </p:cNvSpPr>
          <p:nvPr>
            <p:ph type="sldNum" sz="quarter" idx="12"/>
          </p:nvPr>
        </p:nvSpPr>
        <p:spPr/>
        <p:txBody>
          <a:bodyPr/>
          <a:lstStyle>
            <a:lvl1pPr>
              <a:defRPr/>
            </a:lvl1pPr>
          </a:lstStyle>
          <a:p>
            <a:pPr>
              <a:defRPr/>
            </a:pPr>
            <a:fld id="{A0EB536B-C4D3-4EB3-9651-73DB0172C233}" type="slidenum">
              <a:rPr lang="lt-LT"/>
              <a:pPr>
                <a:defRPr/>
              </a:pPr>
              <a:t>‹#›</a:t>
            </a:fld>
            <a:endParaRPr lang="lt-LT"/>
          </a:p>
        </p:txBody>
      </p:sp>
    </p:spTree>
    <p:extLst>
      <p:ext uri="{BB962C8B-B14F-4D97-AF65-F5344CB8AC3E}">
        <p14:creationId xmlns:p14="http://schemas.microsoft.com/office/powerpoint/2010/main" val="33536826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p>
            <a:r>
              <a:rPr lang="en-US"/>
              <a:t>Click to edit Master title style</a:t>
            </a:r>
          </a:p>
        </p:txBody>
      </p:sp>
      <p:sp>
        <p:nvSpPr>
          <p:cNvPr id="3" name="Date Placeholder 26"/>
          <p:cNvSpPr>
            <a:spLocks noGrp="1"/>
          </p:cNvSpPr>
          <p:nvPr>
            <p:ph type="dt" sz="half" idx="10"/>
          </p:nvPr>
        </p:nvSpPr>
        <p:spPr/>
        <p:txBody>
          <a:bodyPr/>
          <a:lstStyle>
            <a:lvl1pPr>
              <a:defRPr/>
            </a:lvl1pPr>
          </a:lstStyle>
          <a:p>
            <a:pPr>
              <a:defRPr/>
            </a:pPr>
            <a:fld id="{A6AE37D6-890E-401C-9530-0CEA8202AAEC}" type="datetimeFigureOut">
              <a:rPr lang="lt-LT"/>
              <a:pPr>
                <a:defRPr/>
              </a:pPr>
              <a:t>2020.09.14</a:t>
            </a:fld>
            <a:endParaRPr lang="lt-LT"/>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15"/>
          <p:cNvSpPr>
            <a:spLocks noGrp="1"/>
          </p:cNvSpPr>
          <p:nvPr>
            <p:ph type="sldNum" sz="quarter" idx="12"/>
          </p:nvPr>
        </p:nvSpPr>
        <p:spPr/>
        <p:txBody>
          <a:bodyPr/>
          <a:lstStyle>
            <a:lvl1pPr>
              <a:defRPr/>
            </a:lvl1pPr>
          </a:lstStyle>
          <a:p>
            <a:pPr>
              <a:defRPr/>
            </a:pPr>
            <a:fld id="{DBC9AE52-4FA8-410E-92EC-4E89C5A38A1A}" type="slidenum">
              <a:rPr lang="lt-LT"/>
              <a:pPr>
                <a:defRPr/>
              </a:pPr>
              <a:t>‹#›</a:t>
            </a:fld>
            <a:endParaRPr lang="lt-LT"/>
          </a:p>
        </p:txBody>
      </p:sp>
    </p:spTree>
    <p:extLst>
      <p:ext uri="{BB962C8B-B14F-4D97-AF65-F5344CB8AC3E}">
        <p14:creationId xmlns:p14="http://schemas.microsoft.com/office/powerpoint/2010/main" val="6434241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6"/>
          <p:cNvSpPr>
            <a:spLocks noGrp="1"/>
          </p:cNvSpPr>
          <p:nvPr>
            <p:ph type="dt" sz="half" idx="10"/>
          </p:nvPr>
        </p:nvSpPr>
        <p:spPr/>
        <p:txBody>
          <a:bodyPr/>
          <a:lstStyle>
            <a:lvl1pPr>
              <a:defRPr/>
            </a:lvl1pPr>
          </a:lstStyle>
          <a:p>
            <a:pPr>
              <a:defRPr/>
            </a:pPr>
            <a:fld id="{F4AC8F75-95DD-4CDB-82BF-CD03CC63CE0C}" type="datetimeFigureOut">
              <a:rPr lang="lt-LT"/>
              <a:pPr>
                <a:defRPr/>
              </a:pPr>
              <a:t>2020.09.14</a:t>
            </a:fld>
            <a:endParaRPr lang="lt-LT"/>
          </a:p>
        </p:txBody>
      </p:sp>
      <p:sp>
        <p:nvSpPr>
          <p:cNvPr id="3" name="Footer Placeholder 3"/>
          <p:cNvSpPr>
            <a:spLocks noGrp="1"/>
          </p:cNvSpPr>
          <p:nvPr>
            <p:ph type="ftr" sz="quarter" idx="11"/>
          </p:nvPr>
        </p:nvSpPr>
        <p:spPr/>
        <p:txBody>
          <a:bodyPr/>
          <a:lstStyle>
            <a:lvl1pPr>
              <a:defRPr/>
            </a:lvl1pPr>
          </a:lstStyle>
          <a:p>
            <a:pPr>
              <a:defRPr/>
            </a:pPr>
            <a:endParaRPr lang="en-US"/>
          </a:p>
        </p:txBody>
      </p:sp>
      <p:sp>
        <p:nvSpPr>
          <p:cNvPr id="4" name="Slide Number Placeholder 15"/>
          <p:cNvSpPr>
            <a:spLocks noGrp="1"/>
          </p:cNvSpPr>
          <p:nvPr>
            <p:ph type="sldNum" sz="quarter" idx="12"/>
          </p:nvPr>
        </p:nvSpPr>
        <p:spPr/>
        <p:txBody>
          <a:bodyPr/>
          <a:lstStyle>
            <a:lvl1pPr>
              <a:defRPr/>
            </a:lvl1pPr>
          </a:lstStyle>
          <a:p>
            <a:pPr>
              <a:defRPr/>
            </a:pPr>
            <a:fld id="{40533D1E-D764-4882-8CC0-7B0AC89D5A08}" type="slidenum">
              <a:rPr lang="lt-LT"/>
              <a:pPr>
                <a:defRPr/>
              </a:pPr>
              <a:t>‹#›</a:t>
            </a:fld>
            <a:endParaRPr lang="lt-LT"/>
          </a:p>
        </p:txBody>
      </p:sp>
    </p:spTree>
    <p:extLst>
      <p:ext uri="{BB962C8B-B14F-4D97-AF65-F5344CB8AC3E}">
        <p14:creationId xmlns:p14="http://schemas.microsoft.com/office/powerpoint/2010/main" val="3777404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3159E-1D81-4591-AD05-6B80910E2FA7}"/>
              </a:ext>
            </a:extLst>
          </p:cNvPr>
          <p:cNvSpPr>
            <a:spLocks noGrp="1"/>
          </p:cNvSpPr>
          <p:nvPr>
            <p:ph type="title"/>
          </p:nvPr>
        </p:nvSpPr>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F36525B2-C378-4C04-B8FB-0EE1F7EC836A}"/>
              </a:ext>
            </a:extLst>
          </p:cNvPr>
          <p:cNvSpPr>
            <a:spLocks noGrp="1"/>
          </p:cNvSpPr>
          <p:nvPr>
            <p:ph type="dt" sz="half" idx="10"/>
          </p:nvPr>
        </p:nvSpPr>
        <p:spPr/>
        <p:txBody>
          <a:bodyPr/>
          <a:lstStyle/>
          <a:p>
            <a:fld id="{FAB0C40D-EC95-4683-88B8-DAC2D6D105CB}" type="datetimeFigureOut">
              <a:rPr lang="en-GB" smtClean="0"/>
              <a:t>14/09/2020</a:t>
            </a:fld>
            <a:endParaRPr lang="en-GB"/>
          </a:p>
        </p:txBody>
      </p:sp>
      <p:sp>
        <p:nvSpPr>
          <p:cNvPr id="4" name="Footer Placeholder 3">
            <a:extLst>
              <a:ext uri="{FF2B5EF4-FFF2-40B4-BE49-F238E27FC236}">
                <a16:creationId xmlns:a16="http://schemas.microsoft.com/office/drawing/2014/main" id="{82D9971D-1C57-43F4-AC67-2298988811E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2E694CD-8B37-4149-B7A7-661864B64203}"/>
              </a:ext>
            </a:extLst>
          </p:cNvPr>
          <p:cNvSpPr>
            <a:spLocks noGrp="1"/>
          </p:cNvSpPr>
          <p:nvPr>
            <p:ph type="sldNum" sz="quarter" idx="12"/>
          </p:nvPr>
        </p:nvSpPr>
        <p:spPr/>
        <p:txBody>
          <a:bodyPr/>
          <a:lstStyle/>
          <a:p>
            <a:fld id="{E0831CDF-5424-4157-BFBB-17EB8D138634}" type="slidenum">
              <a:rPr lang="en-GB" smtClean="0"/>
              <a:t>‹#›</a:t>
            </a:fld>
            <a:endParaRPr lang="en-GB"/>
          </a:p>
        </p:txBody>
      </p:sp>
    </p:spTree>
    <p:extLst>
      <p:ext uri="{BB962C8B-B14F-4D97-AF65-F5344CB8AC3E}">
        <p14:creationId xmlns:p14="http://schemas.microsoft.com/office/powerpoint/2010/main" val="3330862311"/>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63840" cy="1173480"/>
          </a:xfrm>
        </p:spPr>
        <p:txBody>
          <a:bodyPr wrap="square"/>
          <a:lstStyle>
            <a:lvl1pPr algn="l">
              <a:buNone/>
              <a:defRPr lang="en-US" sz="2400" baseline="0" smtClean="0"/>
            </a:lvl1pPr>
            <a:extLst/>
          </a:lstStyle>
          <a:p>
            <a:r>
              <a:rPr lang="en-US"/>
              <a:t>Click to edit Master title style</a:t>
            </a:r>
          </a:p>
        </p:txBody>
      </p:sp>
      <p:sp>
        <p:nvSpPr>
          <p:cNvPr id="3" name="Text Placeholder 2"/>
          <p:cNvSpPr>
            <a:spLocks noGrp="1"/>
          </p:cNvSpPr>
          <p:nvPr>
            <p:ph type="body" idx="2"/>
          </p:nvPr>
        </p:nvSpPr>
        <p:spPr>
          <a:xfrm>
            <a:off x="609600" y="1497416"/>
            <a:ext cx="7863840" cy="602512"/>
          </a:xfrm>
        </p:spPr>
        <p:txBody>
          <a:bodyPr rot="0" spcFirstLastPara="0" vertOverflow="overflow" horzOverflow="overflow" lIns="45720" tIns="0" rIns="0" bIns="0" spcCol="0" rtlCol="0" fromWordArt="0" forceAA="0">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609600" y="2133600"/>
            <a:ext cx="9652000" cy="4371752"/>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6"/>
          <p:cNvSpPr>
            <a:spLocks noGrp="1"/>
          </p:cNvSpPr>
          <p:nvPr>
            <p:ph type="dt" sz="half" idx="10"/>
          </p:nvPr>
        </p:nvSpPr>
        <p:spPr/>
        <p:txBody>
          <a:bodyPr/>
          <a:lstStyle>
            <a:lvl1pPr>
              <a:defRPr/>
            </a:lvl1pPr>
          </a:lstStyle>
          <a:p>
            <a:pPr>
              <a:defRPr/>
            </a:pPr>
            <a:fld id="{C94BC4D7-D06F-42B1-AA9A-34737468E9FF}" type="datetimeFigureOut">
              <a:rPr lang="lt-LT"/>
              <a:pPr>
                <a:defRPr/>
              </a:pPr>
              <a:t>2020.09.14</a:t>
            </a:fld>
            <a:endParaRPr lang="lt-LT"/>
          </a:p>
        </p:txBody>
      </p:sp>
      <p:sp>
        <p:nvSpPr>
          <p:cNvPr id="6" name="Footer Placeholder 3"/>
          <p:cNvSpPr>
            <a:spLocks noGrp="1"/>
          </p:cNvSpPr>
          <p:nvPr>
            <p:ph type="ftr" sz="quarter" idx="11"/>
          </p:nvPr>
        </p:nvSpPr>
        <p:spPr/>
        <p:txBody>
          <a:bodyPr/>
          <a:lstStyle>
            <a:lvl1pPr>
              <a:defRPr/>
            </a:lvl1pPr>
          </a:lstStyle>
          <a:p>
            <a:pPr>
              <a:defRPr/>
            </a:pPr>
            <a:endParaRPr lang="en-US"/>
          </a:p>
        </p:txBody>
      </p:sp>
      <p:sp>
        <p:nvSpPr>
          <p:cNvPr id="7" name="Slide Number Placeholder 15"/>
          <p:cNvSpPr>
            <a:spLocks noGrp="1"/>
          </p:cNvSpPr>
          <p:nvPr>
            <p:ph type="sldNum" sz="quarter" idx="12"/>
          </p:nvPr>
        </p:nvSpPr>
        <p:spPr/>
        <p:txBody>
          <a:bodyPr/>
          <a:lstStyle>
            <a:lvl1pPr>
              <a:defRPr/>
            </a:lvl1pPr>
          </a:lstStyle>
          <a:p>
            <a:pPr>
              <a:defRPr/>
            </a:pPr>
            <a:fld id="{8FBA44F8-6603-4FB2-A07B-67D2F13C7655}" type="slidenum">
              <a:rPr lang="lt-LT"/>
              <a:pPr>
                <a:defRPr/>
              </a:pPr>
              <a:t>‹#›</a:t>
            </a:fld>
            <a:endParaRPr lang="lt-LT"/>
          </a:p>
        </p:txBody>
      </p:sp>
    </p:spTree>
    <p:extLst>
      <p:ext uri="{BB962C8B-B14F-4D97-AF65-F5344CB8AC3E}">
        <p14:creationId xmlns:p14="http://schemas.microsoft.com/office/powerpoint/2010/main" val="15082591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5" name="Rectangle 4"/>
          <p:cNvSpPr/>
          <p:nvPr/>
        </p:nvSpPr>
        <p:spPr>
          <a:xfrm rot="21240000">
            <a:off x="797985" y="1004888"/>
            <a:ext cx="5759449" cy="4311650"/>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6" name="Rectangle 5"/>
          <p:cNvSpPr/>
          <p:nvPr/>
        </p:nvSpPr>
        <p:spPr>
          <a:xfrm rot="21420000">
            <a:off x="795867" y="998539"/>
            <a:ext cx="5759451" cy="4313237"/>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 name="Title 1"/>
          <p:cNvSpPr>
            <a:spLocks noGrp="1"/>
          </p:cNvSpPr>
          <p:nvPr>
            <p:ph type="title"/>
          </p:nvPr>
        </p:nvSpPr>
        <p:spPr>
          <a:xfrm>
            <a:off x="7185464" y="1143000"/>
            <a:ext cx="4572000" cy="2057400"/>
          </a:xfrm>
        </p:spPr>
        <p:txBody>
          <a:bodyPr/>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lang="en-US"/>
              <a:t>Click to edit Master title style</a:t>
            </a:r>
            <a:endParaRPr lang="en-US" dirty="0"/>
          </a:p>
        </p:txBody>
      </p:sp>
      <p:sp>
        <p:nvSpPr>
          <p:cNvPr id="4" name="Text Placeholder 3"/>
          <p:cNvSpPr>
            <a:spLocks noGrp="1"/>
          </p:cNvSpPr>
          <p:nvPr>
            <p:ph type="body" sz="half" idx="2"/>
          </p:nvPr>
        </p:nvSpPr>
        <p:spPr>
          <a:xfrm>
            <a:off x="7185464" y="3283634"/>
            <a:ext cx="4572000" cy="1920240"/>
          </a:xfrm>
        </p:spPr>
        <p:txBody>
          <a:bodyPr rot="0" spcFirstLastPara="0" vertOverflow="overflow" horzOverflow="overflow" lIns="82296" tIns="0" rIns="0" bIns="0" spcCol="0" rtlCol="0" fromWordArt="0" forceAA="0">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0" name="Picture Placeholder 9"/>
          <p:cNvSpPr>
            <a:spLocks noGrp="1"/>
          </p:cNvSpPr>
          <p:nvPr>
            <p:ph type="pic" idx="1"/>
          </p:nvPr>
        </p:nvSpPr>
        <p:spPr>
          <a:xfrm>
            <a:off x="884909" y="1041002"/>
            <a:ext cx="560832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normAutofit/>
          </a:bodyPr>
          <a:lstStyle>
            <a:lvl1pPr marL="0" indent="0">
              <a:buNone/>
              <a:defRPr sz="3200"/>
            </a:lvl1pPr>
            <a:extLst/>
          </a:lstStyle>
          <a:p>
            <a:pPr lvl="0"/>
            <a:r>
              <a:rPr lang="en-US" noProof="0" dirty="0"/>
              <a:t>Click icon to add picture</a:t>
            </a:r>
          </a:p>
        </p:txBody>
      </p:sp>
      <p:sp>
        <p:nvSpPr>
          <p:cNvPr id="7" name="Date Placeholder 4"/>
          <p:cNvSpPr>
            <a:spLocks noGrp="1"/>
          </p:cNvSpPr>
          <p:nvPr>
            <p:ph type="dt" sz="half" idx="10"/>
          </p:nvPr>
        </p:nvSpPr>
        <p:spPr/>
        <p:txBody>
          <a:bodyPr/>
          <a:lstStyle>
            <a:lvl1pPr>
              <a:defRPr/>
            </a:lvl1pPr>
          </a:lstStyle>
          <a:p>
            <a:pPr>
              <a:defRPr/>
            </a:pPr>
            <a:fld id="{7E89167F-ADF0-420F-8866-4B262817AC6B}" type="datetimeFigureOut">
              <a:rPr lang="lt-LT"/>
              <a:pPr>
                <a:defRPr/>
              </a:pPr>
              <a:t>2020.09.14</a:t>
            </a:fld>
            <a:endParaRPr lang="lt-LT"/>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E1A7B108-1DF3-421D-9268-383369531B86}" type="slidenum">
              <a:rPr lang="lt-LT"/>
              <a:pPr>
                <a:defRPr/>
              </a:pPr>
              <a:t>‹#›</a:t>
            </a:fld>
            <a:endParaRPr lang="lt-LT"/>
          </a:p>
        </p:txBody>
      </p:sp>
    </p:spTree>
    <p:extLst>
      <p:ext uri="{BB962C8B-B14F-4D97-AF65-F5344CB8AC3E}">
        <p14:creationId xmlns:p14="http://schemas.microsoft.com/office/powerpoint/2010/main" val="614995152"/>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6"/>
          <p:cNvSpPr>
            <a:spLocks noGrp="1"/>
          </p:cNvSpPr>
          <p:nvPr>
            <p:ph type="dt" sz="half" idx="10"/>
          </p:nvPr>
        </p:nvSpPr>
        <p:spPr/>
        <p:txBody>
          <a:bodyPr/>
          <a:lstStyle>
            <a:lvl1pPr>
              <a:defRPr/>
            </a:lvl1pPr>
          </a:lstStyle>
          <a:p>
            <a:pPr>
              <a:defRPr/>
            </a:pPr>
            <a:fld id="{2E8BB628-AAE3-4B20-84B7-98D1B28F869C}" type="datetimeFigureOut">
              <a:rPr lang="lt-LT"/>
              <a:pPr>
                <a:defRPr/>
              </a:pPr>
              <a:t>2020.09.14</a:t>
            </a:fld>
            <a:endParaRPr lang="lt-LT"/>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15"/>
          <p:cNvSpPr>
            <a:spLocks noGrp="1"/>
          </p:cNvSpPr>
          <p:nvPr>
            <p:ph type="sldNum" sz="quarter" idx="12"/>
          </p:nvPr>
        </p:nvSpPr>
        <p:spPr/>
        <p:txBody>
          <a:bodyPr/>
          <a:lstStyle>
            <a:lvl1pPr>
              <a:defRPr/>
            </a:lvl1pPr>
          </a:lstStyle>
          <a:p>
            <a:pPr>
              <a:defRPr/>
            </a:pPr>
            <a:fld id="{E7A146BD-7C01-40BF-B498-BE520A200C34}" type="slidenum">
              <a:rPr lang="lt-LT"/>
              <a:pPr>
                <a:defRPr/>
              </a:pPr>
              <a:t>‹#›</a:t>
            </a:fld>
            <a:endParaRPr lang="lt-LT"/>
          </a:p>
        </p:txBody>
      </p:sp>
    </p:spTree>
    <p:extLst>
      <p:ext uri="{BB962C8B-B14F-4D97-AF65-F5344CB8AC3E}">
        <p14:creationId xmlns:p14="http://schemas.microsoft.com/office/powerpoint/2010/main" val="36026457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274956"/>
            <a:ext cx="2032000" cy="5851525"/>
          </a:xfrm>
        </p:spPr>
        <p:txBody>
          <a:bodyPr vert="eaVert" ancho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657851" y="6557963"/>
            <a:ext cx="2669116" cy="227012"/>
          </a:xfrm>
        </p:spPr>
        <p:txBody>
          <a:bodyPr/>
          <a:lstStyle>
            <a:lvl1pPr>
              <a:defRPr/>
            </a:lvl1pPr>
          </a:lstStyle>
          <a:p>
            <a:pPr>
              <a:defRPr/>
            </a:pPr>
            <a:fld id="{0D2039B7-29E2-4EBE-893C-5D8A11795A07}" type="datetimeFigureOut">
              <a:rPr lang="lt-LT"/>
              <a:pPr>
                <a:defRPr/>
              </a:pPr>
              <a:t>2020.09.14</a:t>
            </a:fld>
            <a:endParaRPr lang="lt-LT"/>
          </a:p>
        </p:txBody>
      </p:sp>
      <p:sp>
        <p:nvSpPr>
          <p:cNvPr id="5" name="Footer Placeholder 4"/>
          <p:cNvSpPr>
            <a:spLocks noGrp="1"/>
          </p:cNvSpPr>
          <p:nvPr>
            <p:ph type="ftr" sz="quarter" idx="11"/>
          </p:nvPr>
        </p:nvSpPr>
        <p:spPr>
          <a:xfrm>
            <a:off x="609600" y="6556375"/>
            <a:ext cx="4876800" cy="2286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339667" y="6553200"/>
            <a:ext cx="783167" cy="228600"/>
          </a:xfrm>
        </p:spPr>
        <p:txBody>
          <a:bodyPr/>
          <a:lstStyle>
            <a:lvl1pPr>
              <a:defRPr/>
            </a:lvl1pPr>
          </a:lstStyle>
          <a:p>
            <a:pPr>
              <a:defRPr/>
            </a:pPr>
            <a:fld id="{03EC74E5-0857-4DC9-83C3-6F74BEDE3411}" type="slidenum">
              <a:rPr lang="lt-LT"/>
              <a:pPr>
                <a:defRPr/>
              </a:pPr>
              <a:t>‹#›</a:t>
            </a:fld>
            <a:endParaRPr lang="lt-LT"/>
          </a:p>
        </p:txBody>
      </p:sp>
    </p:spTree>
    <p:extLst>
      <p:ext uri="{BB962C8B-B14F-4D97-AF65-F5344CB8AC3E}">
        <p14:creationId xmlns:p14="http://schemas.microsoft.com/office/powerpoint/2010/main" val="20353832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3AA27D6-1120-44AE-9753-004385E2028D}" type="slidenum">
              <a:rPr lang="lt-LT"/>
              <a:pPr>
                <a:defRPr/>
              </a:pPr>
              <a:t>‹#›</a:t>
            </a:fld>
            <a:endParaRPr lang="lt-LT"/>
          </a:p>
        </p:txBody>
      </p:sp>
    </p:spTree>
    <p:extLst>
      <p:ext uri="{BB962C8B-B14F-4D97-AF65-F5344CB8AC3E}">
        <p14:creationId xmlns:p14="http://schemas.microsoft.com/office/powerpoint/2010/main" val="1438440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accent6">
                <a:lumMod val="0"/>
                <a:lumOff val="100000"/>
              </a:schemeClr>
            </a:gs>
            <a:gs pos="6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CBB6E-7408-412C-B925-1B163CAF60CD}"/>
              </a:ext>
            </a:extLst>
          </p:cNvPr>
          <p:cNvSpPr>
            <a:spLocks noGrp="1"/>
          </p:cNvSpPr>
          <p:nvPr>
            <p:ph type="ctrTitle"/>
          </p:nvPr>
        </p:nvSpPr>
        <p:spPr>
          <a:xfrm>
            <a:off x="2097579" y="108214"/>
            <a:ext cx="9144000" cy="566391"/>
          </a:xfrm>
        </p:spPr>
        <p:txBody>
          <a:bodyPr anchor="b">
            <a:normAutofit/>
          </a:bodyPr>
          <a:lstStyle>
            <a:lvl1pPr algn="ctr">
              <a:defRPr sz="3200" b="1">
                <a:latin typeface="+mn-lt"/>
              </a:defRPr>
            </a:lvl1pPr>
          </a:lstStyle>
          <a:p>
            <a:r>
              <a:rPr lang="en-US" dirty="0"/>
              <a:t>Click to edit Master title style</a:t>
            </a:r>
            <a:endParaRPr lang="lt-LT" dirty="0"/>
          </a:p>
        </p:txBody>
      </p:sp>
      <p:sp>
        <p:nvSpPr>
          <p:cNvPr id="3" name="Subtitle 2">
            <a:extLst>
              <a:ext uri="{FF2B5EF4-FFF2-40B4-BE49-F238E27FC236}">
                <a16:creationId xmlns:a16="http://schemas.microsoft.com/office/drawing/2014/main" id="{19699B4D-3DB1-4FB2-83B9-9673CF1BF7D2}"/>
              </a:ext>
            </a:extLst>
          </p:cNvPr>
          <p:cNvSpPr>
            <a:spLocks noGrp="1"/>
          </p:cNvSpPr>
          <p:nvPr>
            <p:ph type="subTitle" idx="1"/>
          </p:nvPr>
        </p:nvSpPr>
        <p:spPr>
          <a:xfrm>
            <a:off x="66503" y="997531"/>
            <a:ext cx="12061767" cy="2685011"/>
          </a:xfrm>
        </p:spPr>
        <p:txBody>
          <a:bodyPr/>
          <a:lstStyle>
            <a:lvl1pPr marL="0" indent="0" algn="l">
              <a:buNone/>
              <a:defRPr sz="2400">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lt-LT" dirty="0"/>
          </a:p>
        </p:txBody>
      </p:sp>
      <p:pic>
        <p:nvPicPr>
          <p:cNvPr id="5" name="Content Placeholder 4">
            <a:extLst>
              <a:ext uri="{FF2B5EF4-FFF2-40B4-BE49-F238E27FC236}">
                <a16:creationId xmlns:a16="http://schemas.microsoft.com/office/drawing/2014/main" id="{3A56B3F6-4180-4487-8583-BBD21A8E9F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691" y="0"/>
            <a:ext cx="2095490" cy="590027"/>
          </a:xfrm>
          <a:prstGeom prst="rect">
            <a:avLst/>
          </a:prstGeom>
          <a:noFill/>
        </p:spPr>
      </p:pic>
    </p:spTree>
    <p:extLst>
      <p:ext uri="{BB962C8B-B14F-4D97-AF65-F5344CB8AC3E}">
        <p14:creationId xmlns:p14="http://schemas.microsoft.com/office/powerpoint/2010/main" val="389805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89373">
              <a:srgbClr val="DAEBCE"/>
            </a:gs>
            <a:gs pos="95000">
              <a:schemeClr val="accent6">
                <a:lumMod val="0"/>
                <a:lumOff val="100000"/>
              </a:schemeClr>
            </a:gs>
            <a:gs pos="84000">
              <a:schemeClr val="accent6">
                <a:lumMod val="0"/>
                <a:lumOff val="100000"/>
              </a:schemeClr>
            </a:gs>
            <a:gs pos="76000">
              <a:srgbClr val="E2EFD8"/>
            </a:gs>
            <a:gs pos="51000">
              <a:schemeClr val="accent6">
                <a:lumMod val="0"/>
                <a:lumOff val="100000"/>
              </a:schemeClr>
            </a:gs>
            <a:gs pos="31000">
              <a:schemeClr val="accent6">
                <a:lumMod val="78000"/>
                <a:lumOff val="2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266AB-C6B3-47E1-ADE9-959043C36C9D}"/>
              </a:ext>
            </a:extLst>
          </p:cNvPr>
          <p:cNvSpPr>
            <a:spLocks noGrp="1"/>
          </p:cNvSpPr>
          <p:nvPr>
            <p:ph type="title"/>
          </p:nvPr>
        </p:nvSpPr>
        <p:spPr>
          <a:xfrm>
            <a:off x="2286002" y="23814"/>
            <a:ext cx="9906001" cy="657224"/>
          </a:xfrm>
        </p:spPr>
        <p:txBody>
          <a:bodyPr>
            <a:normAutofit/>
          </a:bodyPr>
          <a:lstStyle>
            <a:lvl1pPr>
              <a:defRPr sz="3200" b="1">
                <a:latin typeface="+mn-lt"/>
              </a:defRPr>
            </a:lvl1pPr>
          </a:lstStyle>
          <a:p>
            <a:r>
              <a:rPr lang="en-US" dirty="0"/>
              <a:t>Click to edit Master title style</a:t>
            </a:r>
            <a:endParaRPr lang="lt-LT" dirty="0"/>
          </a:p>
        </p:txBody>
      </p:sp>
      <p:sp>
        <p:nvSpPr>
          <p:cNvPr id="3" name="Content Placeholder 2">
            <a:extLst>
              <a:ext uri="{FF2B5EF4-FFF2-40B4-BE49-F238E27FC236}">
                <a16:creationId xmlns:a16="http://schemas.microsoft.com/office/drawing/2014/main" id="{D00DDAFB-FC8D-4AE8-97A3-153150D6932B}"/>
              </a:ext>
            </a:extLst>
          </p:cNvPr>
          <p:cNvSpPr>
            <a:spLocks noGrp="1"/>
          </p:cNvSpPr>
          <p:nvPr>
            <p:ph idx="1"/>
          </p:nvPr>
        </p:nvSpPr>
        <p:spPr>
          <a:xfrm>
            <a:off x="3" y="1047404"/>
            <a:ext cx="12191999" cy="5129559"/>
          </a:xfrm>
        </p:spPr>
        <p:txBody>
          <a:bodyPr/>
          <a:lstStyle>
            <a:lvl1pPr>
              <a:defRPr sz="2400">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pic>
        <p:nvPicPr>
          <p:cNvPr id="6" name="Content Placeholder 4">
            <a:extLst>
              <a:ext uri="{FF2B5EF4-FFF2-40B4-BE49-F238E27FC236}">
                <a16:creationId xmlns:a16="http://schemas.microsoft.com/office/drawing/2014/main" id="{9D9739D9-4EDD-440D-9B72-8FC1CFBB9E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691" y="0"/>
            <a:ext cx="2095490" cy="590027"/>
          </a:xfrm>
          <a:prstGeom prst="rect">
            <a:avLst/>
          </a:prstGeom>
          <a:noFill/>
        </p:spPr>
      </p:pic>
    </p:spTree>
    <p:extLst>
      <p:ext uri="{BB962C8B-B14F-4D97-AF65-F5344CB8AC3E}">
        <p14:creationId xmlns:p14="http://schemas.microsoft.com/office/powerpoint/2010/main" val="913588579"/>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4" name="Rubrik 1"/>
          <p:cNvSpPr>
            <a:spLocks noGrp="1"/>
          </p:cNvSpPr>
          <p:nvPr>
            <p:ph type="title" hasCustomPrompt="1"/>
          </p:nvPr>
        </p:nvSpPr>
        <p:spPr>
          <a:xfrm>
            <a:off x="622864" y="291712"/>
            <a:ext cx="9356161" cy="1161830"/>
          </a:xfrm>
          <a:prstGeom prst="rect">
            <a:avLst/>
          </a:prstGeom>
        </p:spPr>
        <p:txBody>
          <a:bodyPr/>
          <a:lstStyle>
            <a:lvl1pPr>
              <a:defRPr sz="3400">
                <a:solidFill>
                  <a:srgbClr val="009C91"/>
                </a:solidFill>
              </a:defRPr>
            </a:lvl1pPr>
          </a:lstStyle>
          <a:p>
            <a:r>
              <a:rPr lang="sv-SE" dirty="0"/>
              <a:t>Skriv din</a:t>
            </a:r>
            <a:br>
              <a:rPr lang="sv-SE" dirty="0"/>
            </a:br>
            <a:r>
              <a:rPr lang="sv-SE" dirty="0"/>
              <a:t>rubrik här</a:t>
            </a:r>
          </a:p>
        </p:txBody>
      </p:sp>
      <p:sp>
        <p:nvSpPr>
          <p:cNvPr id="5" name="Platshållare för innehåll 2"/>
          <p:cNvSpPr>
            <a:spLocks noGrp="1"/>
          </p:cNvSpPr>
          <p:nvPr>
            <p:ph idx="1"/>
          </p:nvPr>
        </p:nvSpPr>
        <p:spPr>
          <a:xfrm>
            <a:off x="0" y="1556334"/>
            <a:ext cx="12192000" cy="5301667"/>
          </a:xfrm>
          <a:prstGeom prst="rect">
            <a:avLst/>
          </a:prstGeom>
        </p:spPr>
        <p:txBody>
          <a:bodyPr/>
          <a:lstStyle>
            <a:lvl1pPr marL="0" indent="0">
              <a:buFontTx/>
              <a:buNone/>
              <a:defRPr sz="1600" b="0" i="0">
                <a:solidFill>
                  <a:schemeClr val="bg1"/>
                </a:solidFill>
                <a:latin typeface="Arial"/>
                <a:cs typeface="Arial"/>
              </a:defRPr>
            </a:lvl1pPr>
          </a:lstStyle>
          <a:p>
            <a:pPr lvl="0"/>
            <a:r>
              <a:rPr lang="sv-SE"/>
              <a:t>Klicka här för att ändra format på bakgrundstexten</a:t>
            </a:r>
          </a:p>
        </p:txBody>
      </p:sp>
      <p:pic>
        <p:nvPicPr>
          <p:cNvPr id="9" name="Bildobjekt 8" descr="gradient.ti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0939" y="1680487"/>
            <a:ext cx="6940696" cy="5185654"/>
          </a:xfrm>
          <a:prstGeom prst="rect">
            <a:avLst/>
          </a:prstGeom>
        </p:spPr>
      </p:pic>
      <p:pic>
        <p:nvPicPr>
          <p:cNvPr id="10" name="Bildobjekt 9" descr="öresundskraft_VIT_2016.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1711" y="5838844"/>
            <a:ext cx="2394631" cy="862197"/>
          </a:xfrm>
          <a:prstGeom prst="rect">
            <a:avLst/>
          </a:prstGeom>
        </p:spPr>
      </p:pic>
      <p:pic>
        <p:nvPicPr>
          <p:cNvPr id="15" name="Bildobjekt 14" descr="Fjarrvarm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2691" y="402360"/>
            <a:ext cx="902899" cy="1008215"/>
          </a:xfrm>
          <a:prstGeom prst="rect">
            <a:avLst/>
          </a:prstGeom>
        </p:spPr>
      </p:pic>
    </p:spTree>
    <p:extLst>
      <p:ext uri="{BB962C8B-B14F-4D97-AF65-F5344CB8AC3E}">
        <p14:creationId xmlns:p14="http://schemas.microsoft.com/office/powerpoint/2010/main" val="7421741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4" name="Rektangel 3"/>
          <p:cNvSpPr/>
          <p:nvPr userDrawn="1"/>
        </p:nvSpPr>
        <p:spPr>
          <a:xfrm>
            <a:off x="0" y="0"/>
            <a:ext cx="12192000" cy="6858000"/>
          </a:xfrm>
          <a:prstGeom prst="rect">
            <a:avLst/>
          </a:prstGeom>
          <a:solidFill>
            <a:srgbClr val="009C9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a:p>
        </p:txBody>
      </p:sp>
      <p:pic>
        <p:nvPicPr>
          <p:cNvPr id="17" name="Bildobjekt 16" descr="FjarrVarm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98309" y="457577"/>
            <a:ext cx="903243" cy="1007567"/>
          </a:xfrm>
          <a:prstGeom prst="rect">
            <a:avLst/>
          </a:prstGeom>
        </p:spPr>
      </p:pic>
      <p:sp>
        <p:nvSpPr>
          <p:cNvPr id="6" name="Rubrik 1"/>
          <p:cNvSpPr>
            <a:spLocks noGrp="1"/>
          </p:cNvSpPr>
          <p:nvPr>
            <p:ph type="title" hasCustomPrompt="1"/>
          </p:nvPr>
        </p:nvSpPr>
        <p:spPr>
          <a:xfrm>
            <a:off x="1235817" y="967221"/>
            <a:ext cx="9356161" cy="531064"/>
          </a:xfrm>
          <a:prstGeom prst="rect">
            <a:avLst/>
          </a:prstGeom>
        </p:spPr>
        <p:txBody>
          <a:bodyPr/>
          <a:lstStyle>
            <a:lvl1pPr>
              <a:defRPr sz="3000">
                <a:solidFill>
                  <a:schemeClr val="bg1"/>
                </a:solidFill>
              </a:defRPr>
            </a:lvl1pPr>
          </a:lstStyle>
          <a:p>
            <a:r>
              <a:rPr lang="sv-SE" dirty="0"/>
              <a:t>Klicka här för att ändra text</a:t>
            </a:r>
          </a:p>
        </p:txBody>
      </p:sp>
      <p:sp>
        <p:nvSpPr>
          <p:cNvPr id="9" name="Platshållare för innehåll 2"/>
          <p:cNvSpPr>
            <a:spLocks noGrp="1"/>
          </p:cNvSpPr>
          <p:nvPr>
            <p:ph sz="half" idx="10"/>
          </p:nvPr>
        </p:nvSpPr>
        <p:spPr>
          <a:xfrm>
            <a:off x="1246800" y="1575777"/>
            <a:ext cx="10110573" cy="4525963"/>
          </a:xfrm>
          <a:prstGeom prst="rect">
            <a:avLst/>
          </a:prstGeom>
        </p:spPr>
        <p:txBody>
          <a:bodyPr/>
          <a:lstStyle>
            <a:lvl1pPr>
              <a:defRPr sz="1600">
                <a:solidFill>
                  <a:schemeClr val="bg1"/>
                </a:solidFill>
                <a:latin typeface="Arial" panose="020B0604020202020204" pitchFamily="34" charset="0"/>
                <a:cs typeface="Arial" panose="020B0604020202020204" pitchFamily="34" charset="0"/>
              </a:defRPr>
            </a:lvl1pPr>
            <a:lvl2pPr marL="742950" indent="-285750">
              <a:buFont typeface="Arial" charset="0"/>
              <a:buChar char="•"/>
              <a:defRPr sz="16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marL="1600200" indent="-228600">
              <a:buFont typeface="Arial" charset="0"/>
              <a:buChar char="•"/>
              <a:defRPr sz="1600">
                <a:solidFill>
                  <a:schemeClr val="bg1"/>
                </a:solidFill>
                <a:latin typeface="Arial" panose="020B0604020202020204" pitchFamily="34" charset="0"/>
                <a:cs typeface="Arial" panose="020B0604020202020204" pitchFamily="34" charset="0"/>
              </a:defRPr>
            </a:lvl4pPr>
            <a:lvl5pPr marL="2057400" indent="-228600">
              <a:buFont typeface="Arial" charset="0"/>
              <a:buChar char="•"/>
              <a:defRPr sz="1600">
                <a:solidFill>
                  <a:schemeClr val="bg1"/>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9179405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pic>
        <p:nvPicPr>
          <p:cNvPr id="7" name="Bildobjekt 6" descr="gradient.ti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0939" y="1680487"/>
            <a:ext cx="6940696" cy="5185654"/>
          </a:xfrm>
          <a:prstGeom prst="rect">
            <a:avLst/>
          </a:prstGeom>
        </p:spPr>
      </p:pic>
      <p:pic>
        <p:nvPicPr>
          <p:cNvPr id="8" name="Bildobjekt 7" descr="öresundskraft_VIT_2016.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1711" y="5838844"/>
            <a:ext cx="2394631" cy="862197"/>
          </a:xfrm>
          <a:prstGeom prst="rect">
            <a:avLst/>
          </a:prstGeom>
        </p:spPr>
      </p:pic>
      <p:pic>
        <p:nvPicPr>
          <p:cNvPr id="17" name="Bildobjekt 16" descr="Fjarrvarm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2691" y="402360"/>
            <a:ext cx="902899" cy="1008215"/>
          </a:xfrm>
          <a:prstGeom prst="rect">
            <a:avLst/>
          </a:prstGeom>
        </p:spPr>
      </p:pic>
      <p:sp>
        <p:nvSpPr>
          <p:cNvPr id="9" name="Rubrik 1"/>
          <p:cNvSpPr>
            <a:spLocks noGrp="1"/>
          </p:cNvSpPr>
          <p:nvPr>
            <p:ph type="title" hasCustomPrompt="1"/>
          </p:nvPr>
        </p:nvSpPr>
        <p:spPr>
          <a:xfrm>
            <a:off x="1235817" y="967221"/>
            <a:ext cx="9356161" cy="531064"/>
          </a:xfrm>
          <a:prstGeom prst="rect">
            <a:avLst/>
          </a:prstGeom>
        </p:spPr>
        <p:txBody>
          <a:bodyPr/>
          <a:lstStyle>
            <a:lvl1pPr>
              <a:defRPr sz="3000">
                <a:solidFill>
                  <a:srgbClr val="009C91"/>
                </a:solidFill>
              </a:defRPr>
            </a:lvl1pPr>
          </a:lstStyle>
          <a:p>
            <a:r>
              <a:rPr lang="sv-SE" dirty="0"/>
              <a:t>Klicka här för att ändra text</a:t>
            </a:r>
          </a:p>
        </p:txBody>
      </p:sp>
      <p:sp>
        <p:nvSpPr>
          <p:cNvPr id="10" name="Platshållare för innehåll 2"/>
          <p:cNvSpPr>
            <a:spLocks noGrp="1"/>
          </p:cNvSpPr>
          <p:nvPr>
            <p:ph sz="half" idx="10"/>
          </p:nvPr>
        </p:nvSpPr>
        <p:spPr>
          <a:xfrm>
            <a:off x="1246800" y="1575777"/>
            <a:ext cx="10110573" cy="4525963"/>
          </a:xfrm>
          <a:prstGeom prst="rect">
            <a:avLst/>
          </a:prstGeom>
        </p:spPr>
        <p:txBody>
          <a:bodyPr/>
          <a:lstStyle>
            <a:lvl1pPr>
              <a:defRPr sz="1600">
                <a:latin typeface="Arial" panose="020B0604020202020204" pitchFamily="34" charset="0"/>
                <a:cs typeface="Arial" panose="020B0604020202020204" pitchFamily="34" charset="0"/>
              </a:defRPr>
            </a:lvl1pPr>
            <a:lvl2pPr marL="742950" indent="-285750">
              <a:buFont typeface="Arial" charset="0"/>
              <a:buChar cha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marL="1600200" indent="-228600">
              <a:buFont typeface="Arial" charset="0"/>
              <a:buChar char="•"/>
              <a:defRPr sz="1600">
                <a:latin typeface="Arial" panose="020B0604020202020204" pitchFamily="34" charset="0"/>
                <a:cs typeface="Arial" panose="020B0604020202020204" pitchFamily="34" charset="0"/>
              </a:defRPr>
            </a:lvl4pPr>
            <a:lvl5pPr marL="2057400" indent="-228600">
              <a:buFont typeface="Arial" charset="0"/>
              <a:buChar char="•"/>
              <a:defRPr sz="16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000856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FC03E2-D526-44F3-9493-3F37BA0ED0C2}"/>
              </a:ext>
            </a:extLst>
          </p:cNvPr>
          <p:cNvSpPr>
            <a:spLocks noGrp="1"/>
          </p:cNvSpPr>
          <p:nvPr>
            <p:ph type="dt" sz="half" idx="10"/>
          </p:nvPr>
        </p:nvSpPr>
        <p:spPr/>
        <p:txBody>
          <a:bodyPr/>
          <a:lstStyle/>
          <a:p>
            <a:fld id="{FAB0C40D-EC95-4683-88B8-DAC2D6D105CB}" type="datetimeFigureOut">
              <a:rPr lang="en-GB" smtClean="0"/>
              <a:t>14/09/2020</a:t>
            </a:fld>
            <a:endParaRPr lang="en-GB"/>
          </a:p>
        </p:txBody>
      </p:sp>
      <p:sp>
        <p:nvSpPr>
          <p:cNvPr id="3" name="Footer Placeholder 2">
            <a:extLst>
              <a:ext uri="{FF2B5EF4-FFF2-40B4-BE49-F238E27FC236}">
                <a16:creationId xmlns:a16="http://schemas.microsoft.com/office/drawing/2014/main" id="{7EB7E23B-00B2-49B3-9235-393301AED4B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01D474A-EA74-42A9-9721-498BB6202143}"/>
              </a:ext>
            </a:extLst>
          </p:cNvPr>
          <p:cNvSpPr>
            <a:spLocks noGrp="1"/>
          </p:cNvSpPr>
          <p:nvPr>
            <p:ph type="sldNum" sz="quarter" idx="12"/>
          </p:nvPr>
        </p:nvSpPr>
        <p:spPr/>
        <p:txBody>
          <a:bodyPr/>
          <a:lstStyle/>
          <a:p>
            <a:fld id="{E0831CDF-5424-4157-BFBB-17EB8D138634}" type="slidenum">
              <a:rPr lang="en-GB" smtClean="0"/>
              <a:t>‹#›</a:t>
            </a:fld>
            <a:endParaRPr lang="en-GB"/>
          </a:p>
        </p:txBody>
      </p:sp>
    </p:spTree>
    <p:extLst>
      <p:ext uri="{BB962C8B-B14F-4D97-AF65-F5344CB8AC3E}">
        <p14:creationId xmlns:p14="http://schemas.microsoft.com/office/powerpoint/2010/main" val="1096358923"/>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sv-SE"/>
              <a:t>Klicka här för att ändra mall för rubrikformat</a:t>
            </a:r>
          </a:p>
        </p:txBody>
      </p:sp>
      <p:sp>
        <p:nvSpPr>
          <p:cNvPr id="3" name="Platshållare för text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a:xfrm>
            <a:off x="609600" y="6356351"/>
            <a:ext cx="2844800" cy="365125"/>
          </a:xfrm>
          <a:prstGeom prst="rect">
            <a:avLst/>
          </a:prstGeom>
        </p:spPr>
        <p:txBody>
          <a:bodyPr/>
          <a:lstStyle/>
          <a:p>
            <a:fld id="{E4353723-D03A-AE41-B76B-41ADF82B1CE3}" type="datetimeFigureOut">
              <a:rPr lang="sv-SE" smtClean="0"/>
              <a:t>2020-09-14</a:t>
            </a:fld>
            <a:endParaRPr lang="sv-SE"/>
          </a:p>
        </p:txBody>
      </p:sp>
      <p:sp>
        <p:nvSpPr>
          <p:cNvPr id="5" name="Platshållare för sidfot 4"/>
          <p:cNvSpPr>
            <a:spLocks noGrp="1"/>
          </p:cNvSpPr>
          <p:nvPr>
            <p:ph type="ftr" sz="quarter" idx="11"/>
          </p:nvPr>
        </p:nvSpPr>
        <p:spPr>
          <a:xfrm>
            <a:off x="4165600" y="6356351"/>
            <a:ext cx="3860800"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8737600" y="6356351"/>
            <a:ext cx="2844800" cy="365125"/>
          </a:xfrm>
          <a:prstGeom prst="rect">
            <a:avLst/>
          </a:prstGeom>
        </p:spPr>
        <p:txBody>
          <a:bodyPr/>
          <a:lstStyle/>
          <a:p>
            <a:fld id="{763A2AA6-EF23-B840-82C5-40E3B1B85608}" type="slidenum">
              <a:rPr lang="sv-SE" smtClean="0"/>
              <a:t>‹#›</a:t>
            </a:fld>
            <a:endParaRPr lang="sv-SE"/>
          </a:p>
        </p:txBody>
      </p:sp>
    </p:spTree>
    <p:extLst>
      <p:ext uri="{BB962C8B-B14F-4D97-AF65-F5344CB8AC3E}">
        <p14:creationId xmlns:p14="http://schemas.microsoft.com/office/powerpoint/2010/main" val="15292931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592858" y="274638"/>
            <a:ext cx="9356161" cy="1143000"/>
          </a:xfrm>
          <a:prstGeom prst="rect">
            <a:avLst/>
          </a:prstGeom>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a:xfrm>
            <a:off x="609600" y="6356351"/>
            <a:ext cx="2844800" cy="365125"/>
          </a:xfrm>
          <a:prstGeom prst="rect">
            <a:avLst/>
          </a:prstGeom>
        </p:spPr>
        <p:txBody>
          <a:bodyPr/>
          <a:lstStyle/>
          <a:p>
            <a:fld id="{E4353723-D03A-AE41-B76B-41ADF82B1CE3}" type="datetimeFigureOut">
              <a:rPr lang="sv-SE" smtClean="0"/>
              <a:t>2020-09-14</a:t>
            </a:fld>
            <a:endParaRPr lang="sv-SE"/>
          </a:p>
        </p:txBody>
      </p:sp>
      <p:sp>
        <p:nvSpPr>
          <p:cNvPr id="6" name="Platshållare för sidfot 5"/>
          <p:cNvSpPr>
            <a:spLocks noGrp="1"/>
          </p:cNvSpPr>
          <p:nvPr>
            <p:ph type="ftr" sz="quarter" idx="11"/>
          </p:nvPr>
        </p:nvSpPr>
        <p:spPr>
          <a:xfrm>
            <a:off x="4165600" y="6356351"/>
            <a:ext cx="3860800" cy="365125"/>
          </a:xfrm>
          <a:prstGeom prst="rect">
            <a:avLst/>
          </a:prstGeom>
        </p:spPr>
        <p:txBody>
          <a:bodyPr/>
          <a:lstStyle/>
          <a:p>
            <a:endParaRPr lang="sv-SE"/>
          </a:p>
        </p:txBody>
      </p:sp>
      <p:sp>
        <p:nvSpPr>
          <p:cNvPr id="7" name="Platshållare för bildnummer 6"/>
          <p:cNvSpPr>
            <a:spLocks noGrp="1"/>
          </p:cNvSpPr>
          <p:nvPr>
            <p:ph type="sldNum" sz="quarter" idx="12"/>
          </p:nvPr>
        </p:nvSpPr>
        <p:spPr>
          <a:xfrm>
            <a:off x="8737600" y="6356351"/>
            <a:ext cx="2844800" cy="365125"/>
          </a:xfrm>
          <a:prstGeom prst="rect">
            <a:avLst/>
          </a:prstGeom>
        </p:spPr>
        <p:txBody>
          <a:bodyPr/>
          <a:lstStyle/>
          <a:p>
            <a:fld id="{763A2AA6-EF23-B840-82C5-40E3B1B85608}" type="slidenum">
              <a:rPr lang="sv-SE" smtClean="0"/>
              <a:t>‹#›</a:t>
            </a:fld>
            <a:endParaRPr lang="sv-SE"/>
          </a:p>
        </p:txBody>
      </p:sp>
    </p:spTree>
    <p:extLst>
      <p:ext uri="{BB962C8B-B14F-4D97-AF65-F5344CB8AC3E}">
        <p14:creationId xmlns:p14="http://schemas.microsoft.com/office/powerpoint/2010/main" val="22106682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592858" y="274638"/>
            <a:ext cx="9356161" cy="1143000"/>
          </a:xfrm>
          <a:prstGeom prst="rect">
            <a:avLst/>
          </a:prstGeom>
        </p:spPr>
        <p:txBody>
          <a:bodyPr/>
          <a:lstStyle>
            <a:lvl1pPr>
              <a:defRPr/>
            </a:lvl1pPr>
          </a:lstStyle>
          <a:p>
            <a:r>
              <a:rPr lang="sv-SE"/>
              <a:t>Klicka här för att ändra mall för rubrikformat</a:t>
            </a:r>
          </a:p>
        </p:txBody>
      </p:sp>
      <p:sp>
        <p:nvSpPr>
          <p:cNvPr id="3" name="Platshållare för text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a:xfrm>
            <a:off x="609600" y="6356351"/>
            <a:ext cx="2844800" cy="365125"/>
          </a:xfrm>
          <a:prstGeom prst="rect">
            <a:avLst/>
          </a:prstGeom>
        </p:spPr>
        <p:txBody>
          <a:bodyPr/>
          <a:lstStyle/>
          <a:p>
            <a:fld id="{E4353723-D03A-AE41-B76B-41ADF82B1CE3}" type="datetimeFigureOut">
              <a:rPr lang="sv-SE" smtClean="0"/>
              <a:t>2020-09-14</a:t>
            </a:fld>
            <a:endParaRPr lang="sv-SE"/>
          </a:p>
        </p:txBody>
      </p:sp>
      <p:sp>
        <p:nvSpPr>
          <p:cNvPr id="8" name="Platshållare för sidfot 7"/>
          <p:cNvSpPr>
            <a:spLocks noGrp="1"/>
          </p:cNvSpPr>
          <p:nvPr>
            <p:ph type="ftr" sz="quarter" idx="11"/>
          </p:nvPr>
        </p:nvSpPr>
        <p:spPr>
          <a:xfrm>
            <a:off x="4165600" y="6356351"/>
            <a:ext cx="3860800" cy="365125"/>
          </a:xfrm>
          <a:prstGeom prst="rect">
            <a:avLst/>
          </a:prstGeom>
        </p:spPr>
        <p:txBody>
          <a:bodyPr/>
          <a:lstStyle/>
          <a:p>
            <a:endParaRPr lang="sv-SE"/>
          </a:p>
        </p:txBody>
      </p:sp>
      <p:sp>
        <p:nvSpPr>
          <p:cNvPr id="9" name="Platshållare för bildnummer 8"/>
          <p:cNvSpPr>
            <a:spLocks noGrp="1"/>
          </p:cNvSpPr>
          <p:nvPr>
            <p:ph type="sldNum" sz="quarter" idx="12"/>
          </p:nvPr>
        </p:nvSpPr>
        <p:spPr>
          <a:xfrm>
            <a:off x="8737600" y="6356351"/>
            <a:ext cx="2844800" cy="365125"/>
          </a:xfrm>
          <a:prstGeom prst="rect">
            <a:avLst/>
          </a:prstGeom>
        </p:spPr>
        <p:txBody>
          <a:bodyPr/>
          <a:lstStyle/>
          <a:p>
            <a:fld id="{763A2AA6-EF23-B840-82C5-40E3B1B85608}" type="slidenum">
              <a:rPr lang="sv-SE" smtClean="0"/>
              <a:t>‹#›</a:t>
            </a:fld>
            <a:endParaRPr lang="sv-SE"/>
          </a:p>
        </p:txBody>
      </p:sp>
    </p:spTree>
    <p:extLst>
      <p:ext uri="{BB962C8B-B14F-4D97-AF65-F5344CB8AC3E}">
        <p14:creationId xmlns:p14="http://schemas.microsoft.com/office/powerpoint/2010/main" val="25620741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592858" y="274638"/>
            <a:ext cx="9356161" cy="1143000"/>
          </a:xfrm>
          <a:prstGeom prst="rect">
            <a:avLst/>
          </a:prstGeom>
        </p:spPr>
        <p:txBody>
          <a:bodyPr/>
          <a:lstStyle/>
          <a:p>
            <a:r>
              <a:rPr lang="sv-SE"/>
              <a:t>Klicka här för att ändra mall för rubrikformat</a:t>
            </a:r>
          </a:p>
        </p:txBody>
      </p:sp>
      <p:sp>
        <p:nvSpPr>
          <p:cNvPr id="3" name="Platshållare för datum 2"/>
          <p:cNvSpPr>
            <a:spLocks noGrp="1"/>
          </p:cNvSpPr>
          <p:nvPr>
            <p:ph type="dt" sz="half" idx="10"/>
          </p:nvPr>
        </p:nvSpPr>
        <p:spPr>
          <a:xfrm>
            <a:off x="609600" y="6356351"/>
            <a:ext cx="2844800" cy="365125"/>
          </a:xfrm>
          <a:prstGeom prst="rect">
            <a:avLst/>
          </a:prstGeom>
        </p:spPr>
        <p:txBody>
          <a:bodyPr/>
          <a:lstStyle/>
          <a:p>
            <a:fld id="{E4353723-D03A-AE41-B76B-41ADF82B1CE3}" type="datetimeFigureOut">
              <a:rPr lang="sv-SE" smtClean="0"/>
              <a:t>2020-09-14</a:t>
            </a:fld>
            <a:endParaRPr lang="sv-SE"/>
          </a:p>
        </p:txBody>
      </p:sp>
      <p:sp>
        <p:nvSpPr>
          <p:cNvPr id="4" name="Platshållare för sidfot 3"/>
          <p:cNvSpPr>
            <a:spLocks noGrp="1"/>
          </p:cNvSpPr>
          <p:nvPr>
            <p:ph type="ftr" sz="quarter" idx="11"/>
          </p:nvPr>
        </p:nvSpPr>
        <p:spPr>
          <a:xfrm>
            <a:off x="4165600" y="6356351"/>
            <a:ext cx="3860800" cy="365125"/>
          </a:xfrm>
          <a:prstGeom prst="rect">
            <a:avLst/>
          </a:prstGeom>
        </p:spPr>
        <p:txBody>
          <a:bodyPr/>
          <a:lstStyle/>
          <a:p>
            <a:endParaRPr lang="sv-SE"/>
          </a:p>
        </p:txBody>
      </p:sp>
      <p:sp>
        <p:nvSpPr>
          <p:cNvPr id="5" name="Platshållare för bildnummer 4"/>
          <p:cNvSpPr>
            <a:spLocks noGrp="1"/>
          </p:cNvSpPr>
          <p:nvPr>
            <p:ph type="sldNum" sz="quarter" idx="12"/>
          </p:nvPr>
        </p:nvSpPr>
        <p:spPr>
          <a:xfrm>
            <a:off x="8737600" y="6356351"/>
            <a:ext cx="2844800" cy="365125"/>
          </a:xfrm>
          <a:prstGeom prst="rect">
            <a:avLst/>
          </a:prstGeom>
        </p:spPr>
        <p:txBody>
          <a:bodyPr/>
          <a:lstStyle/>
          <a:p>
            <a:fld id="{763A2AA6-EF23-B840-82C5-40E3B1B85608}" type="slidenum">
              <a:rPr lang="sv-SE" smtClean="0"/>
              <a:t>‹#›</a:t>
            </a:fld>
            <a:endParaRPr lang="sv-SE"/>
          </a:p>
        </p:txBody>
      </p:sp>
    </p:spTree>
    <p:extLst>
      <p:ext uri="{BB962C8B-B14F-4D97-AF65-F5344CB8AC3E}">
        <p14:creationId xmlns:p14="http://schemas.microsoft.com/office/powerpoint/2010/main" val="19950746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09600" y="6356351"/>
            <a:ext cx="2844800" cy="365125"/>
          </a:xfrm>
          <a:prstGeom prst="rect">
            <a:avLst/>
          </a:prstGeom>
        </p:spPr>
        <p:txBody>
          <a:bodyPr/>
          <a:lstStyle/>
          <a:p>
            <a:fld id="{E4353723-D03A-AE41-B76B-41ADF82B1CE3}" type="datetimeFigureOut">
              <a:rPr lang="sv-SE" smtClean="0"/>
              <a:t>2020-09-14</a:t>
            </a:fld>
            <a:endParaRPr lang="sv-SE"/>
          </a:p>
        </p:txBody>
      </p:sp>
      <p:sp>
        <p:nvSpPr>
          <p:cNvPr id="3" name="Platshållare för sidfot 2"/>
          <p:cNvSpPr>
            <a:spLocks noGrp="1"/>
          </p:cNvSpPr>
          <p:nvPr>
            <p:ph type="ftr" sz="quarter" idx="11"/>
          </p:nvPr>
        </p:nvSpPr>
        <p:spPr>
          <a:xfrm>
            <a:off x="4165600" y="6356351"/>
            <a:ext cx="3860800" cy="365125"/>
          </a:xfrm>
          <a:prstGeom prst="rect">
            <a:avLst/>
          </a:prstGeom>
        </p:spPr>
        <p:txBody>
          <a:bodyPr/>
          <a:lstStyle/>
          <a:p>
            <a:endParaRPr lang="sv-SE"/>
          </a:p>
        </p:txBody>
      </p:sp>
      <p:sp>
        <p:nvSpPr>
          <p:cNvPr id="4" name="Platshållare för bildnummer 3"/>
          <p:cNvSpPr>
            <a:spLocks noGrp="1"/>
          </p:cNvSpPr>
          <p:nvPr>
            <p:ph type="sldNum" sz="quarter" idx="12"/>
          </p:nvPr>
        </p:nvSpPr>
        <p:spPr>
          <a:xfrm>
            <a:off x="8737600" y="6356351"/>
            <a:ext cx="2844800" cy="365125"/>
          </a:xfrm>
          <a:prstGeom prst="rect">
            <a:avLst/>
          </a:prstGeom>
        </p:spPr>
        <p:txBody>
          <a:bodyPr/>
          <a:lstStyle/>
          <a:p>
            <a:fld id="{763A2AA6-EF23-B840-82C5-40E3B1B85608}" type="slidenum">
              <a:rPr lang="sv-SE" smtClean="0"/>
              <a:t>‹#›</a:t>
            </a:fld>
            <a:endParaRPr lang="sv-SE"/>
          </a:p>
        </p:txBody>
      </p:sp>
    </p:spTree>
    <p:extLst>
      <p:ext uri="{BB962C8B-B14F-4D97-AF65-F5344CB8AC3E}">
        <p14:creationId xmlns:p14="http://schemas.microsoft.com/office/powerpoint/2010/main" val="8492231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273050"/>
            <a:ext cx="4011084" cy="1162050"/>
          </a:xfrm>
          <a:prstGeom prst="rect">
            <a:avLst/>
          </a:prstGeom>
        </p:spPr>
        <p:txBody>
          <a:bodyPr anchor="b"/>
          <a:lstStyle>
            <a:lvl1pPr algn="l">
              <a:defRPr sz="2000" b="1"/>
            </a:lvl1pPr>
          </a:lstStyle>
          <a:p>
            <a:r>
              <a:rPr lang="sv-SE"/>
              <a:t>Klicka här för att ändra mall för rubrikformat</a:t>
            </a:r>
          </a:p>
        </p:txBody>
      </p:sp>
      <p:sp>
        <p:nvSpPr>
          <p:cNvPr id="3" name="Platshållare för innehåll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a:xfrm>
            <a:off x="609600" y="6356351"/>
            <a:ext cx="2844800" cy="365125"/>
          </a:xfrm>
          <a:prstGeom prst="rect">
            <a:avLst/>
          </a:prstGeom>
        </p:spPr>
        <p:txBody>
          <a:bodyPr/>
          <a:lstStyle/>
          <a:p>
            <a:fld id="{E4353723-D03A-AE41-B76B-41ADF82B1CE3}" type="datetimeFigureOut">
              <a:rPr lang="sv-SE" smtClean="0"/>
              <a:t>2020-09-14</a:t>
            </a:fld>
            <a:endParaRPr lang="sv-SE"/>
          </a:p>
        </p:txBody>
      </p:sp>
      <p:sp>
        <p:nvSpPr>
          <p:cNvPr id="6" name="Platshållare för sidfot 5"/>
          <p:cNvSpPr>
            <a:spLocks noGrp="1"/>
          </p:cNvSpPr>
          <p:nvPr>
            <p:ph type="ftr" sz="quarter" idx="11"/>
          </p:nvPr>
        </p:nvSpPr>
        <p:spPr>
          <a:xfrm>
            <a:off x="4165600" y="6356351"/>
            <a:ext cx="3860800" cy="365125"/>
          </a:xfrm>
          <a:prstGeom prst="rect">
            <a:avLst/>
          </a:prstGeom>
        </p:spPr>
        <p:txBody>
          <a:bodyPr/>
          <a:lstStyle/>
          <a:p>
            <a:endParaRPr lang="sv-SE"/>
          </a:p>
        </p:txBody>
      </p:sp>
      <p:sp>
        <p:nvSpPr>
          <p:cNvPr id="7" name="Platshållare för bildnummer 6"/>
          <p:cNvSpPr>
            <a:spLocks noGrp="1"/>
          </p:cNvSpPr>
          <p:nvPr>
            <p:ph type="sldNum" sz="quarter" idx="12"/>
          </p:nvPr>
        </p:nvSpPr>
        <p:spPr>
          <a:xfrm>
            <a:off x="8737600" y="6356351"/>
            <a:ext cx="2844800" cy="365125"/>
          </a:xfrm>
          <a:prstGeom prst="rect">
            <a:avLst/>
          </a:prstGeom>
        </p:spPr>
        <p:txBody>
          <a:bodyPr/>
          <a:lstStyle/>
          <a:p>
            <a:fld id="{763A2AA6-EF23-B840-82C5-40E3B1B85608}" type="slidenum">
              <a:rPr lang="sv-SE" smtClean="0"/>
              <a:t>‹#›</a:t>
            </a:fld>
            <a:endParaRPr lang="sv-SE"/>
          </a:p>
        </p:txBody>
      </p:sp>
    </p:spTree>
    <p:extLst>
      <p:ext uri="{BB962C8B-B14F-4D97-AF65-F5344CB8AC3E}">
        <p14:creationId xmlns:p14="http://schemas.microsoft.com/office/powerpoint/2010/main" val="36156250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8"/>
          </a:xfrm>
          <a:prstGeom prst="rect">
            <a:avLst/>
          </a:prstGeom>
        </p:spPr>
        <p:txBody>
          <a:bodyPr anchor="b"/>
          <a:lstStyle>
            <a:lvl1pPr algn="l">
              <a:defRPr sz="2000" b="1"/>
            </a:lvl1pPr>
          </a:lstStyle>
          <a:p>
            <a:r>
              <a:rPr lang="sv-SE"/>
              <a:t>Klicka här för att ändra mall för rubrikformat</a:t>
            </a:r>
          </a:p>
        </p:txBody>
      </p:sp>
      <p:sp>
        <p:nvSpPr>
          <p:cNvPr id="3" name="Platshållare för bild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a:xfrm>
            <a:off x="609600" y="6356351"/>
            <a:ext cx="2844800" cy="365125"/>
          </a:xfrm>
          <a:prstGeom prst="rect">
            <a:avLst/>
          </a:prstGeom>
        </p:spPr>
        <p:txBody>
          <a:bodyPr/>
          <a:lstStyle/>
          <a:p>
            <a:fld id="{E4353723-D03A-AE41-B76B-41ADF82B1CE3}" type="datetimeFigureOut">
              <a:rPr lang="sv-SE" smtClean="0"/>
              <a:t>2020-09-14</a:t>
            </a:fld>
            <a:endParaRPr lang="sv-SE"/>
          </a:p>
        </p:txBody>
      </p:sp>
      <p:sp>
        <p:nvSpPr>
          <p:cNvPr id="6" name="Platshållare för sidfot 5"/>
          <p:cNvSpPr>
            <a:spLocks noGrp="1"/>
          </p:cNvSpPr>
          <p:nvPr>
            <p:ph type="ftr" sz="quarter" idx="11"/>
          </p:nvPr>
        </p:nvSpPr>
        <p:spPr>
          <a:xfrm>
            <a:off x="4165600" y="6356351"/>
            <a:ext cx="3860800" cy="365125"/>
          </a:xfrm>
          <a:prstGeom prst="rect">
            <a:avLst/>
          </a:prstGeom>
        </p:spPr>
        <p:txBody>
          <a:bodyPr/>
          <a:lstStyle/>
          <a:p>
            <a:endParaRPr lang="sv-SE"/>
          </a:p>
        </p:txBody>
      </p:sp>
      <p:sp>
        <p:nvSpPr>
          <p:cNvPr id="7" name="Platshållare för bildnummer 6"/>
          <p:cNvSpPr>
            <a:spLocks noGrp="1"/>
          </p:cNvSpPr>
          <p:nvPr>
            <p:ph type="sldNum" sz="quarter" idx="12"/>
          </p:nvPr>
        </p:nvSpPr>
        <p:spPr>
          <a:xfrm>
            <a:off x="8737600" y="6356351"/>
            <a:ext cx="2844800" cy="365125"/>
          </a:xfrm>
          <a:prstGeom prst="rect">
            <a:avLst/>
          </a:prstGeom>
        </p:spPr>
        <p:txBody>
          <a:bodyPr/>
          <a:lstStyle/>
          <a:p>
            <a:fld id="{763A2AA6-EF23-B840-82C5-40E3B1B85608}" type="slidenum">
              <a:rPr lang="sv-SE" smtClean="0"/>
              <a:t>‹#›</a:t>
            </a:fld>
            <a:endParaRPr lang="sv-SE"/>
          </a:p>
        </p:txBody>
      </p:sp>
    </p:spTree>
    <p:extLst>
      <p:ext uri="{BB962C8B-B14F-4D97-AF65-F5344CB8AC3E}">
        <p14:creationId xmlns:p14="http://schemas.microsoft.com/office/powerpoint/2010/main" val="30799323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592858" y="274638"/>
            <a:ext cx="9356161" cy="1143000"/>
          </a:xfrm>
          <a:prstGeom prst="rect">
            <a:avLst/>
          </a:prstGeom>
        </p:spPr>
        <p:txBody>
          <a:bodyPr/>
          <a:lstStyle/>
          <a:p>
            <a:r>
              <a:rPr lang="sv-SE"/>
              <a:t>Klicka här för att ändra mall för rubrikformat</a:t>
            </a:r>
          </a:p>
        </p:txBody>
      </p:sp>
      <p:sp>
        <p:nvSpPr>
          <p:cNvPr id="3" name="Platshållare för lodrät text 2"/>
          <p:cNvSpPr>
            <a:spLocks noGrp="1"/>
          </p:cNvSpPr>
          <p:nvPr>
            <p:ph type="body" orient="vert" idx="1"/>
          </p:nvPr>
        </p:nvSpPr>
        <p:spPr>
          <a:xfrm>
            <a:off x="609600" y="1600201"/>
            <a:ext cx="10972800" cy="4525963"/>
          </a:xfrm>
          <a:prstGeom prst="rect">
            <a:avLst/>
          </a:prstGeo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09600" y="6356351"/>
            <a:ext cx="2844800" cy="365125"/>
          </a:xfrm>
          <a:prstGeom prst="rect">
            <a:avLst/>
          </a:prstGeom>
        </p:spPr>
        <p:txBody>
          <a:bodyPr/>
          <a:lstStyle/>
          <a:p>
            <a:fld id="{E4353723-D03A-AE41-B76B-41ADF82B1CE3}" type="datetimeFigureOut">
              <a:rPr lang="sv-SE" smtClean="0"/>
              <a:t>2020-09-14</a:t>
            </a:fld>
            <a:endParaRPr lang="sv-SE"/>
          </a:p>
        </p:txBody>
      </p:sp>
      <p:sp>
        <p:nvSpPr>
          <p:cNvPr id="5" name="Platshållare för sidfot 4"/>
          <p:cNvSpPr>
            <a:spLocks noGrp="1"/>
          </p:cNvSpPr>
          <p:nvPr>
            <p:ph type="ftr" sz="quarter" idx="11"/>
          </p:nvPr>
        </p:nvSpPr>
        <p:spPr>
          <a:xfrm>
            <a:off x="4165600" y="6356351"/>
            <a:ext cx="3860800"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8737600" y="6356351"/>
            <a:ext cx="2844800" cy="365125"/>
          </a:xfrm>
          <a:prstGeom prst="rect">
            <a:avLst/>
          </a:prstGeom>
        </p:spPr>
        <p:txBody>
          <a:bodyPr/>
          <a:lstStyle/>
          <a:p>
            <a:fld id="{763A2AA6-EF23-B840-82C5-40E3B1B85608}" type="slidenum">
              <a:rPr lang="sv-SE" smtClean="0"/>
              <a:t>‹#›</a:t>
            </a:fld>
            <a:endParaRPr lang="sv-SE"/>
          </a:p>
        </p:txBody>
      </p:sp>
    </p:spTree>
    <p:extLst>
      <p:ext uri="{BB962C8B-B14F-4D97-AF65-F5344CB8AC3E}">
        <p14:creationId xmlns:p14="http://schemas.microsoft.com/office/powerpoint/2010/main" val="9920434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4639"/>
            <a:ext cx="2743200" cy="5851525"/>
          </a:xfrm>
          <a:prstGeom prst="rect">
            <a:avLst/>
          </a:prstGeo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609600" y="274639"/>
            <a:ext cx="8026400" cy="5851525"/>
          </a:xfrm>
          <a:prstGeom prst="rect">
            <a:avLst/>
          </a:prstGeo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09600" y="6356351"/>
            <a:ext cx="2844800" cy="365125"/>
          </a:xfrm>
          <a:prstGeom prst="rect">
            <a:avLst/>
          </a:prstGeom>
        </p:spPr>
        <p:txBody>
          <a:bodyPr/>
          <a:lstStyle/>
          <a:p>
            <a:fld id="{E4353723-D03A-AE41-B76B-41ADF82B1CE3}" type="datetimeFigureOut">
              <a:rPr lang="sv-SE" smtClean="0"/>
              <a:t>2020-09-14</a:t>
            </a:fld>
            <a:endParaRPr lang="sv-SE"/>
          </a:p>
        </p:txBody>
      </p:sp>
      <p:sp>
        <p:nvSpPr>
          <p:cNvPr id="5" name="Platshållare för sidfot 4"/>
          <p:cNvSpPr>
            <a:spLocks noGrp="1"/>
          </p:cNvSpPr>
          <p:nvPr>
            <p:ph type="ftr" sz="quarter" idx="11"/>
          </p:nvPr>
        </p:nvSpPr>
        <p:spPr>
          <a:xfrm>
            <a:off x="4165600" y="6356351"/>
            <a:ext cx="3860800"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8737600" y="6356351"/>
            <a:ext cx="2844800" cy="365125"/>
          </a:xfrm>
          <a:prstGeom prst="rect">
            <a:avLst/>
          </a:prstGeom>
        </p:spPr>
        <p:txBody>
          <a:bodyPr/>
          <a:lstStyle/>
          <a:p>
            <a:fld id="{763A2AA6-EF23-B840-82C5-40E3B1B85608}" type="slidenum">
              <a:rPr lang="sv-SE" smtClean="0"/>
              <a:t>‹#›</a:t>
            </a:fld>
            <a:endParaRPr lang="sv-SE"/>
          </a:p>
        </p:txBody>
      </p:sp>
    </p:spTree>
    <p:extLst>
      <p:ext uri="{BB962C8B-B14F-4D97-AF65-F5344CB8AC3E}">
        <p14:creationId xmlns:p14="http://schemas.microsoft.com/office/powerpoint/2010/main" val="20979952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x">
  <p:cSld name="Rubrik, innehåll och text">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9"/>
            <a:ext cx="10972800" cy="922337"/>
          </a:xfrm>
        </p:spPr>
        <p:txBody>
          <a:bodyPr/>
          <a:lstStyle/>
          <a:p>
            <a:r>
              <a:rPr lang="sv-SE"/>
              <a:t>Klicka här för att ändra format</a:t>
            </a:r>
          </a:p>
        </p:txBody>
      </p:sp>
      <p:sp>
        <p:nvSpPr>
          <p:cNvPr id="3" name="Platshållare för innehåll 2"/>
          <p:cNvSpPr>
            <a:spLocks noGrp="1"/>
          </p:cNvSpPr>
          <p:nvPr>
            <p:ph sz="half" idx="1"/>
          </p:nvPr>
        </p:nvSpPr>
        <p:spPr>
          <a:xfrm>
            <a:off x="609600" y="1268413"/>
            <a:ext cx="5384800" cy="48244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197600" y="1268413"/>
            <a:ext cx="5384800" cy="48244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endParaRPr lang="sv-SE"/>
          </a:p>
        </p:txBody>
      </p:sp>
      <p:sp>
        <p:nvSpPr>
          <p:cNvPr id="7" name="Rectangle 6"/>
          <p:cNvSpPr>
            <a:spLocks noGrp="1" noChangeArrowheads="1"/>
          </p:cNvSpPr>
          <p:nvPr>
            <p:ph type="sldNum" sz="quarter" idx="12"/>
          </p:nvPr>
        </p:nvSpPr>
        <p:spPr>
          <a:ln/>
        </p:spPr>
        <p:txBody>
          <a:bodyPr/>
          <a:lstStyle>
            <a:lvl1pPr>
              <a:defRPr/>
            </a:lvl1pPr>
          </a:lstStyle>
          <a:p>
            <a:pPr>
              <a:defRPr/>
            </a:pPr>
            <a:fld id="{674D651B-C77D-4BFB-8238-318FBE8D1553}" type="slidenum">
              <a:rPr lang="sv-SE"/>
              <a:pPr>
                <a:defRPr/>
              </a:pPr>
              <a:t>‹#›</a:t>
            </a:fld>
            <a:endParaRPr lang="sv-SE"/>
          </a:p>
        </p:txBody>
      </p:sp>
    </p:spTree>
    <p:extLst>
      <p:ext uri="{BB962C8B-B14F-4D97-AF65-F5344CB8AC3E}">
        <p14:creationId xmlns:p14="http://schemas.microsoft.com/office/powerpoint/2010/main" val="121737218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2F7FD-B2DD-42B2-8F5F-FF52D021DB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63B2253-7F93-4E90-90B7-4364F45F66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630B4A7-B2E1-4B81-8B68-B244EF409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AE3642-D11E-4185-85E1-D8C9F73B6393}"/>
              </a:ext>
            </a:extLst>
          </p:cNvPr>
          <p:cNvSpPr>
            <a:spLocks noGrp="1"/>
          </p:cNvSpPr>
          <p:nvPr>
            <p:ph type="dt" sz="half" idx="10"/>
          </p:nvPr>
        </p:nvSpPr>
        <p:spPr/>
        <p:txBody>
          <a:bodyPr/>
          <a:lstStyle/>
          <a:p>
            <a:fld id="{FAB0C40D-EC95-4683-88B8-DAC2D6D105CB}" type="datetimeFigureOut">
              <a:rPr lang="en-GB" smtClean="0"/>
              <a:t>14/09/2020</a:t>
            </a:fld>
            <a:endParaRPr lang="en-GB"/>
          </a:p>
        </p:txBody>
      </p:sp>
      <p:sp>
        <p:nvSpPr>
          <p:cNvPr id="6" name="Footer Placeholder 5">
            <a:extLst>
              <a:ext uri="{FF2B5EF4-FFF2-40B4-BE49-F238E27FC236}">
                <a16:creationId xmlns:a16="http://schemas.microsoft.com/office/drawing/2014/main" id="{5F03C0C9-2DD7-472A-888E-1F9E84523C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812F50-6367-4EBB-82FF-AD46FED05ACF}"/>
              </a:ext>
            </a:extLst>
          </p:cNvPr>
          <p:cNvSpPr>
            <a:spLocks noGrp="1"/>
          </p:cNvSpPr>
          <p:nvPr>
            <p:ph type="sldNum" sz="quarter" idx="12"/>
          </p:nvPr>
        </p:nvSpPr>
        <p:spPr/>
        <p:txBody>
          <a:bodyPr/>
          <a:lstStyle/>
          <a:p>
            <a:fld id="{E0831CDF-5424-4157-BFBB-17EB8D138634}" type="slidenum">
              <a:rPr lang="en-GB" smtClean="0"/>
              <a:t>‹#›</a:t>
            </a:fld>
            <a:endParaRPr lang="en-GB"/>
          </a:p>
        </p:txBody>
      </p:sp>
    </p:spTree>
    <p:extLst>
      <p:ext uri="{BB962C8B-B14F-4D97-AF65-F5344CB8AC3E}">
        <p14:creationId xmlns:p14="http://schemas.microsoft.com/office/powerpoint/2010/main" val="2330918523"/>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p:cNvSpPr>
            <a:spLocks noGrp="1" noChangeArrowheads="1"/>
          </p:cNvSpPr>
          <p:nvPr>
            <p:ph type="dt" sz="half" idx="10"/>
          </p:nvPr>
        </p:nvSpPr>
        <p:spPr>
          <a:ln/>
        </p:spPr>
        <p:txBody>
          <a:bodyPr/>
          <a:lstStyle>
            <a:lvl1pPr>
              <a:defRPr/>
            </a:lvl1pPr>
          </a:lstStyle>
          <a:p>
            <a:pPr>
              <a:defRPr/>
            </a:pPr>
            <a:endParaRPr lang="sv-S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v-S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9FFC12-EF64-40A3-A0E2-0E874C1200A6}"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142147137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accent6">
                <a:lumMod val="0"/>
                <a:lumOff val="100000"/>
              </a:schemeClr>
            </a:gs>
            <a:gs pos="6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CBB6E-7408-412C-B925-1B163CAF60CD}"/>
              </a:ext>
            </a:extLst>
          </p:cNvPr>
          <p:cNvSpPr>
            <a:spLocks noGrp="1"/>
          </p:cNvSpPr>
          <p:nvPr>
            <p:ph type="ctrTitle"/>
          </p:nvPr>
        </p:nvSpPr>
        <p:spPr>
          <a:xfrm>
            <a:off x="2097579" y="108214"/>
            <a:ext cx="9144000" cy="566391"/>
          </a:xfrm>
        </p:spPr>
        <p:txBody>
          <a:bodyPr anchor="b">
            <a:normAutofit/>
          </a:bodyPr>
          <a:lstStyle>
            <a:lvl1pPr algn="ctr">
              <a:defRPr sz="3200" b="1">
                <a:latin typeface="+mn-lt"/>
              </a:defRPr>
            </a:lvl1pPr>
          </a:lstStyle>
          <a:p>
            <a:r>
              <a:rPr lang="en-US" dirty="0"/>
              <a:t>Click to edit Master title style</a:t>
            </a:r>
            <a:endParaRPr lang="lt-LT" dirty="0"/>
          </a:p>
        </p:txBody>
      </p:sp>
      <p:sp>
        <p:nvSpPr>
          <p:cNvPr id="3" name="Subtitle 2">
            <a:extLst>
              <a:ext uri="{FF2B5EF4-FFF2-40B4-BE49-F238E27FC236}">
                <a16:creationId xmlns:a16="http://schemas.microsoft.com/office/drawing/2014/main" id="{19699B4D-3DB1-4FB2-83B9-9673CF1BF7D2}"/>
              </a:ext>
            </a:extLst>
          </p:cNvPr>
          <p:cNvSpPr>
            <a:spLocks noGrp="1"/>
          </p:cNvSpPr>
          <p:nvPr>
            <p:ph type="subTitle" idx="1"/>
          </p:nvPr>
        </p:nvSpPr>
        <p:spPr>
          <a:xfrm>
            <a:off x="66503" y="997531"/>
            <a:ext cx="12061767" cy="2685011"/>
          </a:xfrm>
        </p:spPr>
        <p:txBody>
          <a:bodyPr/>
          <a:lstStyle>
            <a:lvl1pPr marL="0" indent="0" algn="l">
              <a:buNone/>
              <a:defRPr sz="2400">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lt-LT" dirty="0"/>
          </a:p>
        </p:txBody>
      </p:sp>
      <p:pic>
        <p:nvPicPr>
          <p:cNvPr id="8" name="Picture 7">
            <a:extLst>
              <a:ext uri="{FF2B5EF4-FFF2-40B4-BE49-F238E27FC236}">
                <a16:creationId xmlns:a16="http://schemas.microsoft.com/office/drawing/2014/main" id="{6F63B4D1-DD0F-4C4E-B0F0-2116841BBA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3817"/>
            <a:ext cx="2011547" cy="566391"/>
          </a:xfrm>
          <a:prstGeom prst="rect">
            <a:avLst/>
          </a:prstGeom>
        </p:spPr>
      </p:pic>
    </p:spTree>
    <p:extLst>
      <p:ext uri="{BB962C8B-B14F-4D97-AF65-F5344CB8AC3E}">
        <p14:creationId xmlns:p14="http://schemas.microsoft.com/office/powerpoint/2010/main" val="1157975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89373">
              <a:srgbClr val="DAEBCE"/>
            </a:gs>
            <a:gs pos="95000">
              <a:schemeClr val="accent6">
                <a:lumMod val="0"/>
                <a:lumOff val="100000"/>
              </a:schemeClr>
            </a:gs>
            <a:gs pos="84000">
              <a:schemeClr val="accent6">
                <a:lumMod val="0"/>
                <a:lumOff val="100000"/>
              </a:schemeClr>
            </a:gs>
            <a:gs pos="76000">
              <a:srgbClr val="E2EFD8"/>
            </a:gs>
            <a:gs pos="51000">
              <a:schemeClr val="accent6">
                <a:lumMod val="0"/>
                <a:lumOff val="100000"/>
              </a:schemeClr>
            </a:gs>
            <a:gs pos="31000">
              <a:schemeClr val="accent6">
                <a:lumMod val="78000"/>
                <a:lumOff val="2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266AB-C6B3-47E1-ADE9-959043C36C9D}"/>
              </a:ext>
            </a:extLst>
          </p:cNvPr>
          <p:cNvSpPr>
            <a:spLocks noGrp="1"/>
          </p:cNvSpPr>
          <p:nvPr>
            <p:ph type="title"/>
          </p:nvPr>
        </p:nvSpPr>
        <p:spPr>
          <a:xfrm>
            <a:off x="2286002" y="23814"/>
            <a:ext cx="9906001" cy="657224"/>
          </a:xfrm>
        </p:spPr>
        <p:txBody>
          <a:bodyPr>
            <a:normAutofit/>
          </a:bodyPr>
          <a:lstStyle>
            <a:lvl1pPr>
              <a:defRPr sz="3200" b="1">
                <a:latin typeface="+mn-lt"/>
              </a:defRPr>
            </a:lvl1pPr>
          </a:lstStyle>
          <a:p>
            <a:r>
              <a:rPr lang="en-US" dirty="0"/>
              <a:t>Click to edit Master title style</a:t>
            </a:r>
            <a:endParaRPr lang="lt-LT" dirty="0"/>
          </a:p>
        </p:txBody>
      </p:sp>
      <p:sp>
        <p:nvSpPr>
          <p:cNvPr id="3" name="Content Placeholder 2">
            <a:extLst>
              <a:ext uri="{FF2B5EF4-FFF2-40B4-BE49-F238E27FC236}">
                <a16:creationId xmlns:a16="http://schemas.microsoft.com/office/drawing/2014/main" id="{D00DDAFB-FC8D-4AE8-97A3-153150D6932B}"/>
              </a:ext>
            </a:extLst>
          </p:cNvPr>
          <p:cNvSpPr>
            <a:spLocks noGrp="1"/>
          </p:cNvSpPr>
          <p:nvPr>
            <p:ph idx="1"/>
          </p:nvPr>
        </p:nvSpPr>
        <p:spPr>
          <a:xfrm>
            <a:off x="3" y="1047404"/>
            <a:ext cx="12191999" cy="5129559"/>
          </a:xfrm>
        </p:spPr>
        <p:txBody>
          <a:bodyPr/>
          <a:lstStyle>
            <a:lvl1pPr>
              <a:defRPr sz="2400">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pic>
        <p:nvPicPr>
          <p:cNvPr id="9" name="Picture 8">
            <a:extLst>
              <a:ext uri="{FF2B5EF4-FFF2-40B4-BE49-F238E27FC236}">
                <a16:creationId xmlns:a16="http://schemas.microsoft.com/office/drawing/2014/main" id="{C4117D01-39CA-462B-9F9E-B57F6683E5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3817"/>
            <a:ext cx="2011547" cy="566391"/>
          </a:xfrm>
          <a:prstGeom prst="rect">
            <a:avLst/>
          </a:prstGeom>
        </p:spPr>
      </p:pic>
    </p:spTree>
    <p:extLst>
      <p:ext uri="{BB962C8B-B14F-4D97-AF65-F5344CB8AC3E}">
        <p14:creationId xmlns:p14="http://schemas.microsoft.com/office/powerpoint/2010/main" val="3648767909"/>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v-S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
        <p:nvSpPr>
          <p:cNvPr id="4" name="Date Placeholder 3"/>
          <p:cNvSpPr>
            <a:spLocks noGrp="1"/>
          </p:cNvSpPr>
          <p:nvPr>
            <p:ph type="dt" sz="half" idx="10"/>
          </p:nvPr>
        </p:nvSpPr>
        <p:spPr/>
        <p:txBody>
          <a:bodyPr/>
          <a:lstStyle/>
          <a:p>
            <a:fld id="{B14C7DBA-26BC-49DE-B90E-BE11E822717E}" type="datetimeFigureOut">
              <a:rPr lang="sv-SE" smtClean="0"/>
              <a:t>2020-09-14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2DB3778-8FBD-4819-85A7-0712B60513DF}" type="slidenum">
              <a:rPr lang="sv-SE" smtClean="0"/>
              <a:t>‹#›</a:t>
            </a:fld>
            <a:endParaRPr lang="sv-SE"/>
          </a:p>
        </p:txBody>
      </p:sp>
      <p:sp>
        <p:nvSpPr>
          <p:cNvPr id="11" name="Rectangle 10"/>
          <p:cNvSpPr/>
          <p:nvPr userDrawn="1"/>
        </p:nvSpPr>
        <p:spPr>
          <a:xfrm>
            <a:off x="10668000" y="23813"/>
            <a:ext cx="1513840" cy="869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568948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p:cNvSpPr>
            <a:spLocks noGrp="1"/>
          </p:cNvSpPr>
          <p:nvPr>
            <p:ph type="dt" sz="half" idx="10"/>
          </p:nvPr>
        </p:nvSpPr>
        <p:spPr/>
        <p:txBody>
          <a:bodyPr/>
          <a:lstStyle/>
          <a:p>
            <a:fld id="{B14C7DBA-26BC-49DE-B90E-BE11E822717E}" type="datetimeFigureOut">
              <a:rPr lang="sv-SE" smtClean="0"/>
              <a:t>2020-09-14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2DB3778-8FBD-4819-85A7-0712B60513DF}" type="slidenum">
              <a:rPr lang="sv-SE" smtClean="0"/>
              <a:t>‹#›</a:t>
            </a:fld>
            <a:endParaRPr lang="sv-SE"/>
          </a:p>
        </p:txBody>
      </p:sp>
    </p:spTree>
    <p:extLst>
      <p:ext uri="{BB962C8B-B14F-4D97-AF65-F5344CB8AC3E}">
        <p14:creationId xmlns:p14="http://schemas.microsoft.com/office/powerpoint/2010/main" val="2444826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rubrikbild">
    <p:bg>
      <p:bgPr>
        <a:solidFill>
          <a:schemeClr val="bg1"/>
        </a:solidFill>
        <a:effectLst/>
      </p:bgPr>
    </p:bg>
    <p:spTree>
      <p:nvGrpSpPr>
        <p:cNvPr id="1" name=""/>
        <p:cNvGrpSpPr/>
        <p:nvPr/>
      </p:nvGrpSpPr>
      <p:grpSpPr>
        <a:xfrm>
          <a:off x="0" y="0"/>
          <a:ext cx="0" cy="0"/>
          <a:chOff x="0" y="0"/>
          <a:chExt cx="0" cy="0"/>
        </a:xfrm>
      </p:grpSpPr>
      <p:sp>
        <p:nvSpPr>
          <p:cNvPr id="8" name="Rektangulär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noProof="0" dirty="0"/>
          </a:p>
        </p:txBody>
      </p:sp>
      <p:sp>
        <p:nvSpPr>
          <p:cNvPr id="9" name="Rektangulär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noProof="0" dirty="0"/>
          </a:p>
        </p:txBody>
      </p:sp>
      <p:sp>
        <p:nvSpPr>
          <p:cNvPr id="10" name="Rektangulär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noProof="0" dirty="0"/>
          </a:p>
        </p:txBody>
      </p:sp>
      <p:sp>
        <p:nvSpPr>
          <p:cNvPr id="11" name="Rektangulär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noProof="0" dirty="0"/>
          </a:p>
        </p:txBody>
      </p:sp>
      <p:sp>
        <p:nvSpPr>
          <p:cNvPr id="32" name="Platshållare för bild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rtlCol="0" anchor="ctr"/>
          <a:lstStyle>
            <a:lvl1pPr marL="0" indent="0" algn="ctr">
              <a:buNone/>
              <a:defRPr sz="1100" i="1">
                <a:latin typeface="Times New Roman" panose="02020603050405020304" pitchFamily="18" charset="0"/>
                <a:cs typeface="Times New Roman" panose="02020603050405020304" pitchFamily="18" charset="0"/>
              </a:defRPr>
            </a:lvl1pPr>
          </a:lstStyle>
          <a:p>
            <a:pPr rtl="0"/>
            <a:r>
              <a:rPr lang="sv-SE" noProof="0" dirty="0"/>
              <a:t>Infoga eller dra och släpp bild här</a:t>
            </a:r>
          </a:p>
        </p:txBody>
      </p:sp>
      <p:sp>
        <p:nvSpPr>
          <p:cNvPr id="2" name="Rubrik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rtlCol="0" anchor="b"/>
          <a:lstStyle>
            <a:lvl1pPr algn="r">
              <a:defRPr sz="4200" spc="-150">
                <a:solidFill>
                  <a:schemeClr val="bg1"/>
                </a:solidFill>
              </a:defRPr>
            </a:lvl1pPr>
          </a:lstStyle>
          <a:p>
            <a:pPr rtl="0"/>
            <a:r>
              <a:rPr lang="sv-SE" noProof="0" dirty="0"/>
              <a:t>Klicka för att redigera </a:t>
            </a:r>
            <a:br>
              <a:rPr lang="sv-SE" noProof="0" dirty="0"/>
            </a:br>
            <a:r>
              <a:rPr lang="sv-SE" noProof="0" dirty="0"/>
              <a:t>format</a:t>
            </a:r>
          </a:p>
        </p:txBody>
      </p:sp>
      <p:sp>
        <p:nvSpPr>
          <p:cNvPr id="3" name="Underrubrik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rtlCol="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noProof="0"/>
              <a:t>Klicka här för att ändra mall för underrubrikformat</a:t>
            </a:r>
            <a:endParaRPr lang="sv-SE" noProof="0" dirty="0"/>
          </a:p>
        </p:txBody>
      </p:sp>
      <p:sp>
        <p:nvSpPr>
          <p:cNvPr id="5" name="Platshållare för bildnumm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rtlCol="0"/>
          <a:lstStyle/>
          <a:p>
            <a:pPr rtl="0"/>
            <a:fld id="{19B51A1E-902D-48AF-9020-955120F399B6}" type="slidenum">
              <a:rPr lang="sv-SE" noProof="0" smtClean="0"/>
              <a:pPr rtl="0"/>
              <a:t>‹#›</a:t>
            </a:fld>
            <a:endParaRPr lang="sv-SE" noProof="0" dirty="0"/>
          </a:p>
        </p:txBody>
      </p:sp>
      <p:sp>
        <p:nvSpPr>
          <p:cNvPr id="6" name="Textruta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sv-SE" sz="1200" noProof="0" dirty="0">
              <a:solidFill>
                <a:schemeClr val="tx1">
                  <a:lumMod val="75000"/>
                  <a:lumOff val="25000"/>
                </a:schemeClr>
              </a:solidFill>
              <a:latin typeface="+mn-lt"/>
            </a:endParaRPr>
          </a:p>
        </p:txBody>
      </p:sp>
    </p:spTree>
    <p:extLst>
      <p:ext uri="{BB962C8B-B14F-4D97-AF65-F5344CB8AC3E}">
        <p14:creationId xmlns:p14="http://schemas.microsoft.com/office/powerpoint/2010/main" val="29564494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2" y="1380070"/>
            <a:ext cx="8574623" cy="2616199"/>
          </a:xfrm>
        </p:spPr>
        <p:txBody>
          <a:bodyPr anchor="b">
            <a:normAutofit/>
          </a:bodyPr>
          <a:lstStyle>
            <a:lvl1pPr algn="r">
              <a:defRPr sz="6000">
                <a:effectLst/>
              </a:defRPr>
            </a:lvl1pPr>
          </a:lstStyle>
          <a:p>
            <a:r>
              <a:rPr lang="sv-SE"/>
              <a:t>Klicka här för att ändra format</a:t>
            </a:r>
            <a:endParaRPr lang="en-US" dirty="0"/>
          </a:p>
        </p:txBody>
      </p:sp>
      <p:sp>
        <p:nvSpPr>
          <p:cNvPr id="3" name="Subtitle 2"/>
          <p:cNvSpPr>
            <a:spLocks noGrp="1"/>
          </p:cNvSpPr>
          <p:nvPr>
            <p:ph type="subTitle" idx="1"/>
          </p:nvPr>
        </p:nvSpPr>
        <p:spPr>
          <a:xfrm>
            <a:off x="4515378" y="3996267"/>
            <a:ext cx="6987645" cy="1388534"/>
          </a:xfrm>
        </p:spPr>
        <p:txBody>
          <a:bodyPr anchor="t">
            <a:normAutofit/>
          </a:bodyPr>
          <a:lstStyle>
            <a:lvl1pPr marL="0" indent="0" algn="r">
              <a:buNone/>
              <a:defRPr sz="21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sv-SE"/>
              <a:t>Klicka om du vill redigera mall för underrubrikformat</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9/14/2020</a:t>
            </a:fld>
            <a:endParaRPr lang="en-US" dirty="0"/>
          </a:p>
        </p:txBody>
      </p:sp>
      <p:sp>
        <p:nvSpPr>
          <p:cNvPr id="5" name="Footer Placeholder 4"/>
          <p:cNvSpPr>
            <a:spLocks noGrp="1"/>
          </p:cNvSpPr>
          <p:nvPr>
            <p:ph type="ftr" sz="quarter" idx="11"/>
          </p:nvPr>
        </p:nvSpPr>
        <p:spPr>
          <a:xfrm>
            <a:off x="5332413" y="5883277"/>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642948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idx="1"/>
          </p:nvPr>
        </p:nvSpPr>
        <p:spPr/>
        <p:txBody>
          <a:bodyPr anchor="ct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8" y="5867133"/>
            <a:ext cx="5511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96775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2572280" y="2666999"/>
            <a:ext cx="8930747" cy="2110382"/>
          </a:xfrm>
        </p:spPr>
        <p:txBody>
          <a:bodyPr anchor="b"/>
          <a:lstStyle>
            <a:lvl1pPr algn="r">
              <a:defRPr sz="4000" b="0" cap="none"/>
            </a:lvl1pPr>
          </a:lstStyle>
          <a:p>
            <a:r>
              <a:rPr lang="sv-SE"/>
              <a:t>Klicka här för att ändra format</a:t>
            </a:r>
            <a:endParaRPr lang="en-US" dirty="0"/>
          </a:p>
        </p:txBody>
      </p:sp>
      <p:sp>
        <p:nvSpPr>
          <p:cNvPr id="3" name="Text Placeholder 2"/>
          <p:cNvSpPr>
            <a:spLocks noGrp="1"/>
          </p:cNvSpPr>
          <p:nvPr>
            <p:ph type="body" idx="1"/>
          </p:nvPr>
        </p:nvSpPr>
        <p:spPr>
          <a:xfrm>
            <a:off x="2572279" y="4777381"/>
            <a:ext cx="8930748" cy="860400"/>
          </a:xfrm>
        </p:spPr>
        <p:txBody>
          <a:bodyPr anchor="t">
            <a:normAutofit/>
          </a:bodyPr>
          <a:lstStyle>
            <a:lvl1pPr marL="0" indent="0" algn="r">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sv-SE"/>
              <a:t>Redigera format för bakgrundstext</a:t>
            </a:r>
          </a:p>
        </p:txBody>
      </p:sp>
      <p:sp>
        <p:nvSpPr>
          <p:cNvPr id="4" name="Date Placeholder 3"/>
          <p:cNvSpPr>
            <a:spLocks noGrp="1"/>
          </p:cNvSpPr>
          <p:nvPr>
            <p:ph type="dt" sz="half" idx="10"/>
          </p:nvPr>
        </p:nvSpPr>
        <p:spPr/>
        <p:txBody>
          <a:bodyPr/>
          <a:lstStyle/>
          <a:p>
            <a:fld id="{B61BEF0D-F0BB-DE4B-95CE-6DB70DBA9567}" type="datetimeFigureOut">
              <a:rPr lang="en-US" smtClean="0"/>
              <a:pPr/>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646245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2"/>
            <a:ext cx="10018713" cy="1752599"/>
          </a:xfrm>
        </p:spPr>
        <p:txBody>
          <a:bodyPr/>
          <a:lstStyle/>
          <a:p>
            <a:r>
              <a:rPr lang="sv-SE"/>
              <a:t>Klicka här för att ändra format</a:t>
            </a:r>
            <a:endParaRPr lang="en-US" dirty="0"/>
          </a:p>
        </p:txBody>
      </p:sp>
      <p:sp>
        <p:nvSpPr>
          <p:cNvPr id="3" name="Content Placeholder 2"/>
          <p:cNvSpPr>
            <a:spLocks noGrp="1"/>
          </p:cNvSpPr>
          <p:nvPr>
            <p:ph sz="half" idx="1"/>
          </p:nvPr>
        </p:nvSpPr>
        <p:spPr>
          <a:xfrm>
            <a:off x="1484314" y="2667001"/>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68912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0B9A3-A424-4E1E-8F30-D8274EC0C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A6CB5C-8675-4640-81D3-E940501DB5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7FA62B0-546E-4F9B-B5CC-B42D97193D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CE4428-03D1-4E8B-BE53-4947C740849D}"/>
              </a:ext>
            </a:extLst>
          </p:cNvPr>
          <p:cNvSpPr>
            <a:spLocks noGrp="1"/>
          </p:cNvSpPr>
          <p:nvPr>
            <p:ph type="dt" sz="half" idx="10"/>
          </p:nvPr>
        </p:nvSpPr>
        <p:spPr/>
        <p:txBody>
          <a:bodyPr/>
          <a:lstStyle/>
          <a:p>
            <a:fld id="{FAB0C40D-EC95-4683-88B8-DAC2D6D105CB}" type="datetimeFigureOut">
              <a:rPr lang="en-GB" smtClean="0"/>
              <a:t>14/09/2020</a:t>
            </a:fld>
            <a:endParaRPr lang="en-GB"/>
          </a:p>
        </p:txBody>
      </p:sp>
      <p:sp>
        <p:nvSpPr>
          <p:cNvPr id="6" name="Footer Placeholder 5">
            <a:extLst>
              <a:ext uri="{FF2B5EF4-FFF2-40B4-BE49-F238E27FC236}">
                <a16:creationId xmlns:a16="http://schemas.microsoft.com/office/drawing/2014/main" id="{2C25936C-5ACC-48B7-9DC3-1126F88773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3362A7-3BEA-4A8D-AC84-EEF0E0F2DC91}"/>
              </a:ext>
            </a:extLst>
          </p:cNvPr>
          <p:cNvSpPr>
            <a:spLocks noGrp="1"/>
          </p:cNvSpPr>
          <p:nvPr>
            <p:ph type="sldNum" sz="quarter" idx="12"/>
          </p:nvPr>
        </p:nvSpPr>
        <p:spPr/>
        <p:txBody>
          <a:bodyPr/>
          <a:lstStyle/>
          <a:p>
            <a:fld id="{E0831CDF-5424-4157-BFBB-17EB8D138634}" type="slidenum">
              <a:rPr lang="en-GB" smtClean="0"/>
              <a:t>‹#›</a:t>
            </a:fld>
            <a:endParaRPr lang="en-GB"/>
          </a:p>
        </p:txBody>
      </p:sp>
    </p:spTree>
    <p:extLst>
      <p:ext uri="{BB962C8B-B14F-4D97-AF65-F5344CB8AC3E}">
        <p14:creationId xmlns:p14="http://schemas.microsoft.com/office/powerpoint/2010/main" val="74511352"/>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a:t>Klicka här för att ändra format</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sv-SE"/>
              <a:t>Redigera format för bakgrundstext</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880489" y="2667000"/>
            <a:ext cx="4622537" cy="576262"/>
          </a:xfrm>
        </p:spPr>
        <p:txBody>
          <a:bodyPr anchor="b">
            <a:noAutofit/>
          </a:bodyPr>
          <a:lstStyle>
            <a:lvl1pPr marL="0" indent="0">
              <a:buNone/>
              <a:defRPr sz="2800" b="0">
                <a:solidFill>
                  <a:schemeClr val="accent1">
                    <a:lumMod val="7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81176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06273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04485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1484313" y="1600200"/>
            <a:ext cx="3549121" cy="1371600"/>
          </a:xfrm>
        </p:spPr>
        <p:txBody>
          <a:bodyPr anchor="b">
            <a:normAutofit/>
          </a:bodyPr>
          <a:lstStyle>
            <a:lvl1pPr algn="ctr">
              <a:defRPr sz="2400" b="0"/>
            </a:lvl1pPr>
          </a:lstStyle>
          <a:p>
            <a:r>
              <a:rPr lang="sv-SE"/>
              <a:t>Klicka här för att ändra format</a:t>
            </a:r>
            <a:endParaRPr lang="en-US" dirty="0"/>
          </a:p>
        </p:txBody>
      </p:sp>
      <p:sp>
        <p:nvSpPr>
          <p:cNvPr id="3" name="Content Placeholder 2"/>
          <p:cNvSpPr>
            <a:spLocks noGrp="1"/>
          </p:cNvSpPr>
          <p:nvPr>
            <p:ph idx="1"/>
          </p:nvPr>
        </p:nvSpPr>
        <p:spPr>
          <a:xfrm>
            <a:off x="5262034" y="685801"/>
            <a:ext cx="6240991"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1484313" y="2971800"/>
            <a:ext cx="3549121" cy="1828800"/>
          </a:xfrm>
        </p:spPr>
        <p:txBody>
          <a:bodyPr>
            <a:normAutofit/>
          </a:bodyPr>
          <a:lstStyle>
            <a:lvl1pPr marL="0" indent="0" algn="ctr">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sv-SE"/>
              <a:t>Redigera format för bakgrundstext</a:t>
            </a:r>
          </a:p>
        </p:txBody>
      </p:sp>
      <p:sp>
        <p:nvSpPr>
          <p:cNvPr id="5" name="Date Placeholder 4"/>
          <p:cNvSpPr>
            <a:spLocks noGrp="1"/>
          </p:cNvSpPr>
          <p:nvPr>
            <p:ph type="dt" sz="half" idx="10"/>
          </p:nvPr>
        </p:nvSpPr>
        <p:spPr/>
        <p:txBody>
          <a:bodyPr/>
          <a:lstStyle/>
          <a:p>
            <a:fld id="{B61BEF0D-F0BB-DE4B-95CE-6DB70DBA9567}" type="datetimeFigureOut">
              <a:rPr lang="en-US" smtClean="0"/>
              <a:pPr/>
              <a:t>9/14/2020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52185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1482725" y="1752599"/>
            <a:ext cx="5426159" cy="1371600"/>
          </a:xfrm>
        </p:spPr>
        <p:txBody>
          <a:bodyPr anchor="b">
            <a:normAutofit/>
          </a:bodyPr>
          <a:lstStyle>
            <a:lvl1pPr algn="ctr">
              <a:defRPr sz="2800" b="0"/>
            </a:lvl1pPr>
          </a:lstStyle>
          <a:p>
            <a:r>
              <a:rPr lang="sv-SE"/>
              <a:t>Klicka här för att ändra format</a:t>
            </a:r>
            <a:endParaRPr lang="en-US" dirty="0"/>
          </a:p>
        </p:txBody>
      </p:sp>
      <p:sp>
        <p:nvSpPr>
          <p:cNvPr id="14" name="Picture Placeholder 2"/>
          <p:cNvSpPr>
            <a:spLocks noGrp="1" noChangeAspect="1"/>
          </p:cNvSpPr>
          <p:nvPr>
            <p:ph type="pic" idx="1"/>
          </p:nvPr>
        </p:nvSpPr>
        <p:spPr>
          <a:xfrm>
            <a:off x="7594682" y="914400"/>
            <a:ext cx="3280975"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1482725" y="3124199"/>
            <a:ext cx="5426159" cy="1828800"/>
          </a:xfrm>
        </p:spPr>
        <p:txBody>
          <a:bodyPr>
            <a:normAutofit/>
          </a:bodyPr>
          <a:lstStyle>
            <a:lvl1pPr marL="0" indent="0" algn="ctr">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sv-SE"/>
              <a:t>Redigera format för bakgrundstext</a:t>
            </a:r>
          </a:p>
        </p:txBody>
      </p:sp>
      <p:sp>
        <p:nvSpPr>
          <p:cNvPr id="5" name="Date Placeholder 4"/>
          <p:cNvSpPr>
            <a:spLocks noGrp="1"/>
          </p:cNvSpPr>
          <p:nvPr>
            <p:ph type="dt" sz="half" idx="10"/>
          </p:nvPr>
        </p:nvSpPr>
        <p:spPr/>
        <p:txBody>
          <a:bodyPr/>
          <a:lstStyle/>
          <a:p>
            <a:fld id="{B61BEF0D-F0BB-DE4B-95CE-6DB70DBA9567}" type="datetimeFigureOut">
              <a:rPr lang="en-US" smtClean="0"/>
              <a:pPr/>
              <a:t>9/14/2020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32267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Panorama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1484312" y="4732865"/>
            <a:ext cx="10018711" cy="566738"/>
          </a:xfrm>
        </p:spPr>
        <p:txBody>
          <a:bodyPr anchor="b">
            <a:normAutofit/>
          </a:bodyPr>
          <a:lstStyle>
            <a:lvl1pPr algn="ctr">
              <a:defRPr sz="2400" b="0"/>
            </a:lvl1pPr>
          </a:lstStyle>
          <a:p>
            <a:r>
              <a:rPr lang="sv-SE"/>
              <a:t>Klicka här för att ändra format</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1484312" y="5299603"/>
            <a:ext cx="10018711" cy="493712"/>
          </a:xfrm>
        </p:spPr>
        <p:txBody>
          <a:bodyPr>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sv-SE"/>
              <a:t>Redigera format för bakgrundstext</a:t>
            </a:r>
          </a:p>
        </p:txBody>
      </p:sp>
      <p:sp>
        <p:nvSpPr>
          <p:cNvPr id="5" name="Date Placeholder 4"/>
          <p:cNvSpPr>
            <a:spLocks noGrp="1"/>
          </p:cNvSpPr>
          <p:nvPr>
            <p:ph type="dt" sz="half" idx="10"/>
          </p:nvPr>
        </p:nvSpPr>
        <p:spPr/>
        <p:txBody>
          <a:bodyPr/>
          <a:lstStyle/>
          <a:p>
            <a:fld id="{B61BEF0D-F0BB-DE4B-95CE-6DB70DBA9567}" type="datetimeFigureOut">
              <a:rPr lang="en-US" smtClean="0"/>
              <a:pPr/>
              <a:t>9/14/2020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67023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el och bildtext">
    <p:spTree>
      <p:nvGrpSpPr>
        <p:cNvPr id="1" name=""/>
        <p:cNvGrpSpPr/>
        <p:nvPr/>
      </p:nvGrpSpPr>
      <p:grpSpPr>
        <a:xfrm>
          <a:off x="0" y="0"/>
          <a:ext cx="0" cy="0"/>
          <a:chOff x="0" y="0"/>
          <a:chExt cx="0" cy="0"/>
        </a:xfrm>
      </p:grpSpPr>
      <p:sp>
        <p:nvSpPr>
          <p:cNvPr id="2" name="Title 1"/>
          <p:cNvSpPr>
            <a:spLocks noGrp="1"/>
          </p:cNvSpPr>
          <p:nvPr>
            <p:ph type="title"/>
          </p:nvPr>
        </p:nvSpPr>
        <p:spPr>
          <a:xfrm>
            <a:off x="1484314" y="685800"/>
            <a:ext cx="10018711" cy="3048000"/>
          </a:xfrm>
        </p:spPr>
        <p:txBody>
          <a:bodyPr anchor="ctr">
            <a:normAutofit/>
          </a:bodyPr>
          <a:lstStyle>
            <a:lvl1pPr algn="ctr">
              <a:defRPr sz="3200" b="0" cap="none"/>
            </a:lvl1pPr>
          </a:lstStyle>
          <a:p>
            <a:r>
              <a:rPr lang="sv-SE"/>
              <a:t>Klicka här för att ändra format</a:t>
            </a:r>
            <a:endParaRPr lang="en-US" dirty="0"/>
          </a:p>
        </p:txBody>
      </p:sp>
      <p:sp>
        <p:nvSpPr>
          <p:cNvPr id="3" name="Text Placeholder 2"/>
          <p:cNvSpPr>
            <a:spLocks noGrp="1"/>
          </p:cNvSpPr>
          <p:nvPr>
            <p:ph type="body" idx="1"/>
          </p:nvPr>
        </p:nvSpPr>
        <p:spPr>
          <a:xfrm>
            <a:off x="1484313" y="4343400"/>
            <a:ext cx="10018713" cy="1447800"/>
          </a:xfrm>
        </p:spPr>
        <p:txBody>
          <a:bodyPr anchor="ctr">
            <a:normAutofit/>
          </a:bodyPr>
          <a:lstStyle>
            <a:lvl1pPr marL="0" indent="0" algn="ctr">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sv-SE"/>
              <a:t>Redigera format för bakgrundstext</a:t>
            </a:r>
          </a:p>
        </p:txBody>
      </p:sp>
      <p:sp>
        <p:nvSpPr>
          <p:cNvPr id="4" name="Date Placeholder 3"/>
          <p:cNvSpPr>
            <a:spLocks noGrp="1"/>
          </p:cNvSpPr>
          <p:nvPr>
            <p:ph type="dt" sz="half" idx="10"/>
          </p:nvPr>
        </p:nvSpPr>
        <p:spPr/>
        <p:txBody>
          <a:bodyPr/>
          <a:lstStyle/>
          <a:p>
            <a:fld id="{B61BEF0D-F0BB-DE4B-95CE-6DB70DBA9567}" type="datetimeFigureOut">
              <a:rPr lang="en-US" smtClean="0"/>
              <a:pPr/>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62866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Citat med beskrivning">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3" y="685801"/>
            <a:ext cx="8990012" cy="2743199"/>
          </a:xfrm>
        </p:spPr>
        <p:txBody>
          <a:bodyPr anchor="ctr">
            <a:normAutofit/>
          </a:bodyPr>
          <a:lstStyle>
            <a:lvl1pPr algn="ctr">
              <a:defRPr sz="3200" b="0" cap="none">
                <a:solidFill>
                  <a:schemeClr val="tx1"/>
                </a:solidFill>
              </a:defRPr>
            </a:lvl1pPr>
          </a:lstStyle>
          <a:p>
            <a:r>
              <a:rPr lang="sv-SE"/>
              <a:t>Klicka här för att ändra format</a:t>
            </a:r>
            <a:endParaRPr lang="en-US" dirty="0"/>
          </a:p>
        </p:txBody>
      </p:sp>
      <p:sp>
        <p:nvSpPr>
          <p:cNvPr id="10" name="Text Placeholder 9"/>
          <p:cNvSpPr>
            <a:spLocks noGrp="1"/>
          </p:cNvSpPr>
          <p:nvPr>
            <p:ph type="body" sz="quarter" idx="13"/>
          </p:nvPr>
        </p:nvSpPr>
        <p:spPr>
          <a:xfrm>
            <a:off x="2436813" y="3428999"/>
            <a:ext cx="8532815" cy="381000"/>
          </a:xfrm>
        </p:spPr>
        <p:txBody>
          <a:bodyPr anchor="ctr">
            <a:normAutofit/>
          </a:bodyPr>
          <a:lstStyle>
            <a:lvl1pPr marL="0" indent="0">
              <a:buFontTx/>
              <a:buNone/>
              <a:defRPr sz="1800"/>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sv-SE"/>
              <a:t>Redigera format för bakgrundstext</a:t>
            </a:r>
          </a:p>
        </p:txBody>
      </p:sp>
      <p:sp>
        <p:nvSpPr>
          <p:cNvPr id="3" name="Text Placeholder 2"/>
          <p:cNvSpPr>
            <a:spLocks noGrp="1"/>
          </p:cNvSpPr>
          <p:nvPr>
            <p:ph type="body" idx="1"/>
          </p:nvPr>
        </p:nvSpPr>
        <p:spPr>
          <a:xfrm>
            <a:off x="1484312" y="4343400"/>
            <a:ext cx="10018711" cy="1447800"/>
          </a:xfrm>
        </p:spPr>
        <p:txBody>
          <a:bodyPr anchor="ctr">
            <a:normAutofit/>
          </a:bodyPr>
          <a:lstStyle>
            <a:lvl1pPr marL="0" indent="0" algn="ctr">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sv-SE"/>
              <a:t>Redigera format för bakgrundstext</a:t>
            </a:r>
          </a:p>
        </p:txBody>
      </p:sp>
      <p:sp>
        <p:nvSpPr>
          <p:cNvPr id="4" name="Date Placeholder 3"/>
          <p:cNvSpPr>
            <a:spLocks noGrp="1"/>
          </p:cNvSpPr>
          <p:nvPr>
            <p:ph type="dt" sz="half" idx="10"/>
          </p:nvPr>
        </p:nvSpPr>
        <p:spPr/>
        <p:txBody>
          <a:bodyPr/>
          <a:lstStyle/>
          <a:p>
            <a:fld id="{B61BEF0D-F0BB-DE4B-95CE-6DB70DBA9567}" type="datetimeFigureOut">
              <a:rPr lang="en-US" smtClean="0"/>
              <a:pPr/>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43918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Namnkort">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sv-SE"/>
              <a:t>Klicka här för att ändra format</a:t>
            </a:r>
            <a:endParaRPr lang="en-US" dirty="0"/>
          </a:p>
        </p:txBody>
      </p:sp>
      <p:sp>
        <p:nvSpPr>
          <p:cNvPr id="3" name="Text Placeholder 2"/>
          <p:cNvSpPr>
            <a:spLocks noGrp="1"/>
          </p:cNvSpPr>
          <p:nvPr>
            <p:ph type="body" idx="1"/>
          </p:nvPr>
        </p:nvSpPr>
        <p:spPr>
          <a:xfrm>
            <a:off x="1484312" y="4777381"/>
            <a:ext cx="10018711" cy="860400"/>
          </a:xfrm>
        </p:spPr>
        <p:txBody>
          <a:bodyPr anchor="t">
            <a:normAutofit/>
          </a:bodyPr>
          <a:lstStyle>
            <a:lvl1pPr marL="0" indent="0" algn="r">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sv-SE"/>
              <a:t>Redigera format för bakgrundstext</a:t>
            </a:r>
          </a:p>
        </p:txBody>
      </p:sp>
      <p:sp>
        <p:nvSpPr>
          <p:cNvPr id="4" name="Date Placeholder 3"/>
          <p:cNvSpPr>
            <a:spLocks noGrp="1"/>
          </p:cNvSpPr>
          <p:nvPr>
            <p:ph type="dt" sz="half" idx="10"/>
          </p:nvPr>
        </p:nvSpPr>
        <p:spPr/>
        <p:txBody>
          <a:bodyPr/>
          <a:lstStyle/>
          <a:p>
            <a:fld id="{B61BEF0D-F0BB-DE4B-95CE-6DB70DBA9567}" type="datetimeFigureOut">
              <a:rPr lang="en-US" smtClean="0"/>
              <a:pPr/>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366820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Namnkort för citat">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3" y="685801"/>
            <a:ext cx="8990012" cy="2743199"/>
          </a:xfrm>
        </p:spPr>
        <p:txBody>
          <a:bodyPr anchor="ctr">
            <a:normAutofit/>
          </a:bodyPr>
          <a:lstStyle>
            <a:lvl1pPr algn="ctr">
              <a:defRPr sz="3200" b="0" cap="none">
                <a:solidFill>
                  <a:schemeClr val="tx1"/>
                </a:solidFill>
              </a:defRPr>
            </a:lvl1pPr>
          </a:lstStyle>
          <a:p>
            <a:r>
              <a:rPr lang="sv-SE"/>
              <a:t>Klicka här för att ändra format</a:t>
            </a:r>
            <a:endParaRPr lang="en-US" dirty="0"/>
          </a:p>
        </p:txBody>
      </p:sp>
      <p:sp>
        <p:nvSpPr>
          <p:cNvPr id="10" name="Text Placeholder 9"/>
          <p:cNvSpPr>
            <a:spLocks noGrp="1"/>
          </p:cNvSpPr>
          <p:nvPr>
            <p:ph type="body" sz="quarter" idx="13"/>
          </p:nvPr>
        </p:nvSpPr>
        <p:spPr>
          <a:xfrm>
            <a:off x="1484314" y="3886200"/>
            <a:ext cx="10018711"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sv-SE"/>
              <a:t>Redigera format för bakgrundstext</a:t>
            </a:r>
          </a:p>
        </p:txBody>
      </p:sp>
      <p:sp>
        <p:nvSpPr>
          <p:cNvPr id="3" name="Text Placeholder 2"/>
          <p:cNvSpPr>
            <a:spLocks noGrp="1"/>
          </p:cNvSpPr>
          <p:nvPr>
            <p:ph type="body" idx="1"/>
          </p:nvPr>
        </p:nvSpPr>
        <p:spPr>
          <a:xfrm>
            <a:off x="1484312" y="4775200"/>
            <a:ext cx="10018711" cy="1016000"/>
          </a:xfrm>
        </p:spPr>
        <p:txBody>
          <a:bodyPr anchor="t">
            <a:normAutofit/>
          </a:bodyPr>
          <a:lstStyle>
            <a:lvl1pPr marL="0" indent="0" algn="r">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sv-SE"/>
              <a:t>Redigera format för bakgrundstext</a:t>
            </a:r>
          </a:p>
        </p:txBody>
      </p:sp>
      <p:sp>
        <p:nvSpPr>
          <p:cNvPr id="4" name="Date Placeholder 3"/>
          <p:cNvSpPr>
            <a:spLocks noGrp="1"/>
          </p:cNvSpPr>
          <p:nvPr>
            <p:ph type="dt" sz="half" idx="10"/>
          </p:nvPr>
        </p:nvSpPr>
        <p:spPr/>
        <p:txBody>
          <a:bodyPr/>
          <a:lstStyle/>
          <a:p>
            <a:fld id="{B61BEF0D-F0BB-DE4B-95CE-6DB70DBA9567}" type="datetimeFigureOut">
              <a:rPr lang="en-US" smtClean="0"/>
              <a:pPr/>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6676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theme" Target="../theme/theme11.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2.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16.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5" Type="http://schemas.openxmlformats.org/officeDocument/2006/relationships/theme" Target="../theme/theme13.xml"/><Relationship Id="rId4" Type="http://schemas.openxmlformats.org/officeDocument/2006/relationships/slideLayout" Target="../slideLayouts/slideLayout11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image" Target="../media/image13.wmf"/><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2.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6" Type="http://schemas.openxmlformats.org/officeDocument/2006/relationships/image" Target="../media/image2.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1.pn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6.jpe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8.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5FE718-2F3C-4A27-B9C1-ED875CB4EE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5776F-3C80-4791-8747-611930745A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C5226A-2818-44C7-B448-51DB8BFACB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B0C40D-EC95-4683-88B8-DAC2D6D105CB}" type="datetimeFigureOut">
              <a:rPr lang="en-GB" smtClean="0"/>
              <a:t>14/09/2020</a:t>
            </a:fld>
            <a:endParaRPr lang="en-GB"/>
          </a:p>
        </p:txBody>
      </p:sp>
      <p:sp>
        <p:nvSpPr>
          <p:cNvPr id="5" name="Footer Placeholder 4">
            <a:extLst>
              <a:ext uri="{FF2B5EF4-FFF2-40B4-BE49-F238E27FC236}">
                <a16:creationId xmlns:a16="http://schemas.microsoft.com/office/drawing/2014/main" id="{F6E9E8CE-7724-4085-80B8-EF6851FB3F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FF713E4-1F0B-427B-89CB-E885B7AA66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831CDF-5424-4157-BFBB-17EB8D138634}" type="slidenum">
              <a:rPr lang="en-GB" smtClean="0"/>
              <a:t>‹#›</a:t>
            </a:fld>
            <a:endParaRPr lang="en-GB"/>
          </a:p>
        </p:txBody>
      </p:sp>
      <p:pic>
        <p:nvPicPr>
          <p:cNvPr id="7" name="Picture 6" descr="A picture containing drawing&#10;&#10;Description automatically generated">
            <a:extLst>
              <a:ext uri="{FF2B5EF4-FFF2-40B4-BE49-F238E27FC236}">
                <a16:creationId xmlns:a16="http://schemas.microsoft.com/office/drawing/2014/main" id="{D8B97233-BACC-41B0-8925-82D6A8F8A0F2}"/>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7129"/>
            <a:ext cx="1984075" cy="546074"/>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BEBFCDB7-018D-498D-B0EE-FB0FFCA4F574}"/>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1"/>
            <a:ext cx="1984075" cy="546074"/>
          </a:xfrm>
          <a:prstGeom prst="rect">
            <a:avLst/>
          </a:prstGeom>
        </p:spPr>
      </p:pic>
      <p:pic>
        <p:nvPicPr>
          <p:cNvPr id="12" name="Bildobjekt 2">
            <a:extLst>
              <a:ext uri="{FF2B5EF4-FFF2-40B4-BE49-F238E27FC236}">
                <a16:creationId xmlns:a16="http://schemas.microsoft.com/office/drawing/2014/main" id="{F7AA1A04-8E3A-4210-BCDD-A88FA42093EC}"/>
              </a:ext>
            </a:extLst>
          </p:cNvPr>
          <p:cNvPicPr>
            <a:picLocks noChangeAspect="1"/>
          </p:cNvPicPr>
          <p:nvPr userDrawn="1"/>
        </p:nvPicPr>
        <p:blipFill>
          <a:blip r:embed="rId14"/>
          <a:stretch>
            <a:fillRect/>
          </a:stretch>
        </p:blipFill>
        <p:spPr>
          <a:xfrm>
            <a:off x="2145145" y="-35334"/>
            <a:ext cx="4083381" cy="581409"/>
          </a:xfrm>
          <a:prstGeom prst="rect">
            <a:avLst/>
          </a:prstGeom>
        </p:spPr>
      </p:pic>
    </p:spTree>
    <p:extLst>
      <p:ext uri="{BB962C8B-B14F-4D97-AF65-F5344CB8AC3E}">
        <p14:creationId xmlns:p14="http://schemas.microsoft.com/office/powerpoint/2010/main" val="753684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v-S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4C7DBA-26BC-49DE-B90E-BE11E822717E}" type="datetimeFigureOut">
              <a:rPr lang="sv-SE" smtClean="0"/>
              <a:t>2020-09-14</a:t>
            </a:fld>
            <a:endParaRPr lang="sv-S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DB3778-8FBD-4819-85A7-0712B60513DF}" type="slidenum">
              <a:rPr lang="sv-SE" smtClean="0"/>
              <a:t>‹#›</a:t>
            </a:fld>
            <a:endParaRPr lang="sv-SE"/>
          </a:p>
        </p:txBody>
      </p:sp>
    </p:spTree>
    <p:extLst>
      <p:ext uri="{BB962C8B-B14F-4D97-AF65-F5344CB8AC3E}">
        <p14:creationId xmlns:p14="http://schemas.microsoft.com/office/powerpoint/2010/main" val="290078357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9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2"/>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3" y="685802"/>
            <a:ext cx="10018713" cy="1752599"/>
          </a:xfrm>
          <a:prstGeom prst="rect">
            <a:avLst/>
          </a:prstGeom>
          <a:effectLst/>
        </p:spPr>
        <p:txBody>
          <a:bodyPr vert="horz" lIns="91440" tIns="45720" rIns="91440" bIns="45720" rtlCol="0" anchor="ctr">
            <a:normAutofit/>
          </a:bodyPr>
          <a:lstStyle/>
          <a:p>
            <a:r>
              <a:rPr lang="sv-SE"/>
              <a:t>Klicka här för att ändra format</a:t>
            </a:r>
            <a:endParaRPr lang="en-US" dirty="0"/>
          </a:p>
        </p:txBody>
      </p:sp>
      <p:sp>
        <p:nvSpPr>
          <p:cNvPr id="3" name="Text Placeholder 2"/>
          <p:cNvSpPr>
            <a:spLocks noGrp="1"/>
          </p:cNvSpPr>
          <p:nvPr>
            <p:ph type="body" idx="1"/>
          </p:nvPr>
        </p:nvSpPr>
        <p:spPr>
          <a:xfrm>
            <a:off x="1484311" y="2667001"/>
            <a:ext cx="10018713" cy="3124201"/>
          </a:xfrm>
          <a:prstGeom prst="rect">
            <a:avLst/>
          </a:prstGeom>
        </p:spPr>
        <p:txBody>
          <a:bodyPr vert="horz" lIns="91440" tIns="45720" rIns="91440" bIns="45720" rtlCol="0" anchor="ctr">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9732656" y="5883277"/>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9/14/2020</a:t>
            </a:fld>
            <a:endParaRPr lang="en-US" dirty="0"/>
          </a:p>
        </p:txBody>
      </p:sp>
      <p:sp>
        <p:nvSpPr>
          <p:cNvPr id="5" name="Footer Placeholder 4"/>
          <p:cNvSpPr>
            <a:spLocks noGrp="1"/>
          </p:cNvSpPr>
          <p:nvPr>
            <p:ph type="ftr" sz="quarter" idx="3"/>
          </p:nvPr>
        </p:nvSpPr>
        <p:spPr>
          <a:xfrm>
            <a:off x="2572281" y="5883277"/>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8" y="5883277"/>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843161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Lst>
  <p:txStyles>
    <p:titleStyle>
      <a:lvl1pPr algn="ctr" defTabSz="457189"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44" indent="-285744" algn="l" defTabSz="457189"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32" indent="-285744" algn="l" defTabSz="457189"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21" indent="-285744" algn="l" defTabSz="457189"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12" indent="-171446" algn="l" defTabSz="457189"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01" indent="-171446" algn="l" defTabSz="45718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537" indent="-228594" algn="l" defTabSz="45718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726" indent="-228594" algn="l" defTabSz="45718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8914" indent="-228594" algn="l" defTabSz="45718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103" indent="-228594" algn="l" defTabSz="45718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F4321D2-5F58-4348-955C-FC94902A6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566ED4B-CF0C-47BE-ACB1-052DE4B456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B712081-8D3B-4C15-B475-5AD486BFAD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15FA57-1DFC-439B-9A90-64CAE526B89F}" type="datetimeFigureOut">
              <a:rPr lang="sv-SE" smtClean="0"/>
              <a:t>2020-09-14</a:t>
            </a:fld>
            <a:endParaRPr lang="sv-SE"/>
          </a:p>
        </p:txBody>
      </p:sp>
      <p:sp>
        <p:nvSpPr>
          <p:cNvPr id="5" name="Platshållare för sidfot 4">
            <a:extLst>
              <a:ext uri="{FF2B5EF4-FFF2-40B4-BE49-F238E27FC236}">
                <a16:creationId xmlns:a16="http://schemas.microsoft.com/office/drawing/2014/main" id="{A952FFC3-226D-4761-814F-AB62191CBB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5862EAFE-E581-4FCA-9ED9-3698AA7831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E9B6A-5BFB-464A-9D53-05A4F1FAF77F}" type="slidenum">
              <a:rPr lang="sv-SE" smtClean="0"/>
              <a:t>‹#›</a:t>
            </a:fld>
            <a:endParaRPr lang="sv-SE"/>
          </a:p>
        </p:txBody>
      </p:sp>
    </p:spTree>
    <p:extLst>
      <p:ext uri="{BB962C8B-B14F-4D97-AF65-F5344CB8AC3E}">
        <p14:creationId xmlns:p14="http://schemas.microsoft.com/office/powerpoint/2010/main" val="283997457"/>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v-S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4C7DBA-26BC-49DE-B90E-BE11E822717E}" type="datetimeFigureOut">
              <a:rPr lang="sv-SE" smtClean="0"/>
              <a:t>2020-09-14</a:t>
            </a:fld>
            <a:endParaRPr lang="sv-S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DB3778-8FBD-4819-85A7-0712B60513DF}" type="slidenum">
              <a:rPr lang="sv-SE" smtClean="0"/>
              <a:t>‹#›</a:t>
            </a:fld>
            <a:endParaRPr lang="sv-SE"/>
          </a:p>
        </p:txBody>
      </p:sp>
    </p:spTree>
    <p:extLst>
      <p:ext uri="{BB962C8B-B14F-4D97-AF65-F5344CB8AC3E}">
        <p14:creationId xmlns:p14="http://schemas.microsoft.com/office/powerpoint/2010/main" val="23714574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4633" y="203377"/>
            <a:ext cx="9031609" cy="706261"/>
          </a:xfrm>
          <a:prstGeom prst="rect">
            <a:avLst/>
          </a:prstGeom>
        </p:spPr>
        <p:txBody>
          <a:bodyPr vert="horz" lIns="91440" tIns="45720" rIns="91440" bIns="45720" rtlCol="0" anchor="ctr" anchorCtr="0">
            <a:normAutofit/>
          </a:bodyPr>
          <a:lstStyle/>
          <a:p>
            <a:r>
              <a:rPr lang="en-US"/>
              <a:t>Click to edit Master title style</a:t>
            </a:r>
            <a:endParaRPr lang="en-GB" dirty="0"/>
          </a:p>
        </p:txBody>
      </p:sp>
      <p:sp>
        <p:nvSpPr>
          <p:cNvPr id="3" name="Text Placeholder 2"/>
          <p:cNvSpPr>
            <a:spLocks noGrp="1"/>
          </p:cNvSpPr>
          <p:nvPr>
            <p:ph type="body" idx="1"/>
          </p:nvPr>
        </p:nvSpPr>
        <p:spPr>
          <a:xfrm>
            <a:off x="664635" y="1108801"/>
            <a:ext cx="9031608" cy="49849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809567" y="6278563"/>
            <a:ext cx="2844800" cy="276999"/>
          </a:xfrm>
          <a:prstGeom prst="rect">
            <a:avLst/>
          </a:prstGeom>
        </p:spPr>
        <p:txBody>
          <a:bodyPr vert="horz" lIns="91440" tIns="45720" rIns="91440" bIns="45720" rtlCol="0" anchor="t" anchorCtr="0">
            <a:spAutoFit/>
          </a:bodyPr>
          <a:lstStyle>
            <a:lvl1pPr algn="l">
              <a:defRPr sz="1200" b="0" i="0">
                <a:solidFill>
                  <a:schemeClr val="tx1">
                    <a:lumMod val="50000"/>
                  </a:schemeClr>
                </a:solidFill>
                <a:latin typeface="Calibri Light"/>
                <a:cs typeface="Calibri Light"/>
              </a:defRPr>
            </a:lvl1pPr>
          </a:lstStyle>
          <a:p>
            <a:pPr algn="r"/>
            <a:r>
              <a:rPr lang="da-DK"/>
              <a:t>&lt;DD Month YYYY&gt;</a:t>
            </a:r>
            <a:endParaRPr lang="en-US" dirty="0"/>
          </a:p>
        </p:txBody>
      </p:sp>
      <p:sp>
        <p:nvSpPr>
          <p:cNvPr id="5" name="Footer Placeholder 4"/>
          <p:cNvSpPr>
            <a:spLocks noGrp="1"/>
          </p:cNvSpPr>
          <p:nvPr>
            <p:ph type="ftr" sz="quarter" idx="3"/>
          </p:nvPr>
        </p:nvSpPr>
        <p:spPr>
          <a:xfrm>
            <a:off x="1151467" y="6273200"/>
            <a:ext cx="7658100" cy="276999"/>
          </a:xfrm>
          <a:prstGeom prst="rect">
            <a:avLst/>
          </a:prstGeom>
        </p:spPr>
        <p:txBody>
          <a:bodyPr vert="horz" wrap="square" lIns="91440" tIns="45720" rIns="91440" bIns="45720" rtlCol="0" anchor="t" anchorCtr="0">
            <a:spAutoFit/>
          </a:bodyPr>
          <a:lstStyle>
            <a:lvl1pPr algn="l">
              <a:defRPr sz="1200" b="0" i="0">
                <a:solidFill>
                  <a:schemeClr val="tx1">
                    <a:lumMod val="50000"/>
                  </a:schemeClr>
                </a:solidFill>
                <a:latin typeface="Calibri Light"/>
                <a:cs typeface="Calibri Light"/>
              </a:defRPr>
            </a:lvl1pPr>
          </a:lstStyle>
          <a:p>
            <a:r>
              <a:rPr lang="en-US" dirty="0"/>
              <a:t>&lt;Footer&gt;</a:t>
            </a:r>
            <a:endParaRPr lang="en-GB" dirty="0"/>
          </a:p>
        </p:txBody>
      </p:sp>
      <p:sp>
        <p:nvSpPr>
          <p:cNvPr id="6" name="Slide Number Placeholder 5"/>
          <p:cNvSpPr>
            <a:spLocks noGrp="1"/>
          </p:cNvSpPr>
          <p:nvPr>
            <p:ph type="sldNum" sz="quarter" idx="4"/>
          </p:nvPr>
        </p:nvSpPr>
        <p:spPr>
          <a:xfrm>
            <a:off x="664634" y="6278563"/>
            <a:ext cx="486833" cy="276999"/>
          </a:xfrm>
          <a:prstGeom prst="rect">
            <a:avLst/>
          </a:prstGeom>
        </p:spPr>
        <p:txBody>
          <a:bodyPr vert="horz" wrap="square" lIns="91440" tIns="45720" rIns="91440" bIns="45720" rtlCol="0" anchor="t" anchorCtr="0">
            <a:spAutoFit/>
          </a:bodyPr>
          <a:lstStyle>
            <a:lvl1pPr algn="l">
              <a:defRPr sz="1200" b="0" i="0">
                <a:solidFill>
                  <a:schemeClr val="tx1">
                    <a:lumMod val="50000"/>
                  </a:schemeClr>
                </a:solidFill>
                <a:latin typeface="Calibri"/>
                <a:cs typeface="Calibri"/>
              </a:defRPr>
            </a:lvl1pPr>
          </a:lstStyle>
          <a:p>
            <a:fld id="{8EFF3B3A-7EEA-5E44-8ED8-372942253657}" type="slidenum">
              <a:rPr lang="en-US" smtClean="0"/>
              <a:pPr/>
              <a:t>‹#›</a:t>
            </a:fld>
            <a:endParaRPr lang="en-US" dirty="0"/>
          </a:p>
        </p:txBody>
      </p:sp>
      <p:sp>
        <p:nvSpPr>
          <p:cNvPr id="11" name="Freeform 10"/>
          <p:cNvSpPr>
            <a:spLocks noEditPoints="1"/>
          </p:cNvSpPr>
          <p:nvPr/>
        </p:nvSpPr>
        <p:spPr bwMode="auto">
          <a:xfrm>
            <a:off x="809460" y="907756"/>
            <a:ext cx="11383433" cy="39688"/>
          </a:xfrm>
          <a:custGeom>
            <a:avLst/>
            <a:gdLst>
              <a:gd name="T0" fmla="*/ 288 w 16134"/>
              <a:gd name="T1" fmla="*/ 17 h 100"/>
              <a:gd name="T2" fmla="*/ 16134 w 16134"/>
              <a:gd name="T3" fmla="*/ 20 h 100"/>
              <a:gd name="T4" fmla="*/ 16134 w 16134"/>
              <a:gd name="T5" fmla="*/ 83 h 100"/>
              <a:gd name="T6" fmla="*/ 288 w 16134"/>
              <a:gd name="T7" fmla="*/ 80 h 100"/>
              <a:gd name="T8" fmla="*/ 284 w 16134"/>
              <a:gd name="T9" fmla="*/ 79 h 100"/>
              <a:gd name="T10" fmla="*/ 279 w 16134"/>
              <a:gd name="T11" fmla="*/ 77 h 100"/>
              <a:gd name="T12" fmla="*/ 275 w 16134"/>
              <a:gd name="T13" fmla="*/ 73 h 100"/>
              <a:gd name="T14" fmla="*/ 272 w 16134"/>
              <a:gd name="T15" fmla="*/ 69 h 100"/>
              <a:gd name="T16" fmla="*/ 269 w 16134"/>
              <a:gd name="T17" fmla="*/ 65 h 100"/>
              <a:gd name="T18" fmla="*/ 267 w 16134"/>
              <a:gd name="T19" fmla="*/ 60 h 100"/>
              <a:gd name="T20" fmla="*/ 266 w 16134"/>
              <a:gd name="T21" fmla="*/ 53 h 100"/>
              <a:gd name="T22" fmla="*/ 265 w 16134"/>
              <a:gd name="T23" fmla="*/ 47 h 100"/>
              <a:gd name="T24" fmla="*/ 266 w 16134"/>
              <a:gd name="T25" fmla="*/ 41 h 100"/>
              <a:gd name="T26" fmla="*/ 267 w 16134"/>
              <a:gd name="T27" fmla="*/ 35 h 100"/>
              <a:gd name="T28" fmla="*/ 269 w 16134"/>
              <a:gd name="T29" fmla="*/ 29 h 100"/>
              <a:gd name="T30" fmla="*/ 272 w 16134"/>
              <a:gd name="T31" fmla="*/ 25 h 100"/>
              <a:gd name="T32" fmla="*/ 275 w 16134"/>
              <a:gd name="T33" fmla="*/ 21 h 100"/>
              <a:gd name="T34" fmla="*/ 279 w 16134"/>
              <a:gd name="T35" fmla="*/ 19 h 100"/>
              <a:gd name="T36" fmla="*/ 284 w 16134"/>
              <a:gd name="T37" fmla="*/ 17 h 100"/>
              <a:gd name="T38" fmla="*/ 288 w 16134"/>
              <a:gd name="T39" fmla="*/ 17 h 100"/>
              <a:gd name="T40" fmla="*/ 37 w 16134"/>
              <a:gd name="T41" fmla="*/ 0 h 100"/>
              <a:gd name="T42" fmla="*/ 45 w 16134"/>
              <a:gd name="T43" fmla="*/ 1 h 100"/>
              <a:gd name="T44" fmla="*/ 52 w 16134"/>
              <a:gd name="T45" fmla="*/ 4 h 100"/>
              <a:gd name="T46" fmla="*/ 58 w 16134"/>
              <a:gd name="T47" fmla="*/ 8 h 100"/>
              <a:gd name="T48" fmla="*/ 65 w 16134"/>
              <a:gd name="T49" fmla="*/ 15 h 100"/>
              <a:gd name="T50" fmla="*/ 70 w 16134"/>
              <a:gd name="T51" fmla="*/ 23 h 100"/>
              <a:gd name="T52" fmla="*/ 73 w 16134"/>
              <a:gd name="T53" fmla="*/ 31 h 100"/>
              <a:gd name="T54" fmla="*/ 75 w 16134"/>
              <a:gd name="T55" fmla="*/ 40 h 100"/>
              <a:gd name="T56" fmla="*/ 76 w 16134"/>
              <a:gd name="T57" fmla="*/ 51 h 100"/>
              <a:gd name="T58" fmla="*/ 75 w 16134"/>
              <a:gd name="T59" fmla="*/ 60 h 100"/>
              <a:gd name="T60" fmla="*/ 73 w 16134"/>
              <a:gd name="T61" fmla="*/ 69 h 100"/>
              <a:gd name="T62" fmla="*/ 70 w 16134"/>
              <a:gd name="T63" fmla="*/ 77 h 100"/>
              <a:gd name="T64" fmla="*/ 65 w 16134"/>
              <a:gd name="T65" fmla="*/ 85 h 100"/>
              <a:gd name="T66" fmla="*/ 58 w 16134"/>
              <a:gd name="T67" fmla="*/ 92 h 100"/>
              <a:gd name="T68" fmla="*/ 52 w 16134"/>
              <a:gd name="T69" fmla="*/ 96 h 100"/>
              <a:gd name="T70" fmla="*/ 45 w 16134"/>
              <a:gd name="T71" fmla="*/ 99 h 100"/>
              <a:gd name="T72" fmla="*/ 37 w 16134"/>
              <a:gd name="T73" fmla="*/ 100 h 100"/>
              <a:gd name="T74" fmla="*/ 30 w 16134"/>
              <a:gd name="T75" fmla="*/ 99 h 100"/>
              <a:gd name="T76" fmla="*/ 23 w 16134"/>
              <a:gd name="T77" fmla="*/ 96 h 100"/>
              <a:gd name="T78" fmla="*/ 17 w 16134"/>
              <a:gd name="T79" fmla="*/ 92 h 100"/>
              <a:gd name="T80" fmla="*/ 11 w 16134"/>
              <a:gd name="T81" fmla="*/ 85 h 100"/>
              <a:gd name="T82" fmla="*/ 6 w 16134"/>
              <a:gd name="T83" fmla="*/ 77 h 100"/>
              <a:gd name="T84" fmla="*/ 3 w 16134"/>
              <a:gd name="T85" fmla="*/ 69 h 100"/>
              <a:gd name="T86" fmla="*/ 1 w 16134"/>
              <a:gd name="T87" fmla="*/ 60 h 100"/>
              <a:gd name="T88" fmla="*/ 0 w 16134"/>
              <a:gd name="T89" fmla="*/ 51 h 100"/>
              <a:gd name="T90" fmla="*/ 1 w 16134"/>
              <a:gd name="T91" fmla="*/ 40 h 100"/>
              <a:gd name="T92" fmla="*/ 3 w 16134"/>
              <a:gd name="T93" fmla="*/ 31 h 100"/>
              <a:gd name="T94" fmla="*/ 6 w 16134"/>
              <a:gd name="T95" fmla="*/ 23 h 100"/>
              <a:gd name="T96" fmla="*/ 11 w 16134"/>
              <a:gd name="T97" fmla="*/ 15 h 100"/>
              <a:gd name="T98" fmla="*/ 17 w 16134"/>
              <a:gd name="T99" fmla="*/ 8 h 100"/>
              <a:gd name="T100" fmla="*/ 23 w 16134"/>
              <a:gd name="T101" fmla="*/ 4 h 100"/>
              <a:gd name="T102" fmla="*/ 30 w 16134"/>
              <a:gd name="T103" fmla="*/ 1 h 100"/>
              <a:gd name="T104" fmla="*/ 37 w 16134"/>
              <a:gd name="T105" fmla="*/ 0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34"/>
              <a:gd name="T160" fmla="*/ 0 h 100"/>
              <a:gd name="T161" fmla="*/ 16134 w 16134"/>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34" h="100">
                <a:moveTo>
                  <a:pt x="288" y="17"/>
                </a:moveTo>
                <a:lnTo>
                  <a:pt x="16134" y="20"/>
                </a:lnTo>
                <a:lnTo>
                  <a:pt x="16134" y="83"/>
                </a:lnTo>
                <a:lnTo>
                  <a:pt x="288" y="80"/>
                </a:lnTo>
                <a:lnTo>
                  <a:pt x="284" y="79"/>
                </a:lnTo>
                <a:lnTo>
                  <a:pt x="279" y="77"/>
                </a:lnTo>
                <a:lnTo>
                  <a:pt x="275" y="73"/>
                </a:lnTo>
                <a:lnTo>
                  <a:pt x="272" y="69"/>
                </a:lnTo>
                <a:lnTo>
                  <a:pt x="269" y="65"/>
                </a:lnTo>
                <a:lnTo>
                  <a:pt x="267" y="60"/>
                </a:lnTo>
                <a:lnTo>
                  <a:pt x="266" y="53"/>
                </a:lnTo>
                <a:lnTo>
                  <a:pt x="265" y="47"/>
                </a:lnTo>
                <a:lnTo>
                  <a:pt x="266" y="41"/>
                </a:lnTo>
                <a:lnTo>
                  <a:pt x="267" y="35"/>
                </a:lnTo>
                <a:lnTo>
                  <a:pt x="269" y="29"/>
                </a:lnTo>
                <a:lnTo>
                  <a:pt x="272" y="25"/>
                </a:lnTo>
                <a:lnTo>
                  <a:pt x="275" y="21"/>
                </a:lnTo>
                <a:lnTo>
                  <a:pt x="279" y="19"/>
                </a:lnTo>
                <a:lnTo>
                  <a:pt x="284" y="17"/>
                </a:lnTo>
                <a:lnTo>
                  <a:pt x="288" y="17"/>
                </a:lnTo>
                <a:close/>
                <a:moveTo>
                  <a:pt x="37" y="0"/>
                </a:moveTo>
                <a:lnTo>
                  <a:pt x="45" y="1"/>
                </a:lnTo>
                <a:lnTo>
                  <a:pt x="52" y="4"/>
                </a:lnTo>
                <a:lnTo>
                  <a:pt x="58" y="8"/>
                </a:lnTo>
                <a:lnTo>
                  <a:pt x="65" y="15"/>
                </a:lnTo>
                <a:lnTo>
                  <a:pt x="70" y="23"/>
                </a:lnTo>
                <a:lnTo>
                  <a:pt x="73" y="31"/>
                </a:lnTo>
                <a:lnTo>
                  <a:pt x="75" y="40"/>
                </a:lnTo>
                <a:lnTo>
                  <a:pt x="76" y="51"/>
                </a:lnTo>
                <a:lnTo>
                  <a:pt x="75" y="60"/>
                </a:lnTo>
                <a:lnTo>
                  <a:pt x="73" y="69"/>
                </a:lnTo>
                <a:lnTo>
                  <a:pt x="70" y="77"/>
                </a:lnTo>
                <a:lnTo>
                  <a:pt x="65" y="85"/>
                </a:lnTo>
                <a:lnTo>
                  <a:pt x="58" y="92"/>
                </a:lnTo>
                <a:lnTo>
                  <a:pt x="52" y="96"/>
                </a:lnTo>
                <a:lnTo>
                  <a:pt x="45" y="99"/>
                </a:lnTo>
                <a:lnTo>
                  <a:pt x="37" y="100"/>
                </a:lnTo>
                <a:lnTo>
                  <a:pt x="30" y="99"/>
                </a:lnTo>
                <a:lnTo>
                  <a:pt x="23" y="96"/>
                </a:lnTo>
                <a:lnTo>
                  <a:pt x="17" y="92"/>
                </a:lnTo>
                <a:lnTo>
                  <a:pt x="11" y="85"/>
                </a:lnTo>
                <a:lnTo>
                  <a:pt x="6" y="77"/>
                </a:lnTo>
                <a:lnTo>
                  <a:pt x="3" y="69"/>
                </a:lnTo>
                <a:lnTo>
                  <a:pt x="1" y="60"/>
                </a:lnTo>
                <a:lnTo>
                  <a:pt x="0" y="51"/>
                </a:lnTo>
                <a:lnTo>
                  <a:pt x="1" y="40"/>
                </a:lnTo>
                <a:lnTo>
                  <a:pt x="3" y="31"/>
                </a:lnTo>
                <a:lnTo>
                  <a:pt x="6" y="23"/>
                </a:lnTo>
                <a:lnTo>
                  <a:pt x="11" y="15"/>
                </a:lnTo>
                <a:lnTo>
                  <a:pt x="17" y="8"/>
                </a:lnTo>
                <a:lnTo>
                  <a:pt x="23" y="4"/>
                </a:lnTo>
                <a:lnTo>
                  <a:pt x="30" y="1"/>
                </a:lnTo>
                <a:lnTo>
                  <a:pt x="37" y="0"/>
                </a:lnTo>
                <a:close/>
              </a:path>
            </a:pathLst>
          </a:custGeom>
          <a:solidFill>
            <a:srgbClr val="BBBCBC"/>
          </a:solidFill>
          <a:ln w="9525">
            <a:noFill/>
            <a:round/>
            <a:headEnd/>
            <a:tailEnd/>
          </a:ln>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fontAlgn="auto">
              <a:spcBef>
                <a:spcPts val="0"/>
              </a:spcBef>
              <a:spcAft>
                <a:spcPts val="0"/>
              </a:spcAft>
              <a:defRPr/>
            </a:pPr>
            <a:endParaRPr lang="en-US" sz="1800">
              <a:latin typeface="+mn-lt"/>
              <a:cs typeface="+mn-cs"/>
            </a:endParaRPr>
          </a:p>
        </p:txBody>
      </p:sp>
      <p:sp>
        <p:nvSpPr>
          <p:cNvPr id="9" name="TextBox 8"/>
          <p:cNvSpPr txBox="1"/>
          <p:nvPr/>
        </p:nvSpPr>
        <p:spPr>
          <a:xfrm>
            <a:off x="4143023" y="1617133"/>
            <a:ext cx="4018844" cy="400110"/>
          </a:xfrm>
          <a:prstGeom prst="rect">
            <a:avLst/>
          </a:prstGeom>
          <a:noFill/>
        </p:spPr>
        <p:txBody>
          <a:bodyPr wrap="square" rtlCol="0">
            <a:spAutoFit/>
          </a:bodyPr>
          <a:lstStyle/>
          <a:p>
            <a:endParaRPr lang="da-DK" sz="2000" dirty="0">
              <a:solidFill>
                <a:schemeClr val="tx1">
                  <a:lumMod val="50000"/>
                </a:schemeClr>
              </a:solidFill>
              <a:latin typeface="Calibri Light" pitchFamily="34" charset="0"/>
            </a:endParaRPr>
          </a:p>
        </p:txBody>
      </p:sp>
      <p:sp>
        <p:nvSpPr>
          <p:cNvPr id="10" name="TextBox 9"/>
          <p:cNvSpPr txBox="1"/>
          <p:nvPr/>
        </p:nvSpPr>
        <p:spPr>
          <a:xfrm>
            <a:off x="5305778" y="1761067"/>
            <a:ext cx="1095023" cy="400110"/>
          </a:xfrm>
          <a:prstGeom prst="rect">
            <a:avLst/>
          </a:prstGeom>
          <a:noFill/>
        </p:spPr>
        <p:txBody>
          <a:bodyPr wrap="square" rtlCol="0">
            <a:spAutoFit/>
          </a:bodyPr>
          <a:lstStyle/>
          <a:p>
            <a:endParaRPr lang="da-DK" sz="2000">
              <a:solidFill>
                <a:schemeClr val="tx1">
                  <a:lumMod val="50000"/>
                </a:schemeClr>
              </a:solidFill>
              <a:latin typeface="Calibri Light" pitchFamily="34" charset="0"/>
            </a:endParaRPr>
          </a:p>
        </p:txBody>
      </p:sp>
      <p:pic>
        <p:nvPicPr>
          <p:cNvPr id="12" name="Picture 11">
            <a:extLst>
              <a:ext uri="{FF2B5EF4-FFF2-40B4-BE49-F238E27FC236}">
                <a16:creationId xmlns:a16="http://schemas.microsoft.com/office/drawing/2014/main" id="{20E2FEF2-FA69-4A3D-A378-DA7BCC2DF335}"/>
              </a:ext>
            </a:extLst>
          </p:cNvPr>
          <p:cNvPicPr>
            <a:picLocks noChangeAspect="1"/>
          </p:cNvPicPr>
          <p:nvPr userDrawn="1"/>
        </p:nvPicPr>
        <p:blipFill>
          <a:blip r:embed="rId13"/>
          <a:stretch>
            <a:fillRect/>
          </a:stretch>
        </p:blipFill>
        <p:spPr>
          <a:xfrm>
            <a:off x="10200559" y="311034"/>
            <a:ext cx="1488017" cy="336202"/>
          </a:xfrm>
          <a:prstGeom prst="rect">
            <a:avLst/>
          </a:prstGeom>
        </p:spPr>
      </p:pic>
    </p:spTree>
    <p:extLst>
      <p:ext uri="{BB962C8B-B14F-4D97-AF65-F5344CB8AC3E}">
        <p14:creationId xmlns:p14="http://schemas.microsoft.com/office/powerpoint/2010/main" val="167274374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l" defTabSz="457200" rtl="0" eaLnBrk="1" latinLnBrk="0" hangingPunct="1">
        <a:lnSpc>
          <a:spcPct val="85000"/>
        </a:lnSpc>
        <a:spcBef>
          <a:spcPct val="0"/>
        </a:spcBef>
        <a:buNone/>
        <a:defRPr sz="2200" b="0" i="0" kern="1200">
          <a:solidFill>
            <a:schemeClr val="tx1">
              <a:lumMod val="50000"/>
            </a:schemeClr>
          </a:solidFill>
          <a:latin typeface="Calibri Light"/>
          <a:ea typeface="+mj-ea"/>
          <a:cs typeface="Calibri Light"/>
        </a:defRPr>
      </a:lvl1pPr>
    </p:titleStyle>
    <p:bodyStyle>
      <a:lvl1pPr marL="0" indent="0" algn="l" defTabSz="457200" rtl="0" eaLnBrk="1" latinLnBrk="0" hangingPunct="1">
        <a:spcBef>
          <a:spcPts val="0"/>
        </a:spcBef>
        <a:buFontTx/>
        <a:buNone/>
        <a:defRPr sz="2000" b="1" i="0" kern="1200">
          <a:solidFill>
            <a:schemeClr val="tx1">
              <a:lumMod val="50000"/>
            </a:schemeClr>
          </a:solidFill>
          <a:latin typeface="Calibri Light"/>
          <a:ea typeface="+mn-ea"/>
          <a:cs typeface="Calibri Light"/>
        </a:defRPr>
      </a:lvl1pPr>
      <a:lvl2pPr marL="0" indent="0" algn="l" defTabSz="457200" rtl="0" eaLnBrk="1" latinLnBrk="0" hangingPunct="1">
        <a:spcBef>
          <a:spcPts val="0"/>
        </a:spcBef>
        <a:buFontTx/>
        <a:buNone/>
        <a:defRPr sz="2000" b="0" i="0" kern="1200">
          <a:solidFill>
            <a:schemeClr val="tx1">
              <a:lumMod val="50000"/>
            </a:schemeClr>
          </a:solidFill>
          <a:latin typeface="Calibri Light"/>
          <a:ea typeface="+mn-ea"/>
          <a:cs typeface="Calibri Light"/>
        </a:defRPr>
      </a:lvl2pPr>
      <a:lvl3pPr marL="180000" indent="-180000" algn="l" defTabSz="457200" rtl="0" eaLnBrk="1" latinLnBrk="0" hangingPunct="1">
        <a:spcBef>
          <a:spcPts val="0"/>
        </a:spcBef>
        <a:buFont typeface="Arial"/>
        <a:buChar char="•"/>
        <a:defRPr sz="2000" b="0" i="0" kern="1200">
          <a:solidFill>
            <a:schemeClr val="tx1">
              <a:lumMod val="50000"/>
            </a:schemeClr>
          </a:solidFill>
          <a:latin typeface="Calibri Light"/>
          <a:ea typeface="+mn-ea"/>
          <a:cs typeface="Calibri Light"/>
        </a:defRPr>
      </a:lvl3pPr>
      <a:lvl4pPr marL="576000" indent="-216000" algn="l" defTabSz="457200" rtl="0" eaLnBrk="1" latinLnBrk="0" hangingPunct="1">
        <a:spcBef>
          <a:spcPts val="0"/>
        </a:spcBef>
        <a:buFont typeface="Lucida Grande"/>
        <a:buChar char="-"/>
        <a:defRPr sz="2000" b="0" i="0" kern="1200">
          <a:solidFill>
            <a:schemeClr val="tx1">
              <a:lumMod val="50000"/>
            </a:schemeClr>
          </a:solidFill>
          <a:latin typeface="Calibri Light"/>
          <a:ea typeface="+mn-ea"/>
          <a:cs typeface="Calibri Light"/>
        </a:defRPr>
      </a:lvl4pPr>
      <a:lvl5pPr marL="1008000" indent="-252000" algn="l" defTabSz="457200" rtl="0" eaLnBrk="1" latinLnBrk="0" hangingPunct="1">
        <a:spcBef>
          <a:spcPts val="0"/>
        </a:spcBef>
        <a:buFont typeface="Lucida Grande"/>
        <a:buChar char="&gt;"/>
        <a:defRPr sz="2000" b="0" i="0" kern="1200">
          <a:solidFill>
            <a:schemeClr val="tx1">
              <a:lumMod val="50000"/>
            </a:schemeClr>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84FEBE-2DB1-4E1F-989B-93FED3FC3AD8}" type="datetimeFigureOut">
              <a:rPr lang="en-GB" smtClean="0"/>
              <a:t>14/09/2020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A22368-CB19-46AB-A201-B46D4C93A013}" type="slidenum">
              <a:rPr lang="en-GB" smtClean="0"/>
              <a:t>‹#›</a:t>
            </a:fld>
            <a:endParaRPr lang="en-GB"/>
          </a:p>
        </p:txBody>
      </p:sp>
      <p:pic>
        <p:nvPicPr>
          <p:cNvPr id="7" name="Picture 6" descr="A picture containing drawing&#10;&#10;Description automatically generated">
            <a:extLst>
              <a:ext uri="{FF2B5EF4-FFF2-40B4-BE49-F238E27FC236}">
                <a16:creationId xmlns:a16="http://schemas.microsoft.com/office/drawing/2014/main" id="{C1293F52-8989-47FF-AD61-247E9646B754}"/>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0" y="1"/>
            <a:ext cx="1984075" cy="546074"/>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65451F1-D1BB-4CF8-AA0E-79BBE71CB2CD}"/>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0" y="1"/>
            <a:ext cx="1984075" cy="546074"/>
          </a:xfrm>
          <a:prstGeom prst="rect">
            <a:avLst/>
          </a:prstGeom>
        </p:spPr>
      </p:pic>
      <p:pic>
        <p:nvPicPr>
          <p:cNvPr id="9" name="Bildobjekt 2">
            <a:extLst>
              <a:ext uri="{FF2B5EF4-FFF2-40B4-BE49-F238E27FC236}">
                <a16:creationId xmlns:a16="http://schemas.microsoft.com/office/drawing/2014/main" id="{81165ADE-4138-4BFA-B776-855C00F08F72}"/>
              </a:ext>
            </a:extLst>
          </p:cNvPr>
          <p:cNvPicPr>
            <a:picLocks noChangeAspect="1"/>
          </p:cNvPicPr>
          <p:nvPr userDrawn="1"/>
        </p:nvPicPr>
        <p:blipFill>
          <a:blip r:embed="rId15"/>
          <a:stretch>
            <a:fillRect/>
          </a:stretch>
        </p:blipFill>
        <p:spPr>
          <a:xfrm>
            <a:off x="2209800" y="0"/>
            <a:ext cx="4083381" cy="581409"/>
          </a:xfrm>
          <a:prstGeom prst="rect">
            <a:avLst/>
          </a:prstGeom>
        </p:spPr>
      </p:pic>
    </p:spTree>
    <p:extLst>
      <p:ext uri="{BB962C8B-B14F-4D97-AF65-F5344CB8AC3E}">
        <p14:creationId xmlns:p14="http://schemas.microsoft.com/office/powerpoint/2010/main" val="3225115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A29EBD9A-2B84-6C41-B76F-57D77EC9B4DD}" type="datetimeFigureOut">
              <a:rPr lang="lt-LT" smtClean="0"/>
              <a:t>2020.09.14</a:t>
            </a:fld>
            <a:endParaRPr lang="lt-LT"/>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lt-LT"/>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60CF07B-48A9-A142-9E16-9B5CBC8D1048}" type="slidenum">
              <a:rPr lang="lt-LT" smtClean="0"/>
              <a:t>‹#›</a:t>
            </a:fld>
            <a:endParaRPr lang="lt-LT"/>
          </a:p>
        </p:txBody>
      </p:sp>
      <p:pic>
        <p:nvPicPr>
          <p:cNvPr id="45" name="Picture 44" descr="A picture containing drawing&#10;&#10;Description automatically generated">
            <a:extLst>
              <a:ext uri="{FF2B5EF4-FFF2-40B4-BE49-F238E27FC236}">
                <a16:creationId xmlns:a16="http://schemas.microsoft.com/office/drawing/2014/main" id="{5D50D453-062E-49F4-9CB0-DF9D808C8896}"/>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0" y="0"/>
            <a:ext cx="1984075" cy="546074"/>
          </a:xfrm>
          <a:prstGeom prst="rect">
            <a:avLst/>
          </a:prstGeom>
        </p:spPr>
      </p:pic>
      <p:pic>
        <p:nvPicPr>
          <p:cNvPr id="47" name="Bildobjekt 2">
            <a:extLst>
              <a:ext uri="{FF2B5EF4-FFF2-40B4-BE49-F238E27FC236}">
                <a16:creationId xmlns:a16="http://schemas.microsoft.com/office/drawing/2014/main" id="{215F26CA-BF5A-4832-A6A9-DD6FF14D2EDC}"/>
              </a:ext>
            </a:extLst>
          </p:cNvPr>
          <p:cNvPicPr>
            <a:picLocks noChangeAspect="1"/>
          </p:cNvPicPr>
          <p:nvPr userDrawn="1"/>
        </p:nvPicPr>
        <p:blipFill>
          <a:blip r:embed="rId19"/>
          <a:stretch>
            <a:fillRect/>
          </a:stretch>
        </p:blipFill>
        <p:spPr>
          <a:xfrm>
            <a:off x="2163618" y="1032"/>
            <a:ext cx="4083381" cy="581409"/>
          </a:xfrm>
          <a:prstGeom prst="rect">
            <a:avLst/>
          </a:prstGeom>
        </p:spPr>
      </p:pic>
    </p:spTree>
    <p:extLst>
      <p:ext uri="{BB962C8B-B14F-4D97-AF65-F5344CB8AC3E}">
        <p14:creationId xmlns:p14="http://schemas.microsoft.com/office/powerpoint/2010/main" val="3221791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48A56-E520-4B9D-B42E-2C8F83E508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F66393E2-712A-439B-B2B1-7BDC0E39BD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06858930-9522-4948-B05D-90DF05CE4F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E89359-B04E-4BBA-B6D4-18B811F01EE6}" type="datetimeFigureOut">
              <a:rPr lang="lt-LT" smtClean="0"/>
              <a:t>2020.09.14</a:t>
            </a:fld>
            <a:endParaRPr lang="lt-LT"/>
          </a:p>
        </p:txBody>
      </p:sp>
      <p:sp>
        <p:nvSpPr>
          <p:cNvPr id="5" name="Footer Placeholder 4">
            <a:extLst>
              <a:ext uri="{FF2B5EF4-FFF2-40B4-BE49-F238E27FC236}">
                <a16:creationId xmlns:a16="http://schemas.microsoft.com/office/drawing/2014/main" id="{E4344E39-4898-438D-8EF8-A04017C7DD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83E88E39-D970-44DC-887D-EA0307D20E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8202A2-6964-4ED4-9346-B37ACFD5E00E}" type="slidenum">
              <a:rPr lang="lt-LT" smtClean="0"/>
              <a:t>‹#›</a:t>
            </a:fld>
            <a:endParaRPr lang="lt-LT"/>
          </a:p>
        </p:txBody>
      </p:sp>
    </p:spTree>
    <p:extLst>
      <p:ext uri="{BB962C8B-B14F-4D97-AF65-F5344CB8AC3E}">
        <p14:creationId xmlns:p14="http://schemas.microsoft.com/office/powerpoint/2010/main" val="3394711059"/>
      </p:ext>
    </p:extLst>
  </p:cSld>
  <p:clrMap bg1="lt1" tx1="dk1" bg2="lt2" tx2="dk2" accent1="accent1" accent2="accent2" accent3="accent3" accent4="accent4" accent5="accent5" accent6="accent6" hlink="hlink" folHlink="folHlink"/>
  <p:sldLayoutIdLst>
    <p:sldLayoutId id="2147483714" r:id="rId1"/>
    <p:sldLayoutId id="214748371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5FE718-2F3C-4A27-B9C1-ED875CB4EE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5776F-3C80-4791-8747-611930745A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C5226A-2818-44C7-B448-51DB8BFACB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B0C40D-EC95-4683-88B8-DAC2D6D105CB}" type="datetimeFigureOut">
              <a:rPr lang="en-GB" smtClean="0"/>
              <a:t>14/09/2020</a:t>
            </a:fld>
            <a:endParaRPr lang="en-GB"/>
          </a:p>
        </p:txBody>
      </p:sp>
      <p:sp>
        <p:nvSpPr>
          <p:cNvPr id="5" name="Footer Placeholder 4">
            <a:extLst>
              <a:ext uri="{FF2B5EF4-FFF2-40B4-BE49-F238E27FC236}">
                <a16:creationId xmlns:a16="http://schemas.microsoft.com/office/drawing/2014/main" id="{F6E9E8CE-7724-4085-80B8-EF6851FB3F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FF713E4-1F0B-427B-89CB-E885B7AA66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831CDF-5424-4157-BFBB-17EB8D138634}" type="slidenum">
              <a:rPr lang="en-GB" smtClean="0"/>
              <a:t>‹#›</a:t>
            </a:fld>
            <a:endParaRPr lang="en-GB"/>
          </a:p>
        </p:txBody>
      </p:sp>
      <p:pic>
        <p:nvPicPr>
          <p:cNvPr id="7" name="Picture 6" descr="A picture containing drawing&#10;&#10;Description automatically generated">
            <a:extLst>
              <a:ext uri="{FF2B5EF4-FFF2-40B4-BE49-F238E27FC236}">
                <a16:creationId xmlns:a16="http://schemas.microsoft.com/office/drawing/2014/main" id="{D8B97233-BACC-41B0-8925-82D6A8F8A0F2}"/>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7129"/>
            <a:ext cx="1984075" cy="546074"/>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421F92BA-9AAD-43D0-9D2D-61E0458930FC}"/>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1"/>
            <a:ext cx="1984075" cy="546074"/>
          </a:xfrm>
          <a:prstGeom prst="rect">
            <a:avLst/>
          </a:prstGeom>
        </p:spPr>
      </p:pic>
      <p:pic>
        <p:nvPicPr>
          <p:cNvPr id="11" name="Picture 10">
            <a:extLst>
              <a:ext uri="{FF2B5EF4-FFF2-40B4-BE49-F238E27FC236}">
                <a16:creationId xmlns:a16="http://schemas.microsoft.com/office/drawing/2014/main" id="{2763E56F-BEC1-4982-B721-A028F9C1AE8D}"/>
              </a:ext>
            </a:extLst>
          </p:cNvPr>
          <p:cNvPicPr>
            <a:picLocks noChangeAspect="1"/>
          </p:cNvPicPr>
          <p:nvPr userDrawn="1"/>
        </p:nvPicPr>
        <p:blipFill rotWithShape="1">
          <a:blip r:embed="rId14"/>
          <a:srcRect l="205" r="-1" b="1328"/>
          <a:stretch/>
        </p:blipFill>
        <p:spPr>
          <a:xfrm>
            <a:off x="2146935" y="1"/>
            <a:ext cx="4041428" cy="598170"/>
          </a:xfrm>
          <a:prstGeom prst="rect">
            <a:avLst/>
          </a:prstGeom>
        </p:spPr>
      </p:pic>
    </p:spTree>
    <p:extLst>
      <p:ext uri="{BB962C8B-B14F-4D97-AF65-F5344CB8AC3E}">
        <p14:creationId xmlns:p14="http://schemas.microsoft.com/office/powerpoint/2010/main" val="250488642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10871200" y="0"/>
            <a:ext cx="1320800" cy="6858000"/>
          </a:xfrm>
          <a:prstGeom prst="rect">
            <a:avLst/>
          </a:prstGeom>
          <a:blipFill>
            <a:blip r:embed="rId14"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ndParaRPr>
          </a:p>
        </p:txBody>
      </p:sp>
      <p:sp>
        <p:nvSpPr>
          <p:cNvPr id="3" name="Title Placeholder 2"/>
          <p:cNvSpPr>
            <a:spLocks noGrp="1"/>
          </p:cNvSpPr>
          <p:nvPr>
            <p:ph type="title"/>
          </p:nvPr>
        </p:nvSpPr>
        <p:spPr>
          <a:xfrm>
            <a:off x="609600" y="320675"/>
            <a:ext cx="9652000" cy="1143000"/>
          </a:xfrm>
          <a:prstGeom prst="rect">
            <a:avLst/>
          </a:prstGeom>
        </p:spPr>
        <p:txBody>
          <a:bodyPr vert="horz" lIns="45720" tIns="0" rIns="45720" bIns="0" anchor="b" anchorCtr="0">
            <a:normAutofit/>
          </a:bodyPr>
          <a:lstStyle/>
          <a:p>
            <a:r>
              <a:rPr lang="en-US"/>
              <a:t>Click to edit Master title style</a:t>
            </a:r>
          </a:p>
        </p:txBody>
      </p:sp>
      <p:sp>
        <p:nvSpPr>
          <p:cNvPr id="1030" name="Text Placeholder 30"/>
          <p:cNvSpPr>
            <a:spLocks noGrp="1"/>
          </p:cNvSpPr>
          <p:nvPr>
            <p:ph type="body" idx="1"/>
          </p:nvPr>
        </p:nvSpPr>
        <p:spPr bwMode="auto">
          <a:xfrm>
            <a:off x="609600" y="1609725"/>
            <a:ext cx="9652000" cy="4846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Date Placeholder 26"/>
          <p:cNvSpPr>
            <a:spLocks noGrp="1"/>
          </p:cNvSpPr>
          <p:nvPr>
            <p:ph type="dt" sz="half" idx="2"/>
          </p:nvPr>
        </p:nvSpPr>
        <p:spPr>
          <a:xfrm>
            <a:off x="5662085" y="6557963"/>
            <a:ext cx="2669116" cy="227012"/>
          </a:xfrm>
          <a:prstGeom prst="rect">
            <a:avLst/>
          </a:prstGeom>
        </p:spPr>
        <p:txBody>
          <a:bodyPr vert="horz" wrap="square" lIns="91440" tIns="0" rIns="91440" bIns="0" numCol="1" anchor="b" anchorCtr="0" compatLnSpc="1">
            <a:prstTxWarp prst="textNoShape">
              <a:avLst/>
            </a:prstTxWarp>
          </a:bodyPr>
          <a:lstStyle>
            <a:lvl1pPr>
              <a:defRPr sz="1000">
                <a:solidFill>
                  <a:schemeClr val="tx2"/>
                </a:solidFill>
              </a:defRPr>
            </a:lvl1pPr>
          </a:lstStyle>
          <a:p>
            <a:pPr>
              <a:defRPr/>
            </a:pPr>
            <a:fld id="{275CA377-114F-4330-8DE3-FFE319DEF71A}" type="datetimeFigureOut">
              <a:rPr lang="lt-LT"/>
              <a:pPr>
                <a:defRPr/>
              </a:pPr>
              <a:t>2020.09.14</a:t>
            </a:fld>
            <a:endParaRPr lang="lt-LT"/>
          </a:p>
        </p:txBody>
      </p:sp>
      <p:sp>
        <p:nvSpPr>
          <p:cNvPr id="4" name="Footer Placeholder 3"/>
          <p:cNvSpPr>
            <a:spLocks noGrp="1"/>
          </p:cNvSpPr>
          <p:nvPr>
            <p:ph type="ftr" sz="quarter" idx="3"/>
          </p:nvPr>
        </p:nvSpPr>
        <p:spPr>
          <a:xfrm>
            <a:off x="609600" y="6557963"/>
            <a:ext cx="4876800" cy="228600"/>
          </a:xfrm>
          <a:prstGeom prst="rect">
            <a:avLst/>
          </a:prstGeom>
        </p:spPr>
        <p:txBody>
          <a:bodyPr vert="horz" wrap="square" lIns="91440" tIns="0" rIns="91440" bIns="0" numCol="1" anchor="b" anchorCtr="0" compatLnSpc="1">
            <a:prstTxWarp prst="textNoShape">
              <a:avLst/>
            </a:prstTxWarp>
          </a:bodyPr>
          <a:lstStyle>
            <a:lvl1pPr algn="r">
              <a:defRPr sz="1000">
                <a:solidFill>
                  <a:schemeClr val="tx2"/>
                </a:solidFill>
              </a:defRPr>
            </a:lvl1pPr>
          </a:lstStyle>
          <a:p>
            <a:pPr>
              <a:defRPr/>
            </a:pPr>
            <a:endParaRPr lang="en-US"/>
          </a:p>
        </p:txBody>
      </p:sp>
      <p:sp>
        <p:nvSpPr>
          <p:cNvPr id="16" name="Slide Number Placeholder 15"/>
          <p:cNvSpPr>
            <a:spLocks noGrp="1"/>
          </p:cNvSpPr>
          <p:nvPr>
            <p:ph type="sldNum" sz="quarter" idx="4"/>
          </p:nvPr>
        </p:nvSpPr>
        <p:spPr>
          <a:xfrm>
            <a:off x="8335434" y="6556375"/>
            <a:ext cx="785284" cy="228600"/>
          </a:xfrm>
          <a:prstGeom prst="rect">
            <a:avLst/>
          </a:prstGeom>
        </p:spPr>
        <p:txBody>
          <a:bodyPr vert="horz" wrap="square" lIns="0" tIns="0" rIns="0" bIns="0" numCol="1" anchor="b" anchorCtr="0" compatLnSpc="1">
            <a:prstTxWarp prst="textNoShape">
              <a:avLst/>
            </a:prstTxWarp>
          </a:bodyPr>
          <a:lstStyle>
            <a:lvl1pPr algn="r">
              <a:defRPr sz="1100">
                <a:solidFill>
                  <a:schemeClr val="tx2"/>
                </a:solidFill>
              </a:defRPr>
            </a:lvl1pPr>
          </a:lstStyle>
          <a:p>
            <a:pPr>
              <a:defRPr/>
            </a:pPr>
            <a:fld id="{3A7A6389-DD04-4E62-9BA6-CA828CB03D76}" type="slidenum">
              <a:rPr lang="lt-LT"/>
              <a:pPr>
                <a:defRPr/>
              </a:pPr>
              <a:t>‹#›</a:t>
            </a:fld>
            <a:endParaRPr lang="lt-LT"/>
          </a:p>
        </p:txBody>
      </p:sp>
      <p:pic>
        <p:nvPicPr>
          <p:cNvPr id="2" name="Picture 1" descr="A picture containing drawing&#10;&#10;Description automatically generated">
            <a:extLst>
              <a:ext uri="{FF2B5EF4-FFF2-40B4-BE49-F238E27FC236}">
                <a16:creationId xmlns:a16="http://schemas.microsoft.com/office/drawing/2014/main" id="{064C4530-C653-4593-91FF-E07DE4C64F1E}"/>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0" y="0"/>
            <a:ext cx="1984075" cy="546074"/>
          </a:xfrm>
          <a:prstGeom prst="rect">
            <a:avLst/>
          </a:prstGeom>
        </p:spPr>
      </p:pic>
      <p:pic>
        <p:nvPicPr>
          <p:cNvPr id="5" name="Bildobjekt 2">
            <a:extLst>
              <a:ext uri="{FF2B5EF4-FFF2-40B4-BE49-F238E27FC236}">
                <a16:creationId xmlns:a16="http://schemas.microsoft.com/office/drawing/2014/main" id="{F15A7C34-7B9A-41F5-872C-9A806A788645}"/>
              </a:ext>
            </a:extLst>
          </p:cNvPr>
          <p:cNvPicPr>
            <a:picLocks noChangeAspect="1"/>
          </p:cNvPicPr>
          <p:nvPr userDrawn="1"/>
        </p:nvPicPr>
        <p:blipFill>
          <a:blip r:embed="rId16"/>
          <a:stretch>
            <a:fillRect/>
          </a:stretch>
        </p:blipFill>
        <p:spPr>
          <a:xfrm>
            <a:off x="2163618" y="1032"/>
            <a:ext cx="4083381" cy="581409"/>
          </a:xfrm>
          <a:prstGeom prst="rect">
            <a:avLst/>
          </a:prstGeom>
        </p:spPr>
      </p:pic>
    </p:spTree>
    <p:extLst>
      <p:ext uri="{BB962C8B-B14F-4D97-AF65-F5344CB8AC3E}">
        <p14:creationId xmlns:p14="http://schemas.microsoft.com/office/powerpoint/2010/main" val="352325720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Arial" charset="0"/>
        </a:defRPr>
      </a:lvl2pPr>
      <a:lvl3pPr algn="l" rtl="0" eaLnBrk="0" fontAlgn="base" hangingPunct="0">
        <a:spcBef>
          <a:spcPct val="0"/>
        </a:spcBef>
        <a:spcAft>
          <a:spcPct val="0"/>
        </a:spcAft>
        <a:defRPr sz="3800" b="1">
          <a:solidFill>
            <a:schemeClr val="tx1"/>
          </a:solidFill>
          <a:latin typeface="Arial" charset="0"/>
        </a:defRPr>
      </a:lvl3pPr>
      <a:lvl4pPr algn="l" rtl="0" eaLnBrk="0" fontAlgn="base" hangingPunct="0">
        <a:spcBef>
          <a:spcPct val="0"/>
        </a:spcBef>
        <a:spcAft>
          <a:spcPct val="0"/>
        </a:spcAft>
        <a:defRPr sz="3800" b="1">
          <a:solidFill>
            <a:schemeClr val="tx1"/>
          </a:solidFill>
          <a:latin typeface="Arial" charset="0"/>
        </a:defRPr>
      </a:lvl4pPr>
      <a:lvl5pPr algn="l" rtl="0" eaLnBrk="0" fontAlgn="base" hangingPunct="0">
        <a:spcBef>
          <a:spcPct val="0"/>
        </a:spcBef>
        <a:spcAft>
          <a:spcPct val="0"/>
        </a:spcAft>
        <a:defRPr sz="3800" b="1">
          <a:solidFill>
            <a:schemeClr val="tx1"/>
          </a:solidFill>
          <a:latin typeface="Arial" charset="0"/>
        </a:defRPr>
      </a:lvl5pPr>
      <a:lvl6pPr marL="457200" algn="l" rtl="0" eaLnBrk="1" fontAlgn="base" hangingPunct="1">
        <a:spcBef>
          <a:spcPct val="0"/>
        </a:spcBef>
        <a:spcAft>
          <a:spcPct val="0"/>
        </a:spcAft>
        <a:defRPr sz="3800" b="1">
          <a:solidFill>
            <a:schemeClr val="tx1"/>
          </a:solidFill>
          <a:latin typeface="Trebuchet MS" pitchFamily="34" charset="0"/>
        </a:defRPr>
      </a:lvl6pPr>
      <a:lvl7pPr marL="914400" algn="l" rtl="0" eaLnBrk="1" fontAlgn="base" hangingPunct="1">
        <a:spcBef>
          <a:spcPct val="0"/>
        </a:spcBef>
        <a:spcAft>
          <a:spcPct val="0"/>
        </a:spcAft>
        <a:defRPr sz="3800" b="1">
          <a:solidFill>
            <a:schemeClr val="tx1"/>
          </a:solidFill>
          <a:latin typeface="Trebuchet MS" pitchFamily="34" charset="0"/>
        </a:defRPr>
      </a:lvl7pPr>
      <a:lvl8pPr marL="1371600" algn="l" rtl="0" eaLnBrk="1" fontAlgn="base" hangingPunct="1">
        <a:spcBef>
          <a:spcPct val="0"/>
        </a:spcBef>
        <a:spcAft>
          <a:spcPct val="0"/>
        </a:spcAft>
        <a:defRPr sz="3800" b="1">
          <a:solidFill>
            <a:schemeClr val="tx1"/>
          </a:solidFill>
          <a:latin typeface="Trebuchet MS" pitchFamily="34" charset="0"/>
        </a:defRPr>
      </a:lvl8pPr>
      <a:lvl9pPr marL="1828800" algn="l" rtl="0" eaLnBrk="1" fontAlgn="base" hangingPunct="1">
        <a:spcBef>
          <a:spcPct val="0"/>
        </a:spcBef>
        <a:spcAft>
          <a:spcPct val="0"/>
        </a:spcAft>
        <a:defRPr sz="3800" b="1">
          <a:solidFill>
            <a:schemeClr val="tx1"/>
          </a:solidFill>
          <a:latin typeface="Trebuchet MS" pitchFamily="34" charset="0"/>
        </a:defRPr>
      </a:lvl9pPr>
      <a:extLst/>
    </p:titleStyle>
    <p:bodyStyle>
      <a:lvl1pPr marL="273050" indent="-273050" algn="l" rtl="0" eaLnBrk="0" fontAlgn="base" hangingPunct="0">
        <a:spcBef>
          <a:spcPts val="600"/>
        </a:spcBef>
        <a:spcAft>
          <a:spcPct val="0"/>
        </a:spcAft>
        <a:buClr>
          <a:schemeClr val="tx2"/>
        </a:buClr>
        <a:buSzPct val="73000"/>
        <a:buFont typeface="Wingdings 2" pitchFamily="18" charset="2"/>
        <a:buChar char=""/>
        <a:defRPr sz="2600" kern="1200">
          <a:solidFill>
            <a:schemeClr val="tx1"/>
          </a:solidFill>
          <a:latin typeface="+mn-lt"/>
          <a:ea typeface="+mn-ea"/>
          <a:cs typeface="+mn-cs"/>
        </a:defRPr>
      </a:lvl1pPr>
      <a:lvl2pPr marL="520700" indent="-228600" algn="l" rtl="0" eaLnBrk="0" fontAlgn="base" hangingPunct="0">
        <a:spcBef>
          <a:spcPts val="500"/>
        </a:spcBef>
        <a:spcAft>
          <a:spcPct val="0"/>
        </a:spcAft>
        <a:buClr>
          <a:srgbClr val="F9B639"/>
        </a:buClr>
        <a:buSzPct val="80000"/>
        <a:buFont typeface="Wingdings 2" pitchFamily="18" charset="2"/>
        <a:buChar char=""/>
        <a:defRPr sz="2300" kern="1200">
          <a:solidFill>
            <a:srgbClr val="6C6C6C"/>
          </a:solidFill>
          <a:latin typeface="+mn-lt"/>
          <a:ea typeface="+mn-ea"/>
          <a:cs typeface="+mn-cs"/>
        </a:defRPr>
      </a:lvl2pPr>
      <a:lvl3pPr marL="758825" indent="-228600" algn="l" rtl="0" eaLnBrk="0" fontAlgn="base" hangingPunct="0">
        <a:spcBef>
          <a:spcPts val="400"/>
        </a:spcBef>
        <a:spcAft>
          <a:spcPct val="0"/>
        </a:spcAft>
        <a:buClr>
          <a:srgbClr val="F9B639"/>
        </a:buClr>
        <a:buSzPct val="60000"/>
        <a:buFont typeface="Wingdings" pitchFamily="2" charset="2"/>
        <a:buChar char=""/>
        <a:defRPr sz="2000" kern="1200">
          <a:solidFill>
            <a:schemeClr val="tx1"/>
          </a:solidFill>
          <a:latin typeface="+mn-lt"/>
          <a:ea typeface="+mn-ea"/>
          <a:cs typeface="+mn-cs"/>
        </a:defRPr>
      </a:lvl3pPr>
      <a:lvl4pPr marL="1004888" indent="-228600" algn="l" rtl="0" eaLnBrk="0" fontAlgn="base" hangingPunct="0">
        <a:spcBef>
          <a:spcPct val="20000"/>
        </a:spcBef>
        <a:spcAft>
          <a:spcPct val="0"/>
        </a:spcAft>
        <a:buClr>
          <a:srgbClr val="F9B639"/>
        </a:buClr>
        <a:buSzPct val="80000"/>
        <a:buFont typeface="Wingdings 2" pitchFamily="18" charset="2"/>
        <a:buChar char=""/>
        <a:defRPr sz="2000" kern="1200">
          <a:solidFill>
            <a:srgbClr val="6C6C6C"/>
          </a:solidFill>
          <a:latin typeface="+mn-lt"/>
          <a:ea typeface="+mn-ea"/>
          <a:cs typeface="+mn-cs"/>
        </a:defRPr>
      </a:lvl4pPr>
      <a:lvl5pPr marL="1279525" indent="-228600" algn="l" rtl="0" eaLnBrk="0" fontAlgn="base" hangingPunct="0">
        <a:spcBef>
          <a:spcPts val="400"/>
        </a:spcBef>
        <a:spcAft>
          <a:spcPct val="0"/>
        </a:spcAft>
        <a:buClr>
          <a:srgbClr val="F9B639"/>
        </a:buClr>
        <a:buSzPct val="70000"/>
        <a:buFont typeface="Wingdings" pitchFamily="2" charset="2"/>
        <a:buChar char=""/>
        <a:defRPr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48A56-E520-4B9D-B42E-2C8F83E508C1}"/>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F66393E2-712A-439B-B2B1-7BDC0E39BD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06858930-9522-4948-B05D-90DF05CE4FF9}"/>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E89359-B04E-4BBA-B6D4-18B811F01EE6}" type="datetimeFigureOut">
              <a:rPr lang="lt-LT" smtClean="0"/>
              <a:t>2020.09.14</a:t>
            </a:fld>
            <a:endParaRPr lang="lt-LT"/>
          </a:p>
        </p:txBody>
      </p:sp>
      <p:sp>
        <p:nvSpPr>
          <p:cNvPr id="5" name="Footer Placeholder 4">
            <a:extLst>
              <a:ext uri="{FF2B5EF4-FFF2-40B4-BE49-F238E27FC236}">
                <a16:creationId xmlns:a16="http://schemas.microsoft.com/office/drawing/2014/main" id="{E4344E39-4898-438D-8EF8-A04017C7DDED}"/>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83E88E39-D970-44DC-887D-EA0307D20E0D}"/>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8202A2-6964-4ED4-9346-B37ACFD5E00E}" type="slidenum">
              <a:rPr lang="lt-LT" smtClean="0"/>
              <a:t>‹#›</a:t>
            </a:fld>
            <a:endParaRPr lang="lt-LT"/>
          </a:p>
        </p:txBody>
      </p:sp>
      <p:pic>
        <p:nvPicPr>
          <p:cNvPr id="7" name="Content Placeholder 4">
            <a:extLst>
              <a:ext uri="{FF2B5EF4-FFF2-40B4-BE49-F238E27FC236}">
                <a16:creationId xmlns:a16="http://schemas.microsoft.com/office/drawing/2014/main" id="{CF98F9E5-05EC-4892-8F5A-C2038539B9B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8691" y="0"/>
            <a:ext cx="2095490" cy="590027"/>
          </a:xfrm>
          <a:prstGeom prst="rect">
            <a:avLst/>
          </a:prstGeom>
          <a:noFill/>
        </p:spPr>
      </p:pic>
    </p:spTree>
    <p:extLst>
      <p:ext uri="{BB962C8B-B14F-4D97-AF65-F5344CB8AC3E}">
        <p14:creationId xmlns:p14="http://schemas.microsoft.com/office/powerpoint/2010/main" val="286439423"/>
      </p:ext>
    </p:extLst>
  </p:cSld>
  <p:clrMap bg1="lt1" tx1="dk1" bg2="lt2" tx2="dk2" accent1="accent1" accent2="accent2" accent3="accent3" accent4="accent4" accent5="accent5" accent6="accent6" hlink="hlink" folHlink="folHlink"/>
  <p:sldLayoutIdLst>
    <p:sldLayoutId id="2147483742" r:id="rId1"/>
    <p:sldLayoutId id="2147483743"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58560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Lst>
  <p:txStyles>
    <p:titleStyle>
      <a:lvl1pPr algn="l" defTabSz="457200" rtl="0" eaLnBrk="1" latinLnBrk="0" hangingPunct="1">
        <a:spcBef>
          <a:spcPct val="0"/>
        </a:spcBef>
        <a:buNone/>
        <a:defRPr sz="3600" b="1" i="0" kern="1200" baseline="0">
          <a:solidFill>
            <a:srgbClr val="009C9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48A56-E520-4B9D-B42E-2C8F83E508C1}"/>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F66393E2-712A-439B-B2B1-7BDC0E39BD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06858930-9522-4948-B05D-90DF05CE4FF9}"/>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E89359-B04E-4BBA-B6D4-18B811F01EE6}" type="datetimeFigureOut">
              <a:rPr lang="lt-LT" smtClean="0"/>
              <a:t>2020.09.14</a:t>
            </a:fld>
            <a:endParaRPr lang="lt-LT"/>
          </a:p>
        </p:txBody>
      </p:sp>
      <p:sp>
        <p:nvSpPr>
          <p:cNvPr id="5" name="Footer Placeholder 4">
            <a:extLst>
              <a:ext uri="{FF2B5EF4-FFF2-40B4-BE49-F238E27FC236}">
                <a16:creationId xmlns:a16="http://schemas.microsoft.com/office/drawing/2014/main" id="{E4344E39-4898-438D-8EF8-A04017C7DDED}"/>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83E88E39-D970-44DC-887D-EA0307D20E0D}"/>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8202A2-6964-4ED4-9346-B37ACFD5E00E}" type="slidenum">
              <a:rPr lang="lt-LT" smtClean="0"/>
              <a:t>‹#›</a:t>
            </a:fld>
            <a:endParaRPr lang="lt-LT"/>
          </a:p>
        </p:txBody>
      </p:sp>
    </p:spTree>
    <p:extLst>
      <p:ext uri="{BB962C8B-B14F-4D97-AF65-F5344CB8AC3E}">
        <p14:creationId xmlns:p14="http://schemas.microsoft.com/office/powerpoint/2010/main" val="3051940707"/>
      </p:ext>
    </p:extLst>
  </p:cSld>
  <p:clrMap bg1="lt1" tx1="dk1" bg2="lt2" tx2="dk2" accent1="accent1" accent2="accent2" accent3="accent3" accent4="accent4" accent5="accent5" accent6="accent6" hlink="hlink" folHlink="folHlink"/>
  <p:sldLayoutIdLst>
    <p:sldLayoutId id="2147483762" r:id="rId1"/>
    <p:sldLayoutId id="2147483763"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0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9.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9.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6.pn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image" Target="../media/image35.png"/><Relationship Id="rId1" Type="http://schemas.openxmlformats.org/officeDocument/2006/relationships/slideLayout" Target="../slideLayouts/slideLayout23.xml"/><Relationship Id="rId6" Type="http://schemas.openxmlformats.org/officeDocument/2006/relationships/image" Target="../media/image39.png"/><Relationship Id="rId11" Type="http://schemas.openxmlformats.org/officeDocument/2006/relationships/image" Target="../media/image46.jpeg"/><Relationship Id="rId5" Type="http://schemas.openxmlformats.org/officeDocument/2006/relationships/image" Target="../media/image38.png"/><Relationship Id="rId10" Type="http://schemas.openxmlformats.org/officeDocument/2006/relationships/image" Target="../media/image45.jpeg"/><Relationship Id="rId4" Type="http://schemas.openxmlformats.org/officeDocument/2006/relationships/image" Target="../media/image37.png"/><Relationship Id="rId9" Type="http://schemas.openxmlformats.org/officeDocument/2006/relationships/image" Target="../media/image44.jpeg"/></Relationships>
</file>

<file path=ppt/slides/_rels/slide2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hyperlink" Target="../Sound%20module%20installation" TargetMode="External"/><Relationship Id="rId7" Type="http://schemas.openxmlformats.org/officeDocument/2006/relationships/customXml" Target="../ink/ink1.xml"/><Relationship Id="rId2" Type="http://schemas.openxmlformats.org/officeDocument/2006/relationships/image" Target="../media/image48.png"/><Relationship Id="rId1" Type="http://schemas.openxmlformats.org/officeDocument/2006/relationships/slideLayout" Target="../slideLayouts/slideLayout81.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03.xml"/><Relationship Id="rId6" Type="http://schemas.openxmlformats.org/officeDocument/2006/relationships/image" Target="../media/image57.jpeg"/><Relationship Id="rId5" Type="http://schemas.openxmlformats.org/officeDocument/2006/relationships/image" Target="../media/image56.jp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8.jpg"/><Relationship Id="rId1" Type="http://schemas.openxmlformats.org/officeDocument/2006/relationships/slideLayout" Target="../slideLayouts/slideLayout104.xml"/><Relationship Id="rId5" Type="http://schemas.openxmlformats.org/officeDocument/2006/relationships/image" Target="../media/image60.jpe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6.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6.xml"/></Relationships>
</file>

<file path=ppt/slides/_rels/slide33.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jpg"/><Relationship Id="rId7" Type="http://schemas.openxmlformats.org/officeDocument/2006/relationships/image" Target="../media/image67.jpeg"/><Relationship Id="rId2" Type="http://schemas.openxmlformats.org/officeDocument/2006/relationships/image" Target="../media/image62.jpg"/><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emf"/></Relationships>
</file>

<file path=ppt/slides/_rels/slide3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17.xml"/><Relationship Id="rId5" Type="http://schemas.openxmlformats.org/officeDocument/2006/relationships/image" Target="../media/image72.JP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91.xml"/></Relationships>
</file>

<file path=ppt/slides/_rels/slide3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91.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91.xml"/><Relationship Id="rId4" Type="http://schemas.openxmlformats.org/officeDocument/2006/relationships/image" Target="../media/image78.JPG"/></Relationships>
</file>

<file path=ppt/slides/_rels/slide3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gif"/><Relationship Id="rId1" Type="http://schemas.openxmlformats.org/officeDocument/2006/relationships/slideLayout" Target="../slideLayouts/slideLayout9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g"/><Relationship Id="rId7"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11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emf"/></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xml"/><Relationship Id="rId1" Type="http://schemas.openxmlformats.org/officeDocument/2006/relationships/slideLayout" Target="../slideLayouts/slideLayout116.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4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0.xml"/><Relationship Id="rId1" Type="http://schemas.openxmlformats.org/officeDocument/2006/relationships/slideLayout" Target="../slideLayouts/slideLayout116.xml"/><Relationship Id="rId5" Type="http://schemas.openxmlformats.org/officeDocument/2006/relationships/image" Target="../media/image91.png"/><Relationship Id="rId4" Type="http://schemas.openxmlformats.org/officeDocument/2006/relationships/image" Target="../media/image83.emf"/></Relationships>
</file>

<file path=ppt/slides/_rels/slide43.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124.xml"/><Relationship Id="rId6" Type="http://schemas.openxmlformats.org/officeDocument/2006/relationships/image" Target="../media/image95.sv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xml"/><Relationship Id="rId1" Type="http://schemas.openxmlformats.org/officeDocument/2006/relationships/slideLayout" Target="../slideLayouts/slideLayout124.xml"/><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emf"/><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png"/><Relationship Id="rId1" Type="http://schemas.openxmlformats.org/officeDocument/2006/relationships/slideLayout" Target="../slideLayouts/slideLayout43.xml"/><Relationship Id="rId5" Type="http://schemas.openxmlformats.org/officeDocument/2006/relationships/image" Target="../media/image111.png"/><Relationship Id="rId4" Type="http://schemas.openxmlformats.org/officeDocument/2006/relationships/image" Target="../media/image110.png"/></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84.xml"/></Relationships>
</file>

<file path=ppt/slides/_rels/slide5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tiff"/><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2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8"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10" name="Freeform: Shape 99">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ABDF16F7-B49B-48F4-B63F-7EF1E978690A}"/>
              </a:ext>
            </a:extLst>
          </p:cNvPr>
          <p:cNvSpPr txBox="1">
            <a:spLocks/>
          </p:cNvSpPr>
          <p:nvPr/>
        </p:nvSpPr>
        <p:spPr>
          <a:xfrm>
            <a:off x="993104" y="3235679"/>
            <a:ext cx="10205792" cy="118254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t-LT" sz="4000" b="1" dirty="0"/>
              <a:t>HIDRAULINIAI BANDYMAI </a:t>
            </a:r>
            <a:endParaRPr lang="en-GB" sz="4000" b="1" dirty="0"/>
          </a:p>
        </p:txBody>
      </p:sp>
      <p:sp>
        <p:nvSpPr>
          <p:cNvPr id="15" name="Title 1">
            <a:extLst>
              <a:ext uri="{FF2B5EF4-FFF2-40B4-BE49-F238E27FC236}">
                <a16:creationId xmlns:a16="http://schemas.microsoft.com/office/drawing/2014/main" id="{D1AAAC72-037F-4410-92F3-AEBE7E636C7D}"/>
              </a:ext>
            </a:extLst>
          </p:cNvPr>
          <p:cNvSpPr txBox="1">
            <a:spLocks/>
          </p:cNvSpPr>
          <p:nvPr/>
        </p:nvSpPr>
        <p:spPr>
          <a:xfrm>
            <a:off x="6791326" y="5324527"/>
            <a:ext cx="5400674" cy="8918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br>
              <a:rPr lang="lt-LT" sz="2400" i="1" dirty="0">
                <a:solidFill>
                  <a:schemeClr val="tx1">
                    <a:lumMod val="85000"/>
                    <a:lumOff val="15000"/>
                  </a:schemeClr>
                </a:solidFill>
              </a:rPr>
            </a:br>
            <a:endParaRPr lang="lt-LT" sz="2400" b="1" i="1" dirty="0">
              <a:solidFill>
                <a:schemeClr val="tx1">
                  <a:lumMod val="85000"/>
                  <a:lumOff val="15000"/>
                </a:schemeClr>
              </a:solidFill>
            </a:endParaRPr>
          </a:p>
        </p:txBody>
      </p:sp>
      <p:pic>
        <p:nvPicPr>
          <p:cNvPr id="14" name="Picture 13" descr="A picture containing drawing&#10;&#10;Description automatically generated">
            <a:extLst>
              <a:ext uri="{FF2B5EF4-FFF2-40B4-BE49-F238E27FC236}">
                <a16:creationId xmlns:a16="http://schemas.microsoft.com/office/drawing/2014/main" id="{3DBFB326-71F3-468C-85BF-4908F44337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53055" y="2282956"/>
            <a:ext cx="2793332" cy="768805"/>
          </a:xfrm>
          <a:prstGeom prst="rect">
            <a:avLst/>
          </a:prstGeom>
        </p:spPr>
      </p:pic>
      <p:sp>
        <p:nvSpPr>
          <p:cNvPr id="2" name="Rectangle 4">
            <a:extLst>
              <a:ext uri="{FF2B5EF4-FFF2-40B4-BE49-F238E27FC236}">
                <a16:creationId xmlns:a16="http://schemas.microsoft.com/office/drawing/2014/main" id="{E0AE2CBF-F3BE-4F83-922E-0D59AB65BC8F}"/>
              </a:ext>
            </a:extLst>
          </p:cNvPr>
          <p:cNvSpPr>
            <a:spLocks noChangeArrowheads="1"/>
          </p:cNvSpPr>
          <p:nvPr/>
        </p:nvSpPr>
        <p:spPr bwMode="auto">
          <a:xfrm>
            <a:off x="7194100" y="5677784"/>
            <a:ext cx="4997899" cy="400110"/>
          </a:xfrm>
          <a:prstGeom prst="rect">
            <a:avLst/>
          </a:prstGeom>
          <a:noFill/>
          <a:ln w="9525">
            <a:noFill/>
            <a:miter lim="800000"/>
            <a:headEnd/>
            <a:tailEnd/>
          </a:ln>
        </p:spPr>
        <p:txBody>
          <a:bodyPr wrap="square">
            <a:spAutoFit/>
          </a:bodyPr>
          <a:lstStyle/>
          <a:p>
            <a:r>
              <a:rPr lang="lt-LT" sz="2000" b="1" dirty="0"/>
              <a:t>Spausti ar nespausti???</a:t>
            </a:r>
            <a:endParaRPr lang="lt-LT" sz="900" b="1" dirty="0"/>
          </a:p>
        </p:txBody>
      </p:sp>
    </p:spTree>
    <p:extLst>
      <p:ext uri="{BB962C8B-B14F-4D97-AF65-F5344CB8AC3E}">
        <p14:creationId xmlns:p14="http://schemas.microsoft.com/office/powerpoint/2010/main" val="286271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4D5AD-324B-4C75-9689-A089320BEF0B}"/>
              </a:ext>
            </a:extLst>
          </p:cNvPr>
          <p:cNvSpPr>
            <a:spLocks noGrp="1"/>
          </p:cNvSpPr>
          <p:nvPr>
            <p:ph type="title"/>
          </p:nvPr>
        </p:nvSpPr>
        <p:spPr/>
        <p:txBody>
          <a:bodyPr/>
          <a:lstStyle/>
          <a:p>
            <a:r>
              <a:rPr lang="lt-LT" b="1" dirty="0"/>
              <a:t>VOKIETIJA (pagal AGFW)</a:t>
            </a:r>
          </a:p>
        </p:txBody>
      </p:sp>
      <p:sp>
        <p:nvSpPr>
          <p:cNvPr id="3" name="Content Placeholder 2">
            <a:extLst>
              <a:ext uri="{FF2B5EF4-FFF2-40B4-BE49-F238E27FC236}">
                <a16:creationId xmlns:a16="http://schemas.microsoft.com/office/drawing/2014/main" id="{F5492870-3013-483F-9720-69A50B940030}"/>
              </a:ext>
            </a:extLst>
          </p:cNvPr>
          <p:cNvSpPr>
            <a:spLocks noGrp="1"/>
          </p:cNvSpPr>
          <p:nvPr>
            <p:ph idx="1"/>
          </p:nvPr>
        </p:nvSpPr>
        <p:spPr>
          <a:xfrm>
            <a:off x="592521" y="2175641"/>
            <a:ext cx="11006958" cy="4403834"/>
          </a:xfrm>
        </p:spPr>
        <p:txBody>
          <a:bodyPr>
            <a:normAutofit lnSpcReduction="10000"/>
          </a:bodyPr>
          <a:lstStyle/>
          <a:p>
            <a:r>
              <a:rPr lang="lt-LT" sz="3600" b="1" i="0" u="none" strike="noStrike" baseline="0" dirty="0">
                <a:solidFill>
                  <a:srgbClr val="000000"/>
                </a:solidFill>
                <a:latin typeface="Calibri" panose="020F0502020204030204" pitchFamily="34" charset="0"/>
              </a:rPr>
              <a:t>Nėra reikalavimų </a:t>
            </a:r>
            <a:r>
              <a:rPr lang="lt-LT" sz="3600" b="0" i="0" u="none" strike="noStrike" baseline="0" dirty="0">
                <a:solidFill>
                  <a:srgbClr val="000000"/>
                </a:solidFill>
                <a:latin typeface="Calibri" panose="020F0502020204030204" pitchFamily="34" charset="0"/>
              </a:rPr>
              <a:t>periodiniams ar sezoniniams HB atlikti  </a:t>
            </a:r>
          </a:p>
          <a:p>
            <a:pPr marL="0" indent="0">
              <a:buNone/>
            </a:pPr>
            <a:r>
              <a:rPr lang="en-US" b="0" i="1" u="none" strike="noStrike" baseline="0" dirty="0">
                <a:solidFill>
                  <a:srgbClr val="000000"/>
                </a:solidFill>
                <a:latin typeface="Calibri" panose="020F0502020204030204" pitchFamily="34" charset="0"/>
              </a:rPr>
              <a:t>In Germany there is now law or standard that requires a regular/ seasonal pressure test.</a:t>
            </a:r>
            <a:r>
              <a:rPr lang="lt-LT" b="0" i="1" u="none" strike="noStrike" baseline="0" dirty="0">
                <a:solidFill>
                  <a:srgbClr val="000000"/>
                </a:solidFill>
                <a:latin typeface="Calibri" panose="020F0502020204030204" pitchFamily="34" charset="0"/>
              </a:rPr>
              <a:t>..</a:t>
            </a:r>
            <a:r>
              <a:rPr lang="en-US" b="0" i="1" u="none" strike="noStrike" baseline="0" dirty="0">
                <a:solidFill>
                  <a:srgbClr val="000000"/>
                </a:solidFill>
                <a:latin typeface="Calibri" panose="020F0502020204030204" pitchFamily="34" charset="0"/>
              </a:rPr>
              <a:t> </a:t>
            </a:r>
            <a:endParaRPr lang="lt-LT" b="0" i="1" u="none" strike="noStrike" baseline="0" dirty="0">
              <a:solidFill>
                <a:srgbClr val="000000"/>
              </a:solidFill>
              <a:latin typeface="Calibri" panose="020F0502020204030204" pitchFamily="34" charset="0"/>
            </a:endParaRPr>
          </a:p>
          <a:p>
            <a:r>
              <a:rPr lang="lt-LT" sz="3600" b="0" i="0" u="none" strike="noStrike" baseline="0" dirty="0">
                <a:solidFill>
                  <a:srgbClr val="000000"/>
                </a:solidFill>
                <a:latin typeface="Calibri" panose="020F0502020204030204" pitchFamily="34" charset="0"/>
              </a:rPr>
              <a:t>AGFW rekomendacija sandarumo ir stiprumo bandymams taikoma </a:t>
            </a:r>
            <a:r>
              <a:rPr lang="lt-LT" sz="3600" b="1" i="0" u="none" strike="noStrike" baseline="0" dirty="0">
                <a:solidFill>
                  <a:srgbClr val="000000"/>
                </a:solidFill>
                <a:latin typeface="Calibri" panose="020F0502020204030204" pitchFamily="34" charset="0"/>
              </a:rPr>
              <a:t>tik naujoms, remontuotoms, išplėstoms </a:t>
            </a:r>
            <a:r>
              <a:rPr lang="lt-LT" sz="3600" b="0" i="0" u="none" strike="noStrike" baseline="0" dirty="0">
                <a:solidFill>
                  <a:srgbClr val="000000"/>
                </a:solidFill>
                <a:latin typeface="Calibri" panose="020F0502020204030204" pitchFamily="34" charset="0"/>
              </a:rPr>
              <a:t>ar pan. CŠT trasoms:</a:t>
            </a:r>
            <a:endParaRPr lang="lt-LT" b="0" i="0" u="none" strike="noStrike" baseline="0" dirty="0">
              <a:solidFill>
                <a:srgbClr val="000000"/>
              </a:solidFill>
              <a:latin typeface="Calibri" panose="020F0502020204030204" pitchFamily="34" charset="0"/>
            </a:endParaRPr>
          </a:p>
          <a:p>
            <a:pPr marL="0" indent="0">
              <a:buNone/>
            </a:pPr>
            <a:r>
              <a:rPr lang="lt-LT" sz="2400" b="0" i="1" u="none" strike="noStrike" baseline="0" dirty="0">
                <a:solidFill>
                  <a:srgbClr val="000000"/>
                </a:solidFill>
                <a:latin typeface="Calibri" panose="020F0502020204030204" pitchFamily="34" charset="0"/>
              </a:rPr>
              <a:t>...</a:t>
            </a:r>
            <a:r>
              <a:rPr lang="en-US" sz="2400" b="0" i="1" u="none" strike="noStrike" baseline="0" dirty="0">
                <a:solidFill>
                  <a:srgbClr val="000000"/>
                </a:solidFill>
                <a:latin typeface="Calibri" panose="020F0502020204030204" pitchFamily="34" charset="0"/>
              </a:rPr>
              <a:t>for new, extended or modified pipes to test them for leaks and, if applicable, for stability. That means the tests were done before the initial operation and not during the service lifetime. AGFW FW 602 “District heating pipes - tests at service pipes to prove the tightness and the strength” at the “AGFW Acknowledged rules of technology for district heating, cooling and CHP”. </a:t>
            </a:r>
            <a:endParaRPr lang="lt-LT" sz="2400" b="0" i="1" u="none" strike="noStrike" baseline="0" dirty="0">
              <a:solidFill>
                <a:srgbClr val="000000"/>
              </a:solidFill>
              <a:latin typeface="Calibri" panose="020F0502020204030204" pitchFamily="34" charset="0"/>
            </a:endParaRPr>
          </a:p>
          <a:p>
            <a:pPr marL="0" indent="0">
              <a:buNone/>
            </a:pPr>
            <a:endParaRPr lang="lt-LT" sz="2400" i="1" dirty="0">
              <a:solidFill>
                <a:srgbClr val="000000"/>
              </a:solidFill>
              <a:latin typeface="Calibri" panose="020F0502020204030204" pitchFamily="34" charset="0"/>
            </a:endParaRPr>
          </a:p>
          <a:p>
            <a:pPr marL="0" indent="0">
              <a:buNone/>
            </a:pPr>
            <a:endParaRPr lang="lt-LT" sz="1800" b="0" i="1"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77175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4A4CF-78BF-4330-A4E0-9D521E20AFE4}"/>
              </a:ext>
            </a:extLst>
          </p:cNvPr>
          <p:cNvSpPr>
            <a:spLocks noGrp="1"/>
          </p:cNvSpPr>
          <p:nvPr>
            <p:ph type="title"/>
          </p:nvPr>
        </p:nvSpPr>
        <p:spPr/>
        <p:txBody>
          <a:bodyPr/>
          <a:lstStyle/>
          <a:p>
            <a:r>
              <a:rPr lang="lt-LT" dirty="0"/>
              <a:t>AGFW požiūris</a:t>
            </a:r>
          </a:p>
        </p:txBody>
      </p:sp>
      <p:sp>
        <p:nvSpPr>
          <p:cNvPr id="3" name="Content Placeholder 2">
            <a:extLst>
              <a:ext uri="{FF2B5EF4-FFF2-40B4-BE49-F238E27FC236}">
                <a16:creationId xmlns:a16="http://schemas.microsoft.com/office/drawing/2014/main" id="{C2937ECF-E042-41EB-A765-D3C46BA2E4B9}"/>
              </a:ext>
            </a:extLst>
          </p:cNvPr>
          <p:cNvSpPr>
            <a:spLocks noGrp="1"/>
          </p:cNvSpPr>
          <p:nvPr>
            <p:ph idx="1"/>
          </p:nvPr>
        </p:nvSpPr>
        <p:spPr>
          <a:xfrm>
            <a:off x="838199" y="1282262"/>
            <a:ext cx="10786241" cy="5370786"/>
          </a:xfrm>
        </p:spPr>
        <p:txBody>
          <a:bodyPr>
            <a:normAutofit lnSpcReduction="10000"/>
          </a:bodyPr>
          <a:lstStyle/>
          <a:p>
            <a:r>
              <a:rPr lang="lt-LT" sz="3200" dirty="0"/>
              <a:t>Iš </a:t>
            </a:r>
            <a:r>
              <a:rPr lang="lt-LT" sz="3200" u="sng" dirty="0"/>
              <a:t>anksto izoliuoti vamzdžiai </a:t>
            </a:r>
            <a:r>
              <a:rPr lang="lt-LT" sz="3200" dirty="0"/>
              <a:t>patiria daug </a:t>
            </a:r>
            <a:r>
              <a:rPr lang="lt-LT" sz="3200" u="sng" dirty="0"/>
              <a:t>didesnį mechaninį įtempimą </a:t>
            </a:r>
            <a:r>
              <a:rPr lang="lt-LT" sz="3200" dirty="0"/>
              <a:t>dėl temperatūros negu dėl slėginio bandymo</a:t>
            </a:r>
          </a:p>
          <a:p>
            <a:pPr marL="0" indent="0" algn="just">
              <a:buNone/>
            </a:pPr>
            <a:r>
              <a:rPr lang="lt-LT" sz="2000" i="1" dirty="0"/>
              <a:t>...</a:t>
            </a:r>
            <a:r>
              <a:rPr lang="en-US" sz="1800" i="1" dirty="0"/>
              <a:t>most new DH traces were designed as buried pre-insulated pipes, whose greatest mechanical stress (tension) occurs due to the impeded thermal expansion. This stress exceeds the forces to be applied by a pressure test many times over</a:t>
            </a:r>
            <a:r>
              <a:rPr lang="en-US" sz="2000" i="1" dirty="0"/>
              <a:t>.</a:t>
            </a:r>
            <a:endParaRPr lang="lt-LT" sz="2000" i="1" dirty="0"/>
          </a:p>
          <a:p>
            <a:r>
              <a:rPr lang="lt-LT" sz="3200" dirty="0"/>
              <a:t>Šalti HB leidžia patikrinti komponentų (atramos, pakabos, kompensatoriai...) </a:t>
            </a:r>
            <a:r>
              <a:rPr lang="lt-LT" sz="3200" u="sng" dirty="0"/>
              <a:t>mechaninį stiprumą po montavimo</a:t>
            </a:r>
            <a:r>
              <a:rPr lang="lt-LT" sz="3200" dirty="0"/>
              <a:t>, bet neišeliminuoja    rizikų, atsirandančių eksploatacijos metu  </a:t>
            </a:r>
            <a:r>
              <a:rPr lang="en-US" sz="3200" dirty="0"/>
              <a:t> </a:t>
            </a:r>
            <a:endParaRPr lang="lt-LT" sz="3200" dirty="0"/>
          </a:p>
          <a:p>
            <a:pPr marL="0" indent="0">
              <a:buNone/>
            </a:pPr>
            <a:r>
              <a:rPr lang="en-US" sz="1600" i="1" dirty="0"/>
              <a:t>If cold water pressure tests were used for above ground level pipes or pipes in concrete channels the applied stress leads to knowledge about whether, for example, bearings, mountings, suspensions etc. are sufficiently dimensioned to withstand the weight forces. </a:t>
            </a:r>
            <a:endParaRPr lang="lt-LT" sz="1600" i="1" dirty="0"/>
          </a:p>
          <a:p>
            <a:r>
              <a:rPr lang="lt-LT" b="0" i="0" u="none" strike="noStrike" baseline="0" dirty="0">
                <a:solidFill>
                  <a:srgbClr val="000000"/>
                </a:solidFill>
                <a:latin typeface="Calibri" panose="020F0502020204030204" pitchFamily="34" charset="0"/>
              </a:rPr>
              <a:t>Moderniuose CŠT tinkluose naudojami pratekėjimų stebėjimo įrenginiai, kurie </a:t>
            </a:r>
            <a:r>
              <a:rPr lang="lt-LT" b="0" i="0" u="sng" strike="noStrike" baseline="0" dirty="0">
                <a:solidFill>
                  <a:srgbClr val="000000"/>
                </a:solidFill>
                <a:latin typeface="Calibri" panose="020F0502020204030204" pitchFamily="34" charset="0"/>
              </a:rPr>
              <a:t>labai anksti nustato drėgmę trasose </a:t>
            </a:r>
          </a:p>
          <a:p>
            <a:pPr marL="0" indent="0">
              <a:buNone/>
            </a:pPr>
            <a:r>
              <a:rPr lang="en-US" sz="2000" b="0" i="1" u="none" strike="noStrike" baseline="0" dirty="0">
                <a:solidFill>
                  <a:srgbClr val="000000"/>
                </a:solidFill>
                <a:latin typeface="Calibri" panose="020F0502020204030204" pitchFamily="34" charset="0"/>
              </a:rPr>
              <a:t>modern grids uses some systems for monitoring possible leakages, relevant defects can be detected early, even during operation. </a:t>
            </a:r>
            <a:endParaRPr lang="lt-LT" sz="3200" i="1" dirty="0"/>
          </a:p>
        </p:txBody>
      </p:sp>
    </p:spTree>
    <p:extLst>
      <p:ext uri="{BB962C8B-B14F-4D97-AF65-F5344CB8AC3E}">
        <p14:creationId xmlns:p14="http://schemas.microsoft.com/office/powerpoint/2010/main" val="313161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782571-154F-45C1-922D-6616F1DEB067}"/>
              </a:ext>
            </a:extLst>
          </p:cNvPr>
          <p:cNvPicPr>
            <a:picLocks noChangeAspect="1"/>
          </p:cNvPicPr>
          <p:nvPr/>
        </p:nvPicPr>
        <p:blipFill>
          <a:blip r:embed="rId2"/>
          <a:stretch>
            <a:fillRect/>
          </a:stretch>
        </p:blipFill>
        <p:spPr>
          <a:xfrm>
            <a:off x="2244351" y="-202349"/>
            <a:ext cx="7283669" cy="7060349"/>
          </a:xfrm>
          <a:prstGeom prst="rect">
            <a:avLst/>
          </a:prstGeom>
        </p:spPr>
      </p:pic>
    </p:spTree>
    <p:extLst>
      <p:ext uri="{BB962C8B-B14F-4D97-AF65-F5344CB8AC3E}">
        <p14:creationId xmlns:p14="http://schemas.microsoft.com/office/powerpoint/2010/main" val="733928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32E0C-922F-4D04-89CD-2FE399E3DE52}"/>
              </a:ext>
            </a:extLst>
          </p:cNvPr>
          <p:cNvSpPr>
            <a:spLocks noGrp="1"/>
          </p:cNvSpPr>
          <p:nvPr>
            <p:ph type="title"/>
          </p:nvPr>
        </p:nvSpPr>
        <p:spPr/>
        <p:txBody>
          <a:bodyPr>
            <a:normAutofit/>
          </a:bodyPr>
          <a:lstStyle/>
          <a:p>
            <a:r>
              <a:rPr lang="lt-LT" dirty="0"/>
              <a:t>APIBENDRINIMAS (HB?)</a:t>
            </a:r>
          </a:p>
        </p:txBody>
      </p:sp>
      <p:sp>
        <p:nvSpPr>
          <p:cNvPr id="3" name="Content Placeholder 2">
            <a:extLst>
              <a:ext uri="{FF2B5EF4-FFF2-40B4-BE49-F238E27FC236}">
                <a16:creationId xmlns:a16="http://schemas.microsoft.com/office/drawing/2014/main" id="{49932AB0-57DC-487D-97D2-D5428B7AFD58}"/>
              </a:ext>
            </a:extLst>
          </p:cNvPr>
          <p:cNvSpPr>
            <a:spLocks noGrp="1"/>
          </p:cNvSpPr>
          <p:nvPr>
            <p:ph idx="1"/>
          </p:nvPr>
        </p:nvSpPr>
        <p:spPr/>
        <p:txBody>
          <a:bodyPr/>
          <a:lstStyle/>
          <a:p>
            <a:r>
              <a:rPr lang="lt-LT" dirty="0"/>
              <a:t>Defektai po sumontavimo – išaiškinami </a:t>
            </a:r>
            <a:r>
              <a:rPr lang="lt-LT" sz="2800" b="1" dirty="0"/>
              <a:t>sandarumo</a:t>
            </a:r>
            <a:r>
              <a:rPr lang="lt-LT" dirty="0"/>
              <a:t> bandymais</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lt-LT" dirty="0"/>
              <a:t> </a:t>
            </a:r>
            <a:r>
              <a:rPr kumimoji="0" lang="lt-LT"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Naujųjų vamzdynų </a:t>
            </a:r>
            <a:r>
              <a:rPr kumimoji="0" lang="lt-LT"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įtempimai dėl temperatūros daug kartų didesni </a:t>
            </a:r>
            <a:r>
              <a:rPr kumimoji="0" lang="lt-LT"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negu susidaro šaltų HB metu...</a:t>
            </a:r>
          </a:p>
          <a:p>
            <a:r>
              <a:rPr lang="lt-LT" dirty="0"/>
              <a:t> </a:t>
            </a:r>
            <a:r>
              <a:rPr lang="it-IT" dirty="0"/>
              <a:t>Šalti slėginiai bandymai </a:t>
            </a:r>
            <a:r>
              <a:rPr lang="it-IT" b="1" dirty="0"/>
              <a:t>neparodo visų problemų</a:t>
            </a:r>
            <a:r>
              <a:rPr lang="lt-LT" b="1" dirty="0"/>
              <a:t> </a:t>
            </a:r>
            <a:r>
              <a:rPr lang="lt-LT" dirty="0"/>
              <a:t>– kitaip jų nebūtų žiemą</a:t>
            </a:r>
            <a:r>
              <a:rPr lang="it-IT" dirty="0"/>
              <a:t>?</a:t>
            </a:r>
          </a:p>
          <a:p>
            <a:r>
              <a:rPr lang="lt-LT" dirty="0"/>
              <a:t>Į nepraeinamą kanalą patekęs vanduo ir </a:t>
            </a:r>
            <a:r>
              <a:rPr lang="lt-LT" b="1" dirty="0"/>
              <a:t>išorinės korozijos židinys </a:t>
            </a:r>
            <a:r>
              <a:rPr lang="lt-LT" dirty="0"/>
              <a:t>– dažniausia plyšimų priežastis </a:t>
            </a:r>
          </a:p>
          <a:p>
            <a:endParaRPr lang="lt-LT" dirty="0"/>
          </a:p>
          <a:p>
            <a:pPr marL="0" indent="0">
              <a:buNone/>
            </a:pPr>
            <a:r>
              <a:rPr lang="lt-LT" b="1" dirty="0">
                <a:solidFill>
                  <a:srgbClr val="FF0000"/>
                </a:solidFill>
              </a:rPr>
              <a:t>		KĄ ATSKLEIDŽIA </a:t>
            </a:r>
            <a:r>
              <a:rPr lang="lt-LT" b="1" dirty="0"/>
              <a:t>HIDRAULINIAI BANDYMAI</a:t>
            </a:r>
            <a:r>
              <a:rPr lang="lt-LT" b="1" dirty="0">
                <a:solidFill>
                  <a:srgbClr val="FF0000"/>
                </a:solidFill>
              </a:rPr>
              <a:t>?</a:t>
            </a:r>
          </a:p>
          <a:p>
            <a:endParaRPr lang="lt-LT" dirty="0"/>
          </a:p>
        </p:txBody>
      </p:sp>
      <p:sp>
        <p:nvSpPr>
          <p:cNvPr id="4" name="TextBox 3">
            <a:extLst>
              <a:ext uri="{FF2B5EF4-FFF2-40B4-BE49-F238E27FC236}">
                <a16:creationId xmlns:a16="http://schemas.microsoft.com/office/drawing/2014/main" id="{A18C833A-9D4D-48DC-8B64-A67BEF3BC5EF}"/>
              </a:ext>
            </a:extLst>
          </p:cNvPr>
          <p:cNvSpPr txBox="1"/>
          <p:nvPr/>
        </p:nvSpPr>
        <p:spPr>
          <a:xfrm>
            <a:off x="725214" y="4813737"/>
            <a:ext cx="10594427" cy="646331"/>
          </a:xfrm>
          <a:prstGeom prst="rect">
            <a:avLst/>
          </a:prstGeom>
          <a:noFill/>
        </p:spPr>
        <p:txBody>
          <a:bodyPr wrap="square" rtlCol="0">
            <a:spAutoFit/>
          </a:bodyPr>
          <a:lstStyle/>
          <a:p>
            <a:r>
              <a:rPr lang="lt-LT" sz="3600" b="1" dirty="0">
                <a:solidFill>
                  <a:srgbClr val="FF0000"/>
                </a:solidFill>
              </a:rPr>
              <a:t>	</a:t>
            </a:r>
            <a:endParaRPr lang="lt-LT" sz="3600" b="1" dirty="0"/>
          </a:p>
        </p:txBody>
      </p:sp>
    </p:spTree>
    <p:extLst>
      <p:ext uri="{BB962C8B-B14F-4D97-AF65-F5344CB8AC3E}">
        <p14:creationId xmlns:p14="http://schemas.microsoft.com/office/powerpoint/2010/main" val="4259852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9AD26-39FF-4382-B85F-F32CB57016D2}"/>
              </a:ext>
            </a:extLst>
          </p:cNvPr>
          <p:cNvSpPr>
            <a:spLocks noGrp="1"/>
          </p:cNvSpPr>
          <p:nvPr>
            <p:ph type="title"/>
          </p:nvPr>
        </p:nvSpPr>
        <p:spPr>
          <a:xfrm>
            <a:off x="2193535" y="352425"/>
            <a:ext cx="9906001" cy="657224"/>
          </a:xfrm>
        </p:spPr>
        <p:txBody>
          <a:bodyPr>
            <a:normAutofit fontScale="90000"/>
          </a:bodyPr>
          <a:lstStyle/>
          <a:p>
            <a:r>
              <a:rPr lang="lt-LT" dirty="0"/>
              <a:t>Dėl Elektrinių ir elektros tinklų eksploatavimo taisyklių, patvirtintų Energetikos ministro 2012-10-29 įsakymu Nr.1-211</a:t>
            </a:r>
          </a:p>
        </p:txBody>
      </p:sp>
      <p:sp>
        <p:nvSpPr>
          <p:cNvPr id="3" name="Content Placeholder 2">
            <a:extLst>
              <a:ext uri="{FF2B5EF4-FFF2-40B4-BE49-F238E27FC236}">
                <a16:creationId xmlns:a16="http://schemas.microsoft.com/office/drawing/2014/main" id="{422B28A8-4DFE-4ABD-BE25-182463C1AF72}"/>
              </a:ext>
            </a:extLst>
          </p:cNvPr>
          <p:cNvSpPr>
            <a:spLocks noGrp="1"/>
          </p:cNvSpPr>
          <p:nvPr>
            <p:ph idx="1"/>
          </p:nvPr>
        </p:nvSpPr>
        <p:spPr>
          <a:xfrm>
            <a:off x="-92463" y="1612482"/>
            <a:ext cx="12191999" cy="5129559"/>
          </a:xfrm>
        </p:spPr>
        <p:txBody>
          <a:bodyPr/>
          <a:lstStyle/>
          <a:p>
            <a:pPr marL="0" marR="0" indent="450215" algn="just">
              <a:spcBef>
                <a:spcPts val="0"/>
              </a:spcBef>
              <a:spcAft>
                <a:spcPts val="0"/>
              </a:spcAft>
            </a:pPr>
            <a:r>
              <a:rPr lang="lt-LT" sz="2400" dirty="0">
                <a:effectLst/>
                <a:latin typeface="Arial" panose="020B0604020202020204" pitchFamily="34" charset="0"/>
                <a:ea typeface="Times New Roman" panose="02020603050405020304" pitchFamily="18" charset="0"/>
              </a:rPr>
              <a:t>823. </a:t>
            </a:r>
            <a:r>
              <a:rPr lang="lt-LT" sz="2400" strike="sngStrike" dirty="0">
                <a:effectLst/>
                <a:latin typeface="Arial" panose="020B0604020202020204" pitchFamily="34" charset="0"/>
                <a:ea typeface="Times New Roman" panose="02020603050405020304" pitchFamily="18" charset="0"/>
              </a:rPr>
              <a:t>Ne rečiau kaip kartą per mėnesį</a:t>
            </a:r>
            <a:r>
              <a:rPr lang="lt-LT" sz="2400" dirty="0">
                <a:effectLst/>
                <a:latin typeface="Arial" panose="020B0604020202020204" pitchFamily="34" charset="0"/>
                <a:ea typeface="Times New Roman" panose="02020603050405020304" pitchFamily="18" charset="0"/>
              </a:rPr>
              <a:t> </a:t>
            </a:r>
            <a:r>
              <a:rPr lang="lt-LT" sz="2400" strike="sngStrike" dirty="0" err="1">
                <a:effectLst/>
                <a:latin typeface="Arial" panose="020B0604020202020204" pitchFamily="34" charset="0"/>
                <a:ea typeface="Times New Roman" panose="02020603050405020304" pitchFamily="18" charset="0"/>
              </a:rPr>
              <a:t>v</a:t>
            </a:r>
            <a:r>
              <a:rPr lang="lt-LT" sz="2400" b="1" dirty="0" err="1">
                <a:effectLst/>
                <a:latin typeface="Arial" panose="020B0604020202020204" pitchFamily="34" charset="0"/>
                <a:ea typeface="Times New Roman" panose="02020603050405020304" pitchFamily="18" charset="0"/>
              </a:rPr>
              <a:t>V</a:t>
            </a:r>
            <a:r>
              <a:rPr lang="lt-LT" sz="2400" dirty="0" err="1">
                <a:effectLst/>
                <a:latin typeface="Arial" panose="020B0604020202020204" pitchFamily="34" charset="0"/>
                <a:ea typeface="Times New Roman" panose="02020603050405020304" pitchFamily="18" charset="0"/>
              </a:rPr>
              <a:t>amzdynų</a:t>
            </a:r>
            <a:r>
              <a:rPr lang="lt-LT" sz="2400" dirty="0">
                <a:effectLst/>
                <a:latin typeface="Arial" panose="020B0604020202020204" pitchFamily="34" charset="0"/>
                <a:ea typeface="Times New Roman" panose="02020603050405020304" pitchFamily="18" charset="0"/>
              </a:rPr>
              <a:t> priežiūros meistras</a:t>
            </a:r>
            <a:r>
              <a:rPr lang="lt-LT" sz="2400" b="1" dirty="0">
                <a:effectLst/>
                <a:latin typeface="Arial" panose="020B0604020202020204" pitchFamily="34" charset="0"/>
                <a:ea typeface="Times New Roman" panose="02020603050405020304" pitchFamily="18" charset="0"/>
              </a:rPr>
              <a:t>,</a:t>
            </a:r>
            <a:r>
              <a:rPr lang="lt-LT" sz="2400" dirty="0">
                <a:effectLst/>
                <a:latin typeface="Arial" panose="020B0604020202020204" pitchFamily="34" charset="0"/>
                <a:ea typeface="Times New Roman" panose="02020603050405020304" pitchFamily="18" charset="0"/>
              </a:rPr>
              <a:t> </a:t>
            </a:r>
            <a:r>
              <a:rPr lang="lt-LT" sz="2400" b="1" dirty="0">
                <a:effectLst/>
                <a:latin typeface="Arial" panose="020B0604020202020204" pitchFamily="34" charset="0"/>
                <a:ea typeface="Times New Roman" panose="02020603050405020304" pitchFamily="18" charset="0"/>
              </a:rPr>
              <a:t>energetikos </a:t>
            </a:r>
            <a:r>
              <a:rPr lang="lt-LT" sz="2400" b="1" u="sng" dirty="0">
                <a:solidFill>
                  <a:srgbClr val="C00000"/>
                </a:solidFill>
                <a:effectLst/>
                <a:latin typeface="Arial" panose="020B0604020202020204" pitchFamily="34" charset="0"/>
                <a:ea typeface="Times New Roman" panose="02020603050405020304" pitchFamily="18" charset="0"/>
              </a:rPr>
              <a:t>įrenginių savininko nustatytu periodiškumu</a:t>
            </a:r>
            <a:r>
              <a:rPr lang="lt-LT" sz="2400" b="1" dirty="0">
                <a:effectLst/>
                <a:latin typeface="Arial" panose="020B0604020202020204" pitchFamily="34" charset="0"/>
                <a:ea typeface="Times New Roman" panose="02020603050405020304" pitchFamily="18" charset="0"/>
              </a:rPr>
              <a:t>, </a:t>
            </a:r>
            <a:r>
              <a:rPr lang="lt-LT" sz="2400" dirty="0">
                <a:effectLst/>
                <a:latin typeface="Arial" panose="020B0604020202020204" pitchFamily="34" charset="0"/>
                <a:ea typeface="Times New Roman" panose="02020603050405020304" pitchFamily="18" charset="0"/>
              </a:rPr>
              <a:t>turi apžiūrėti termofikacinius vamzdynus</a:t>
            </a:r>
            <a:r>
              <a:rPr lang="lt-LT" sz="2400" b="1" dirty="0">
                <a:effectLst/>
                <a:latin typeface="Arial" panose="020B0604020202020204" pitchFamily="34" charset="0"/>
                <a:ea typeface="Times New Roman" panose="02020603050405020304" pitchFamily="18" charset="0"/>
              </a:rPr>
              <a:t> ir patikrinti  vamzdynų sandarumą ir stiprumą (juos apžiūrint, stebint atjungto vamzdynų ruožo skaitiklio rodmenis, padidėjusį drėgnumą vamzdynų kanaluose ir pan.) </a:t>
            </a:r>
            <a:r>
              <a:rPr lang="lt-LT" sz="2400" dirty="0">
                <a:effectLst/>
                <a:latin typeface="Arial" panose="020B0604020202020204" pitchFamily="34" charset="0"/>
                <a:ea typeface="Times New Roman" panose="02020603050405020304" pitchFamily="18" charset="0"/>
              </a:rPr>
              <a:t>ir</a:t>
            </a:r>
            <a:r>
              <a:rPr lang="lt-LT" sz="2400" b="1" dirty="0">
                <a:effectLst/>
                <a:latin typeface="Arial" panose="020B0604020202020204" pitchFamily="34" charset="0"/>
                <a:ea typeface="Times New Roman" panose="02020603050405020304" pitchFamily="18" charset="0"/>
              </a:rPr>
              <a:t>,</a:t>
            </a:r>
            <a:r>
              <a:rPr lang="lt-LT" sz="2400" dirty="0">
                <a:effectLst/>
                <a:latin typeface="Arial" panose="020B0604020202020204" pitchFamily="34" charset="0"/>
                <a:ea typeface="Times New Roman" panose="02020603050405020304" pitchFamily="18" charset="0"/>
              </a:rPr>
              <a:t> </a:t>
            </a:r>
            <a:r>
              <a:rPr lang="lt-LT" sz="2400" b="1" u="sng" dirty="0">
                <a:solidFill>
                  <a:srgbClr val="C00000"/>
                </a:solidFill>
                <a:effectLst/>
                <a:latin typeface="Arial" panose="020B0604020202020204" pitchFamily="34" charset="0"/>
                <a:ea typeface="Times New Roman" panose="02020603050405020304" pitchFamily="18" charset="0"/>
              </a:rPr>
              <a:t>jeigu nėra kitokio būdo įsitikinti termofikacinių vamzdynų sandarumu</a:t>
            </a:r>
            <a:r>
              <a:rPr lang="lt-LT" sz="2400" b="1" dirty="0">
                <a:effectLst/>
                <a:latin typeface="Arial" panose="020B0604020202020204" pitchFamily="34" charset="0"/>
                <a:ea typeface="Times New Roman" panose="02020603050405020304" pitchFamily="18" charset="0"/>
              </a:rPr>
              <a:t>,</a:t>
            </a:r>
            <a:r>
              <a:rPr lang="lt-LT" sz="2400" dirty="0">
                <a:effectLst/>
                <a:latin typeface="Arial" panose="020B0604020202020204" pitchFamily="34" charset="0"/>
                <a:ea typeface="Times New Roman" panose="02020603050405020304" pitchFamily="18" charset="0"/>
              </a:rPr>
              <a:t> kasmet tikrinti jų sandarumą hidrauliniu būdu. </a:t>
            </a:r>
            <a:endParaRPr lang="lt-LT" sz="2800" dirty="0">
              <a:effectLst/>
              <a:latin typeface="Times New Roman" panose="02020603050405020304" pitchFamily="18" charset="0"/>
              <a:ea typeface="Times New Roman" panose="02020603050405020304" pitchFamily="18" charset="0"/>
            </a:endParaRPr>
          </a:p>
          <a:p>
            <a:pPr marL="0" marR="0" indent="450215" algn="just">
              <a:spcBef>
                <a:spcPts val="0"/>
              </a:spcBef>
              <a:spcAft>
                <a:spcPts val="0"/>
              </a:spcAft>
            </a:pPr>
            <a:r>
              <a:rPr lang="lt-LT" sz="2400" dirty="0">
                <a:effectLst/>
                <a:latin typeface="Arial" panose="020B0604020202020204" pitchFamily="34" charset="0"/>
                <a:ea typeface="Times New Roman" panose="02020603050405020304" pitchFamily="18" charset="0"/>
              </a:rPr>
              <a:t>863. Požeminių vamzdynų tvirtumas įvertinamas atsižvelgiant į </a:t>
            </a:r>
            <a:r>
              <a:rPr lang="lt-LT" sz="2400" b="1" u="sng" dirty="0">
                <a:solidFill>
                  <a:srgbClr val="C00000"/>
                </a:solidFill>
                <a:effectLst/>
                <a:latin typeface="Arial" panose="020B0604020202020204" pitchFamily="34" charset="0"/>
                <a:ea typeface="Times New Roman" panose="02020603050405020304" pitchFamily="18" charset="0"/>
              </a:rPr>
              <a:t>energetikos įrenginių savininko nustatyta tvarka </a:t>
            </a:r>
            <a:r>
              <a:rPr lang="lt-LT" sz="2400" strike="sngStrike" dirty="0">
                <a:effectLst/>
                <a:latin typeface="Arial" panose="020B0604020202020204" pitchFamily="34" charset="0"/>
                <a:ea typeface="Times New Roman" panose="02020603050405020304" pitchFamily="18" charset="0"/>
              </a:rPr>
              <a:t>kasmet </a:t>
            </a:r>
            <a:r>
              <a:rPr lang="lt-LT" sz="2400" b="1" dirty="0">
                <a:effectLst/>
                <a:latin typeface="Arial" panose="020B0604020202020204" pitchFamily="34" charset="0"/>
                <a:ea typeface="Times New Roman" panose="02020603050405020304" pitchFamily="18" charset="0"/>
              </a:rPr>
              <a:t>periodiškai</a:t>
            </a:r>
            <a:r>
              <a:rPr lang="lt-LT" sz="2400" dirty="0">
                <a:effectLst/>
                <a:latin typeface="Arial" panose="020B0604020202020204" pitchFamily="34" charset="0"/>
                <a:ea typeface="Times New Roman" panose="02020603050405020304" pitchFamily="18" charset="0"/>
              </a:rPr>
              <a:t> atliekamų </a:t>
            </a:r>
            <a:r>
              <a:rPr lang="lt-LT" sz="2400" b="1" dirty="0">
                <a:effectLst/>
                <a:latin typeface="Arial" panose="020B0604020202020204" pitchFamily="34" charset="0"/>
                <a:ea typeface="Times New Roman" panose="02020603050405020304" pitchFamily="18" charset="0"/>
              </a:rPr>
              <a:t>vamzdynų sandarumo patikrinimo</a:t>
            </a:r>
            <a:r>
              <a:rPr lang="lt-LT" sz="2400" dirty="0">
                <a:effectLst/>
                <a:latin typeface="Arial" panose="020B0604020202020204" pitchFamily="34" charset="0"/>
                <a:ea typeface="Times New Roman" panose="02020603050405020304" pitchFamily="18" charset="0"/>
              </a:rPr>
              <a:t> ir </a:t>
            </a:r>
            <a:r>
              <a:rPr lang="lt-LT" sz="2400" b="1" dirty="0">
                <a:effectLst/>
                <a:latin typeface="Arial" panose="020B0604020202020204" pitchFamily="34" charset="0"/>
                <a:ea typeface="Times New Roman" panose="02020603050405020304" pitchFamily="18" charset="0"/>
              </a:rPr>
              <a:t>(ar)</a:t>
            </a:r>
            <a:r>
              <a:rPr lang="lt-LT" sz="2400" strike="sngStrike" dirty="0">
                <a:effectLst/>
                <a:latin typeface="Arial" panose="020B0604020202020204" pitchFamily="34" charset="0"/>
                <a:ea typeface="Times New Roman" panose="02020603050405020304" pitchFamily="18" charset="0"/>
              </a:rPr>
              <a:t> buvusių</a:t>
            </a:r>
            <a:r>
              <a:rPr lang="lt-LT" sz="2400" dirty="0">
                <a:effectLst/>
                <a:latin typeface="Arial" panose="020B0604020202020204" pitchFamily="34" charset="0"/>
                <a:ea typeface="Times New Roman" panose="02020603050405020304" pitchFamily="18" charset="0"/>
              </a:rPr>
              <a:t> hidraulinių bandymų analizės rezultatus.</a:t>
            </a:r>
            <a:endParaRPr lang="lt-LT" sz="2800" dirty="0">
              <a:effectLst/>
              <a:latin typeface="Times New Roman" panose="02020603050405020304" pitchFamily="18" charset="0"/>
              <a:ea typeface="Times New Roman" panose="02020603050405020304" pitchFamily="18" charset="0"/>
            </a:endParaRPr>
          </a:p>
          <a:p>
            <a:pPr marL="0" marR="0" indent="450215" algn="just">
              <a:spcBef>
                <a:spcPts val="0"/>
              </a:spcBef>
              <a:spcAft>
                <a:spcPts val="0"/>
              </a:spcAft>
            </a:pPr>
            <a:r>
              <a:rPr lang="lt-LT" sz="2400" dirty="0">
                <a:effectLst/>
                <a:latin typeface="Arial" panose="020B0604020202020204" pitchFamily="34" charset="0"/>
                <a:ea typeface="Times New Roman" panose="02020603050405020304" pitchFamily="18" charset="0"/>
              </a:rPr>
              <a:t>874. Iki prasidedant šildymo sezonui</a:t>
            </a:r>
            <a:r>
              <a:rPr lang="lt-LT" sz="2400" b="1" dirty="0">
                <a:effectLst/>
                <a:latin typeface="Arial" panose="020B0604020202020204" pitchFamily="34" charset="0"/>
                <a:ea typeface="Times New Roman" panose="02020603050405020304" pitchFamily="18" charset="0"/>
              </a:rPr>
              <a:t>,</a:t>
            </a:r>
            <a:r>
              <a:rPr lang="lt-LT" sz="2400" dirty="0">
                <a:effectLst/>
                <a:latin typeface="Arial" panose="020B0604020202020204" pitchFamily="34" charset="0"/>
                <a:ea typeface="Times New Roman" panose="02020603050405020304" pitchFamily="18" charset="0"/>
              </a:rPr>
              <a:t> </a:t>
            </a:r>
            <a:r>
              <a:rPr lang="lt-LT" sz="2400" b="1" u="sng" dirty="0">
                <a:solidFill>
                  <a:srgbClr val="C00000"/>
                </a:solidFill>
                <a:effectLst/>
                <a:latin typeface="Arial" panose="020B0604020202020204" pitchFamily="34" charset="0"/>
                <a:ea typeface="Times New Roman" panose="02020603050405020304" pitchFamily="18" charset="0"/>
              </a:rPr>
              <a:t>energetikos įrenginių savininko nustatyta tvarka</a:t>
            </a:r>
            <a:r>
              <a:rPr lang="lt-LT" sz="2400" b="1" dirty="0">
                <a:effectLst/>
                <a:latin typeface="Arial" panose="020B0604020202020204" pitchFamily="34" charset="0"/>
                <a:ea typeface="Times New Roman" panose="02020603050405020304" pitchFamily="18" charset="0"/>
              </a:rPr>
              <a:t>,</a:t>
            </a:r>
            <a:r>
              <a:rPr lang="lt-LT" sz="2400" dirty="0">
                <a:effectLst/>
                <a:latin typeface="Arial" panose="020B0604020202020204" pitchFamily="34" charset="0"/>
                <a:ea typeface="Times New Roman" panose="02020603050405020304" pitchFamily="18" charset="0"/>
              </a:rPr>
              <a:t> reikia </a:t>
            </a:r>
            <a:r>
              <a:rPr lang="lt-LT" sz="2400" strike="sngStrike" dirty="0">
                <a:effectLst/>
                <a:latin typeface="Arial" panose="020B0604020202020204" pitchFamily="34" charset="0"/>
                <a:ea typeface="Times New Roman" panose="02020603050405020304" pitchFamily="18" charset="0"/>
              </a:rPr>
              <a:t>atlikti </a:t>
            </a:r>
            <a:r>
              <a:rPr lang="lt-LT" sz="2400" b="1" dirty="0">
                <a:effectLst/>
                <a:latin typeface="Arial" panose="020B0604020202020204" pitchFamily="34" charset="0"/>
                <a:ea typeface="Times New Roman" panose="02020603050405020304" pitchFamily="18" charset="0"/>
              </a:rPr>
              <a:t>patikrinti </a:t>
            </a:r>
            <a:r>
              <a:rPr lang="lt-LT" sz="2400" dirty="0">
                <a:effectLst/>
                <a:latin typeface="Arial" panose="020B0604020202020204" pitchFamily="34" charset="0"/>
                <a:ea typeface="Times New Roman" panose="02020603050405020304" pitchFamily="18" charset="0"/>
              </a:rPr>
              <a:t>suremontuotų tinklų </a:t>
            </a:r>
            <a:r>
              <a:rPr lang="lt-LT" sz="2400" dirty="0" err="1">
                <a:effectLst/>
                <a:latin typeface="Arial" panose="020B0604020202020204" pitchFamily="34" charset="0"/>
                <a:ea typeface="Times New Roman" panose="02020603050405020304" pitchFamily="18" charset="0"/>
              </a:rPr>
              <a:t>sandarum</a:t>
            </a:r>
            <a:r>
              <a:rPr lang="lt-LT" sz="2400" strike="sngStrike" dirty="0" err="1">
                <a:effectLst/>
                <a:latin typeface="Arial" panose="020B0604020202020204" pitchFamily="34" charset="0"/>
                <a:ea typeface="Times New Roman" panose="02020603050405020304" pitchFamily="18" charset="0"/>
              </a:rPr>
              <a:t>o</a:t>
            </a:r>
            <a:r>
              <a:rPr lang="lt-LT" sz="2400" b="1" dirty="0" err="1">
                <a:effectLst/>
                <a:latin typeface="Arial" panose="020B0604020202020204" pitchFamily="34" charset="0"/>
                <a:ea typeface="Times New Roman" panose="02020603050405020304" pitchFamily="18" charset="0"/>
              </a:rPr>
              <a:t>ą</a:t>
            </a:r>
            <a:r>
              <a:rPr lang="lt-LT" sz="2400" dirty="0">
                <a:effectLst/>
                <a:latin typeface="Arial" panose="020B0604020202020204" pitchFamily="34" charset="0"/>
                <a:ea typeface="Times New Roman" panose="02020603050405020304" pitchFamily="18" charset="0"/>
              </a:rPr>
              <a:t> ir </a:t>
            </a:r>
            <a:r>
              <a:rPr lang="lt-LT" sz="2400" strike="sngStrike" dirty="0">
                <a:effectLst/>
                <a:latin typeface="Arial" panose="020B0604020202020204" pitchFamily="34" charset="0"/>
                <a:ea typeface="Times New Roman" panose="02020603050405020304" pitchFamily="18" charset="0"/>
              </a:rPr>
              <a:t>tvirtumo </a:t>
            </a:r>
            <a:r>
              <a:rPr lang="lt-LT" sz="2400" b="1" dirty="0">
                <a:effectLst/>
                <a:latin typeface="Arial" panose="020B0604020202020204" pitchFamily="34" charset="0"/>
                <a:ea typeface="Times New Roman" panose="02020603050405020304" pitchFamily="18" charset="0"/>
              </a:rPr>
              <a:t>stiprumą</a:t>
            </a:r>
            <a:r>
              <a:rPr lang="lt-LT" sz="2400" dirty="0">
                <a:effectLst/>
                <a:latin typeface="Arial" panose="020B0604020202020204" pitchFamily="34" charset="0"/>
                <a:ea typeface="Times New Roman" panose="02020603050405020304" pitchFamily="18" charset="0"/>
              </a:rPr>
              <a:t>, </a:t>
            </a:r>
            <a:r>
              <a:rPr lang="lt-LT" sz="2400" b="1" dirty="0">
                <a:effectLst/>
                <a:latin typeface="Arial" panose="020B0604020202020204" pitchFamily="34" charset="0"/>
                <a:ea typeface="Times New Roman" panose="02020603050405020304" pitchFamily="18" charset="0"/>
              </a:rPr>
              <a:t>esant poreikiui atlikti</a:t>
            </a:r>
            <a:r>
              <a:rPr lang="lt-LT" sz="2400" dirty="0">
                <a:effectLst/>
                <a:latin typeface="Arial" panose="020B0604020202020204" pitchFamily="34" charset="0"/>
                <a:ea typeface="Times New Roman" panose="02020603050405020304" pitchFamily="18" charset="0"/>
              </a:rPr>
              <a:t> bandymą hidrauliniu slėgiu.</a:t>
            </a:r>
            <a:endParaRPr lang="lt-LT"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73211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43A68-FF35-47E2-8F9D-7F771D4DE2BD}"/>
              </a:ext>
            </a:extLst>
          </p:cNvPr>
          <p:cNvSpPr>
            <a:spLocks noGrp="1"/>
          </p:cNvSpPr>
          <p:nvPr>
            <p:ph type="title"/>
          </p:nvPr>
        </p:nvSpPr>
        <p:spPr>
          <a:xfrm>
            <a:off x="2111341" y="795644"/>
            <a:ext cx="9906001" cy="657224"/>
          </a:xfrm>
        </p:spPr>
        <p:txBody>
          <a:bodyPr>
            <a:normAutofit fontScale="90000"/>
          </a:bodyPr>
          <a:lstStyle/>
          <a:p>
            <a:r>
              <a:rPr lang="lt-LT" dirty="0"/>
              <a:t>Dėl Šilumos tinklų ir šilumos vartojimo įrenginių priežiūros (eksploatavimo) taisyklių, patvirtintų Energetikos ministro 2010-04-07 įsakymu Nr. 1-111</a:t>
            </a:r>
            <a:br>
              <a:rPr lang="lt-LT" dirty="0"/>
            </a:br>
            <a:endParaRPr lang="lt-LT" dirty="0"/>
          </a:p>
        </p:txBody>
      </p:sp>
      <p:sp>
        <p:nvSpPr>
          <p:cNvPr id="3" name="Content Placeholder 2">
            <a:extLst>
              <a:ext uri="{FF2B5EF4-FFF2-40B4-BE49-F238E27FC236}">
                <a16:creationId xmlns:a16="http://schemas.microsoft.com/office/drawing/2014/main" id="{52CF1368-ACF2-42C0-BBA8-42C6ECA106E1}"/>
              </a:ext>
            </a:extLst>
          </p:cNvPr>
          <p:cNvSpPr>
            <a:spLocks noGrp="1"/>
          </p:cNvSpPr>
          <p:nvPr>
            <p:ph idx="1"/>
          </p:nvPr>
        </p:nvSpPr>
        <p:spPr>
          <a:xfrm>
            <a:off x="554802" y="2280906"/>
            <a:ext cx="11637198" cy="3781450"/>
          </a:xfrm>
        </p:spPr>
        <p:txBody>
          <a:bodyPr/>
          <a:lstStyle/>
          <a:p>
            <a:pPr marL="0" marR="0" indent="450215" algn="just">
              <a:spcBef>
                <a:spcPts val="0"/>
              </a:spcBef>
              <a:spcAft>
                <a:spcPts val="0"/>
              </a:spcAft>
            </a:pPr>
            <a:r>
              <a:rPr lang="lt-LT" sz="2400" dirty="0">
                <a:solidFill>
                  <a:srgbClr val="000000"/>
                </a:solidFill>
                <a:effectLst/>
                <a:latin typeface="Arial" panose="020B0604020202020204" pitchFamily="34" charset="0"/>
                <a:ea typeface="Times New Roman" panose="02020603050405020304" pitchFamily="18" charset="0"/>
              </a:rPr>
              <a:t>107.6. šilumos tinklai ir šilumos naudojimo įrenginiai po remonto turi būti išbandomi </a:t>
            </a:r>
            <a:r>
              <a:rPr lang="lt-LT" sz="2400" dirty="0" err="1">
                <a:solidFill>
                  <a:srgbClr val="000000"/>
                </a:solidFill>
                <a:effectLst/>
                <a:latin typeface="Arial" panose="020B0604020202020204" pitchFamily="34" charset="0"/>
                <a:ea typeface="Times New Roman" panose="02020603050405020304" pitchFamily="18" charset="0"/>
              </a:rPr>
              <a:t>hidrauliškai</a:t>
            </a:r>
            <a:r>
              <a:rPr lang="lt-LT" sz="2400" dirty="0">
                <a:solidFill>
                  <a:srgbClr val="000000"/>
                </a:solidFill>
                <a:effectLst/>
                <a:latin typeface="Arial" panose="020B0604020202020204" pitchFamily="34" charset="0"/>
                <a:ea typeface="Times New Roman" panose="02020603050405020304" pitchFamily="18" charset="0"/>
              </a:rPr>
              <a:t> </a:t>
            </a:r>
            <a:r>
              <a:rPr lang="lt-LT" sz="2400" b="1" dirty="0">
                <a:solidFill>
                  <a:srgbClr val="000000"/>
                </a:solidFill>
                <a:effectLst/>
                <a:latin typeface="Arial" panose="020B0604020202020204" pitchFamily="34" charset="0"/>
                <a:ea typeface="Times New Roman" panose="02020603050405020304" pitchFamily="18" charset="0"/>
              </a:rPr>
              <a:t>arba patikrinami kitais </a:t>
            </a:r>
            <a:r>
              <a:rPr lang="lt-LT" sz="2400" b="1" spc="-5" dirty="0">
                <a:solidFill>
                  <a:srgbClr val="000000"/>
                </a:solidFill>
                <a:effectLst/>
                <a:latin typeface="Arial" panose="020B0604020202020204" pitchFamily="34" charset="0"/>
                <a:ea typeface="Times New Roman" panose="02020603050405020304" pitchFamily="18" charset="0"/>
              </a:rPr>
              <a:t>šilumos tinklų ir šilumos vartojimo įrenginių savininko </a:t>
            </a:r>
            <a:r>
              <a:rPr lang="lt-LT" sz="2400" b="1" dirty="0">
                <a:solidFill>
                  <a:srgbClr val="000000"/>
                </a:solidFill>
                <a:effectLst/>
                <a:latin typeface="Arial" panose="020B0604020202020204" pitchFamily="34" charset="0"/>
                <a:ea typeface="Times New Roman" panose="02020603050405020304" pitchFamily="18" charset="0"/>
              </a:rPr>
              <a:t>ar Prižiūrėtojo vadovo ar jo įgalioto asmens nustatytais būdais bei tvarka</a:t>
            </a:r>
            <a:r>
              <a:rPr lang="lt-LT" sz="2400" dirty="0">
                <a:solidFill>
                  <a:srgbClr val="000000"/>
                </a:solidFill>
                <a:effectLst/>
                <a:latin typeface="Arial" panose="020B0604020202020204" pitchFamily="34" charset="0"/>
                <a:ea typeface="Times New Roman" panose="02020603050405020304" pitchFamily="18" charset="0"/>
              </a:rPr>
              <a:t>.</a:t>
            </a:r>
            <a:endParaRPr lang="lt-LT" sz="2800" dirty="0">
              <a:effectLst/>
              <a:latin typeface="Times New Roman" panose="02020603050405020304" pitchFamily="18" charset="0"/>
              <a:ea typeface="Times New Roman" panose="02020603050405020304" pitchFamily="18" charset="0"/>
            </a:endParaRPr>
          </a:p>
          <a:p>
            <a:pPr marL="0" marR="0" indent="450215" algn="just">
              <a:spcBef>
                <a:spcPts val="0"/>
              </a:spcBef>
              <a:spcAft>
                <a:spcPts val="0"/>
              </a:spcAft>
            </a:pPr>
            <a:r>
              <a:rPr lang="lt-LT" sz="2400" dirty="0">
                <a:solidFill>
                  <a:srgbClr val="000000"/>
                </a:solidFill>
                <a:effectLst/>
                <a:latin typeface="Arial" panose="020B0604020202020204" pitchFamily="34" charset="0"/>
                <a:ea typeface="Times New Roman" panose="02020603050405020304" pitchFamily="18" charset="0"/>
              </a:rPr>
              <a:t>148. Šilumos tinklų, išskyrus garo vamzdynus, stiprumas ir sandarumas turi būti tikrinamas kasmet hidrauliniais bandymais</a:t>
            </a:r>
            <a:r>
              <a:rPr lang="lt-LT" sz="2400" b="1" dirty="0">
                <a:solidFill>
                  <a:srgbClr val="000000"/>
                </a:solidFill>
                <a:effectLst/>
                <a:latin typeface="Arial" panose="020B0604020202020204" pitchFamily="34" charset="0"/>
                <a:ea typeface="Times New Roman" panose="02020603050405020304" pitchFamily="18" charset="0"/>
              </a:rPr>
              <a:t>, arba patikrinami kitais </a:t>
            </a:r>
            <a:r>
              <a:rPr lang="lt-LT" sz="2400" b="1" spc="-5" dirty="0">
                <a:solidFill>
                  <a:srgbClr val="000000"/>
                </a:solidFill>
                <a:effectLst/>
                <a:latin typeface="Arial" panose="020B0604020202020204" pitchFamily="34" charset="0"/>
                <a:ea typeface="Times New Roman" panose="02020603050405020304" pitchFamily="18" charset="0"/>
              </a:rPr>
              <a:t>šilumos tinklų ir šilumos vartojimo įrenginių savininko </a:t>
            </a:r>
            <a:r>
              <a:rPr lang="lt-LT" sz="2400" b="1" dirty="0">
                <a:solidFill>
                  <a:srgbClr val="000000"/>
                </a:solidFill>
                <a:effectLst/>
                <a:latin typeface="Arial" panose="020B0604020202020204" pitchFamily="34" charset="0"/>
                <a:ea typeface="Times New Roman" panose="02020603050405020304" pitchFamily="18" charset="0"/>
              </a:rPr>
              <a:t>ar Prižiūrėtojo vadovo ar jo įgalioto asmens nustatytai būdais ir tvarka</a:t>
            </a:r>
            <a:r>
              <a:rPr lang="lt-LT" sz="2400" b="1" dirty="0">
                <a:effectLst/>
                <a:latin typeface="Arial" panose="020B0604020202020204" pitchFamily="34" charset="0"/>
                <a:ea typeface="Times New Roman" panose="02020603050405020304" pitchFamily="18" charset="0"/>
              </a:rPr>
              <a:t>,</a:t>
            </a:r>
            <a:r>
              <a:rPr lang="lt-LT" sz="2400" dirty="0">
                <a:solidFill>
                  <a:srgbClr val="000000"/>
                </a:solidFill>
                <a:effectLst/>
                <a:latin typeface="Arial" panose="020B0604020202020204" pitchFamily="34" charset="0"/>
                <a:ea typeface="Times New Roman" panose="02020603050405020304" pitchFamily="18" charset="0"/>
              </a:rPr>
              <a:t> po šildymo sezono atlikus remonto darbus ir suderinus su šilumą tiekiančia įmone.</a:t>
            </a:r>
            <a:endParaRPr lang="lt-LT"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74783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38253-7AC4-475A-9A1A-DC8A28EE4B63}"/>
              </a:ext>
            </a:extLst>
          </p:cNvPr>
          <p:cNvSpPr>
            <a:spLocks noGrp="1"/>
          </p:cNvSpPr>
          <p:nvPr>
            <p:ph type="title"/>
          </p:nvPr>
        </p:nvSpPr>
        <p:spPr>
          <a:xfrm>
            <a:off x="1227758" y="1427870"/>
            <a:ext cx="9906001" cy="657224"/>
          </a:xfrm>
        </p:spPr>
        <p:txBody>
          <a:bodyPr>
            <a:normAutofit fontScale="90000"/>
          </a:bodyPr>
          <a:lstStyle/>
          <a:p>
            <a:r>
              <a:rPr lang="lt-LT" dirty="0"/>
              <a:t>Dėl Vandens garo ir perkaitinto vandens vamzdynų įrengimo ir saugaus eksploatavimo taisyklių, patvirtintų Energetikos ministro 2009-06-10 įsakymu Nr. 1-82 </a:t>
            </a:r>
            <a:br>
              <a:rPr lang="lt-LT" dirty="0"/>
            </a:br>
            <a:br>
              <a:rPr lang="lt-LT" dirty="0"/>
            </a:br>
            <a:endParaRPr lang="lt-LT" dirty="0"/>
          </a:p>
        </p:txBody>
      </p:sp>
      <p:sp>
        <p:nvSpPr>
          <p:cNvPr id="3" name="Content Placeholder 2">
            <a:extLst>
              <a:ext uri="{FF2B5EF4-FFF2-40B4-BE49-F238E27FC236}">
                <a16:creationId xmlns:a16="http://schemas.microsoft.com/office/drawing/2014/main" id="{60D33B7E-DDF8-4493-B250-7B912F2B20B3}"/>
              </a:ext>
            </a:extLst>
          </p:cNvPr>
          <p:cNvSpPr>
            <a:spLocks noGrp="1"/>
          </p:cNvSpPr>
          <p:nvPr>
            <p:ph idx="1"/>
          </p:nvPr>
        </p:nvSpPr>
        <p:spPr>
          <a:xfrm>
            <a:off x="97603" y="2917300"/>
            <a:ext cx="11996793" cy="3432129"/>
          </a:xfrm>
        </p:spPr>
        <p:txBody>
          <a:bodyPr/>
          <a:lstStyle/>
          <a:p>
            <a:pPr marL="0" marR="0" indent="450215" algn="just">
              <a:lnSpc>
                <a:spcPct val="115000"/>
              </a:lnSpc>
              <a:spcBef>
                <a:spcPts val="0"/>
              </a:spcBef>
              <a:spcAft>
                <a:spcPts val="0"/>
              </a:spcAft>
            </a:pPr>
            <a:r>
              <a:rPr lang="lt-LT" sz="2400" dirty="0">
                <a:effectLst/>
                <a:latin typeface="Arial" panose="020B0604020202020204" pitchFamily="34" charset="0"/>
                <a:ea typeface="Times New Roman" panose="02020603050405020304" pitchFamily="18" charset="0"/>
                <a:cs typeface="Times New Roman" panose="02020603050405020304" pitchFamily="18" charset="0"/>
              </a:rPr>
              <a:t>146. </a:t>
            </a:r>
            <a:r>
              <a:rPr lang="lt-LT" sz="2400" dirty="0" err="1">
                <a:effectLst/>
                <a:latin typeface="Arial" panose="020B0604020202020204" pitchFamily="34" charset="0"/>
                <a:ea typeface="Times New Roman" panose="02020603050405020304" pitchFamily="18" charset="0"/>
                <a:cs typeface="Times New Roman" panose="02020603050405020304" pitchFamily="18" charset="0"/>
              </a:rPr>
              <a:t>Bekanalių</a:t>
            </a:r>
            <a:r>
              <a:rPr lang="lt-LT" sz="2400" dirty="0">
                <a:effectLst/>
                <a:latin typeface="Arial" panose="020B0604020202020204" pitchFamily="34" charset="0"/>
                <a:ea typeface="Times New Roman" panose="02020603050405020304" pitchFamily="18" charset="0"/>
                <a:cs typeface="Times New Roman" panose="02020603050405020304" pitchFamily="18" charset="0"/>
              </a:rPr>
              <a:t> ir nepereinamuose kanaluose sumontuotų centralizuoto šilumos tiekimo vamzdynų hidraulinis stiprumo bandymas, skaičiuojant nuo eksploatacijos metu atlikto pirmo hidraulinio stiprumo bandymo, atliekamas </a:t>
            </a:r>
            <a:r>
              <a:rPr lang="lt-LT" sz="2400" b="1" dirty="0">
                <a:effectLst/>
                <a:latin typeface="Arial" panose="020B0604020202020204" pitchFamily="34" charset="0"/>
                <a:ea typeface="Times New Roman" panose="02020603050405020304" pitchFamily="18" charset="0"/>
                <a:cs typeface="Times New Roman" panose="02020603050405020304" pitchFamily="18" charset="0"/>
              </a:rPr>
              <a:t>pagal vamzdyno savininko nustatytus terminus</a:t>
            </a:r>
            <a:r>
              <a:rPr lang="lt-LT" sz="2400" strike="sngStrike" dirty="0">
                <a:effectLst/>
                <a:latin typeface="Arial" panose="020B0604020202020204" pitchFamily="34" charset="0"/>
                <a:ea typeface="Times New Roman" panose="02020603050405020304" pitchFamily="18" charset="0"/>
                <a:cs typeface="Times New Roman" panose="02020603050405020304" pitchFamily="18" charset="0"/>
              </a:rPr>
              <a:t> kas metai baigus šildymo sezoną</a:t>
            </a:r>
            <a:r>
              <a:rPr lang="lt-LT" sz="2400" dirty="0">
                <a:effectLst/>
                <a:latin typeface="Arial" panose="020B0604020202020204" pitchFamily="34" charset="0"/>
                <a:ea typeface="Times New Roman" panose="02020603050405020304" pitchFamily="18" charset="0"/>
                <a:cs typeface="Times New Roman" panose="02020603050405020304" pitchFamily="18" charset="0"/>
              </a:rPr>
              <a:t>. Pirmas hidraulinis stiprumo bandymas </a:t>
            </a:r>
            <a:r>
              <a:rPr lang="lt-LT" sz="2400" dirty="0" err="1">
                <a:effectLst/>
                <a:latin typeface="Arial" panose="020B0604020202020204" pitchFamily="34" charset="0"/>
                <a:ea typeface="Times New Roman" panose="02020603050405020304" pitchFamily="18" charset="0"/>
                <a:cs typeface="Times New Roman" panose="02020603050405020304" pitchFamily="18" charset="0"/>
              </a:rPr>
              <a:t>bekanaliams</a:t>
            </a:r>
            <a:r>
              <a:rPr lang="lt-LT" sz="2400" dirty="0">
                <a:effectLst/>
                <a:latin typeface="Arial" panose="020B0604020202020204" pitchFamily="34" charset="0"/>
                <a:ea typeface="Times New Roman" panose="02020603050405020304" pitchFamily="18" charset="0"/>
                <a:cs typeface="Times New Roman" panose="02020603050405020304" pitchFamily="18" charset="0"/>
              </a:rPr>
              <a:t> vamzdynams atliekamas:</a:t>
            </a:r>
            <a:endParaRPr lang="lt-LT"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0215" algn="just">
              <a:lnSpc>
                <a:spcPct val="115000"/>
              </a:lnSpc>
              <a:spcBef>
                <a:spcPts val="0"/>
              </a:spcBef>
              <a:spcAft>
                <a:spcPts val="0"/>
              </a:spcAft>
            </a:pPr>
            <a:r>
              <a:rPr lang="lt-LT" sz="2400" dirty="0">
                <a:effectLst/>
                <a:latin typeface="Arial" panose="020B0604020202020204" pitchFamily="34" charset="0"/>
                <a:ea typeface="Times New Roman" panose="02020603050405020304" pitchFamily="18" charset="0"/>
                <a:cs typeface="Times New Roman" panose="02020603050405020304" pitchFamily="18" charset="0"/>
              </a:rPr>
              <a:t>146.1. po 10 metų nuo jų eksploatavimo pradžios, jeigu drėgmės signalizacija nenustatomas vandens įsiskverbimas į izoliaciją</a:t>
            </a:r>
            <a:endParaRPr lang="lt-LT"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7434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F633C59-BE9B-47C9-AA04-C63B453A7A7F}"/>
              </a:ext>
            </a:extLst>
          </p:cNvPr>
          <p:cNvPicPr>
            <a:picLocks noChangeAspect="1"/>
          </p:cNvPicPr>
          <p:nvPr/>
        </p:nvPicPr>
        <p:blipFill rotWithShape="1">
          <a:blip r:embed="rId2"/>
          <a:srcRect t="22205" r="9090" b="29248"/>
          <a:stretch/>
        </p:blipFill>
        <p:spPr>
          <a:xfrm>
            <a:off x="3595407" y="-2734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AD5F68-23C0-42FD-948A-0ED35281CD0A}"/>
              </a:ext>
            </a:extLst>
          </p:cNvPr>
          <p:cNvSpPr>
            <a:spLocks noGrp="1"/>
          </p:cNvSpPr>
          <p:nvPr>
            <p:ph type="title"/>
          </p:nvPr>
        </p:nvSpPr>
        <p:spPr>
          <a:xfrm>
            <a:off x="477981" y="1122363"/>
            <a:ext cx="4023360" cy="3204134"/>
          </a:xfrm>
        </p:spPr>
        <p:txBody>
          <a:bodyPr vert="horz" lIns="91440" tIns="45720" rIns="91440" bIns="45720" rtlCol="0" anchor="b">
            <a:normAutofit fontScale="90000"/>
          </a:bodyPr>
          <a:lstStyle/>
          <a:p>
            <a:r>
              <a:rPr lang="lt-LT" sz="4800" b="1" dirty="0"/>
              <a:t>Vamzdynų stebėsena</a:t>
            </a:r>
            <a:br>
              <a:rPr lang="lt-LT" sz="4800" b="1" dirty="0"/>
            </a:br>
            <a:br>
              <a:rPr lang="lt-LT" sz="4800" b="1" dirty="0"/>
            </a:br>
            <a:r>
              <a:rPr lang="lt-LT" sz="4800" b="1" dirty="0"/>
              <a:t>NUOLATINĖ ar PERIODINĖ ?</a:t>
            </a:r>
            <a:endParaRPr lang="en-US" sz="4800" b="1"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353A3E1-58CF-428C-A08F-676015431CE0}"/>
              </a:ext>
            </a:extLst>
          </p:cNvPr>
          <p:cNvSpPr txBox="1"/>
          <p:nvPr/>
        </p:nvSpPr>
        <p:spPr>
          <a:xfrm>
            <a:off x="5387311" y="476032"/>
            <a:ext cx="6149082" cy="1754326"/>
          </a:xfrm>
          <a:prstGeom prst="rect">
            <a:avLst/>
          </a:prstGeom>
          <a:noFill/>
        </p:spPr>
        <p:txBody>
          <a:bodyPr wrap="square">
            <a:spAutoFit/>
          </a:bodyPr>
          <a:lstStyle/>
          <a:p>
            <a:r>
              <a:rPr lang="lt-LT" sz="3600" b="1" dirty="0"/>
              <a:t>Jeigu nespausti - tai reikia sustiprinti vamzdynų būklės stebėseną?</a:t>
            </a:r>
          </a:p>
        </p:txBody>
      </p:sp>
    </p:spTree>
    <p:extLst>
      <p:ext uri="{BB962C8B-B14F-4D97-AF65-F5344CB8AC3E}">
        <p14:creationId xmlns:p14="http://schemas.microsoft.com/office/powerpoint/2010/main" val="24295245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9D9FF-A2AB-4FFB-8AC9-85E83D56BD2F}"/>
              </a:ext>
            </a:extLst>
          </p:cNvPr>
          <p:cNvSpPr>
            <a:spLocks noGrp="1"/>
          </p:cNvSpPr>
          <p:nvPr>
            <p:ph type="title"/>
          </p:nvPr>
        </p:nvSpPr>
        <p:spPr>
          <a:xfrm>
            <a:off x="2260315" y="242047"/>
            <a:ext cx="9359757" cy="960029"/>
          </a:xfrm>
        </p:spPr>
        <p:txBody>
          <a:bodyPr>
            <a:normAutofit fontScale="90000"/>
          </a:bodyPr>
          <a:lstStyle/>
          <a:p>
            <a:r>
              <a:rPr lang="lt-LT" dirty="0"/>
              <a:t>BSAM UŽDAVINYS – padidinti CŠT vamzdynų patikimumą, efektyvumą ir ilgaamžiškumą </a:t>
            </a:r>
          </a:p>
        </p:txBody>
      </p:sp>
      <p:sp>
        <p:nvSpPr>
          <p:cNvPr id="3" name="Content Placeholder 2">
            <a:extLst>
              <a:ext uri="{FF2B5EF4-FFF2-40B4-BE49-F238E27FC236}">
                <a16:creationId xmlns:a16="http://schemas.microsoft.com/office/drawing/2014/main" id="{C867CF8F-6A5A-4853-9812-18E21C6DAAA9}"/>
              </a:ext>
            </a:extLst>
          </p:cNvPr>
          <p:cNvSpPr>
            <a:spLocks noGrp="1"/>
          </p:cNvSpPr>
          <p:nvPr>
            <p:ph idx="1"/>
          </p:nvPr>
        </p:nvSpPr>
        <p:spPr>
          <a:xfrm>
            <a:off x="191589" y="461687"/>
            <a:ext cx="12000411" cy="6744984"/>
          </a:xfrm>
        </p:spPr>
        <p:txBody>
          <a:bodyPr anchor="ctr">
            <a:noAutofit/>
          </a:bodyPr>
          <a:lstStyle/>
          <a:p>
            <a:pPr marL="0" indent="0" algn="just">
              <a:buNone/>
            </a:pPr>
            <a:r>
              <a:rPr lang="lt-LT" sz="2000" dirty="0"/>
              <a:t>Pagrindiniai CŠT technologijos trūkumai - </a:t>
            </a:r>
            <a:r>
              <a:rPr lang="lt-LT" b="1" dirty="0">
                <a:solidFill>
                  <a:srgbClr val="C00000"/>
                </a:solidFill>
              </a:rPr>
              <a:t>didelis kapitalo poreikis</a:t>
            </a:r>
            <a:r>
              <a:rPr lang="lt-LT" sz="2800" b="1" dirty="0">
                <a:solidFill>
                  <a:srgbClr val="C00000"/>
                </a:solidFill>
              </a:rPr>
              <a:t>, </a:t>
            </a:r>
            <a:r>
              <a:rPr lang="lt-LT" b="1" dirty="0">
                <a:solidFill>
                  <a:srgbClr val="C00000"/>
                </a:solidFill>
              </a:rPr>
              <a:t> šilumos nuostoliai </a:t>
            </a:r>
            <a:r>
              <a:rPr lang="lt-LT" sz="2000" dirty="0">
                <a:solidFill>
                  <a:srgbClr val="C00000"/>
                </a:solidFill>
              </a:rPr>
              <a:t>ir </a:t>
            </a:r>
            <a:r>
              <a:rPr lang="lt-LT" b="1" dirty="0">
                <a:solidFill>
                  <a:srgbClr val="C00000"/>
                </a:solidFill>
              </a:rPr>
              <a:t>maža kapitalo grąža</a:t>
            </a:r>
          </a:p>
          <a:p>
            <a:pPr marL="0" indent="0" algn="just">
              <a:buNone/>
            </a:pPr>
            <a:r>
              <a:rPr lang="lt-LT" sz="2000" dirty="0"/>
              <a:t>Norint išspręsti šiuos iššūkius, padidinti CŠT efektyvumą ir sumažinti kapitalo poreikį, vienas iš reikalingiausių procesų bus protingas turto valdymas (S</a:t>
            </a:r>
            <a:r>
              <a:rPr lang="en-US" sz="2000" dirty="0"/>
              <a:t>mart Asset Management</a:t>
            </a:r>
            <a:r>
              <a:rPr lang="lt-LT" sz="2000" dirty="0"/>
              <a:t>). Protingai valdant ir prižiūrint turtą</a:t>
            </a:r>
            <a:r>
              <a:rPr lang="en-US" sz="2000" dirty="0"/>
              <a:t> </a:t>
            </a:r>
            <a:r>
              <a:rPr lang="lt-LT" sz="2000" dirty="0"/>
              <a:t>jis tarnaus ilgiau ir efektyviau bei suteiks dar labiau prieinamą šilumą galutiniams vartotojams</a:t>
            </a:r>
          </a:p>
          <a:p>
            <a:pPr marL="0" indent="0" algn="just">
              <a:buNone/>
            </a:pPr>
            <a:endParaRPr lang="lt-LT" sz="2000" dirty="0"/>
          </a:p>
          <a:p>
            <a:pPr marL="0" indent="0" algn="just">
              <a:buNone/>
            </a:pPr>
            <a:r>
              <a:rPr lang="lt-LT" sz="2000" dirty="0"/>
              <a:t>Projekto BSAM tikslas - sukurti metodus ir tarptautinio bendradarbiavimo procesus </a:t>
            </a:r>
            <a:r>
              <a:rPr lang="lt-LT" sz="2000" b="1" u="sng" dirty="0"/>
              <a:t>CŠT turto valdymo gerinimui Baltijos jūros regione</a:t>
            </a:r>
            <a:r>
              <a:rPr lang="lt-LT" sz="2000" dirty="0"/>
              <a:t>. </a:t>
            </a:r>
          </a:p>
          <a:p>
            <a:pPr algn="just"/>
            <a:r>
              <a:rPr lang="lt-LT" sz="2000" dirty="0"/>
              <a:t>Nustatyti kliūtis ir sėkmės veiksnius kuriant ir </a:t>
            </a:r>
            <a:r>
              <a:rPr lang="lt-LT" b="1" dirty="0"/>
              <a:t>diegiant protingą turto valdymą,</a:t>
            </a:r>
            <a:r>
              <a:rPr lang="lt-LT" sz="2000" dirty="0"/>
              <a:t> šilumos tiekimo tinklų skaitmeninimą. </a:t>
            </a:r>
          </a:p>
          <a:p>
            <a:r>
              <a:rPr lang="lt-LT" sz="2000" dirty="0"/>
              <a:t>Sukurti tarptautini</a:t>
            </a:r>
            <a:r>
              <a:rPr lang="en-US" sz="2000" dirty="0"/>
              <a:t>u</a:t>
            </a:r>
            <a:r>
              <a:rPr lang="lt-LT" sz="2000" dirty="0"/>
              <a:t> m</a:t>
            </a:r>
            <a:r>
              <a:rPr lang="en-US" sz="2000" dirty="0"/>
              <a:t>a</a:t>
            </a:r>
            <a:r>
              <a:rPr lang="lt-LT" sz="2000" dirty="0" err="1"/>
              <a:t>st</a:t>
            </a:r>
            <a:r>
              <a:rPr lang="en-US" sz="2000" dirty="0"/>
              <a:t>u </a:t>
            </a:r>
            <a:r>
              <a:rPr lang="en-US" sz="2000" dirty="0" err="1"/>
              <a:t>pritaikomus</a:t>
            </a:r>
            <a:r>
              <a:rPr lang="en-US" sz="2000" dirty="0"/>
              <a:t> </a:t>
            </a:r>
            <a:r>
              <a:rPr lang="lt-LT" b="1" dirty="0"/>
              <a:t>CŠT tinklų būklės stebėjimo metodus</a:t>
            </a:r>
            <a:endParaRPr lang="lt-LT" sz="2000" dirty="0"/>
          </a:p>
          <a:p>
            <a:r>
              <a:rPr lang="lt-LT" sz="2000" dirty="0"/>
              <a:t>Šiuolaikinių IT priemonių pritaikymas ir panaudojimas duomenų </a:t>
            </a:r>
            <a:r>
              <a:rPr lang="lt-LT" sz="2000" b="1" dirty="0"/>
              <a:t>srautų apdorojimui ir CŠT tinklų priežiūros </a:t>
            </a:r>
            <a:r>
              <a:rPr lang="en-US" sz="2000" b="1" dirty="0" err="1"/>
              <a:t>ir</a:t>
            </a:r>
            <a:r>
              <a:rPr lang="en-US" sz="2000" b="1" dirty="0"/>
              <a:t> </a:t>
            </a:r>
            <a:r>
              <a:rPr lang="en-US" sz="2000" b="1" dirty="0" err="1"/>
              <a:t>pakeitimo</a:t>
            </a:r>
            <a:r>
              <a:rPr lang="en-US" sz="2000" b="1" dirty="0"/>
              <a:t> </a:t>
            </a:r>
            <a:r>
              <a:rPr lang="lt-LT" sz="2000" b="1" dirty="0"/>
              <a:t>numatymui</a:t>
            </a:r>
          </a:p>
        </p:txBody>
      </p:sp>
    </p:spTree>
    <p:extLst>
      <p:ext uri="{BB962C8B-B14F-4D97-AF65-F5344CB8AC3E}">
        <p14:creationId xmlns:p14="http://schemas.microsoft.com/office/powerpoint/2010/main" val="437810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991543" y="116633"/>
            <a:ext cx="9803059" cy="922337"/>
          </a:xfrm>
        </p:spPr>
        <p:txBody>
          <a:bodyPr/>
          <a:lstStyle/>
          <a:p>
            <a:pPr eaLnBrk="1" hangingPunct="1"/>
            <a:r>
              <a:rPr lang="lt-LT" dirty="0"/>
              <a:t>CŠT tinklas</a:t>
            </a:r>
            <a:r>
              <a:rPr lang="en-GB" dirty="0"/>
              <a:t> Helsingborg</a:t>
            </a:r>
            <a:r>
              <a:rPr lang="lt-LT" dirty="0"/>
              <a:t> mieste (Švedija)</a:t>
            </a:r>
            <a:endParaRPr lang="en-GB" dirty="0"/>
          </a:p>
        </p:txBody>
      </p:sp>
      <p:pic>
        <p:nvPicPr>
          <p:cNvPr id="6" name="Bildobjekt 5" descr="FV-nät alla dimensioner 131126.jpg"/>
          <p:cNvPicPr>
            <a:picLocks noChangeAspect="1"/>
          </p:cNvPicPr>
          <p:nvPr/>
        </p:nvPicPr>
        <p:blipFill rotWithShape="1">
          <a:blip r:embed="rId3" cstate="print"/>
          <a:srcRect l="1810" t="986" r="1429" b="1857"/>
          <a:stretch/>
        </p:blipFill>
        <p:spPr>
          <a:xfrm rot="16200000">
            <a:off x="5242560" y="-284480"/>
            <a:ext cx="5618480" cy="7975600"/>
          </a:xfrm>
          <a:prstGeom prst="rect">
            <a:avLst/>
          </a:prstGeom>
        </p:spPr>
      </p:pic>
      <p:sp>
        <p:nvSpPr>
          <p:cNvPr id="12" name="Rectangle 4"/>
          <p:cNvSpPr>
            <a:spLocks noGrp="1" noChangeArrowheads="1"/>
          </p:cNvSpPr>
          <p:nvPr>
            <p:ph type="body" idx="1"/>
          </p:nvPr>
        </p:nvSpPr>
        <p:spPr>
          <a:xfrm>
            <a:off x="6989510" y="4859308"/>
            <a:ext cx="6299770" cy="1742646"/>
          </a:xfrm>
          <a:noFill/>
        </p:spPr>
        <p:txBody>
          <a:bodyPr/>
          <a:lstStyle/>
          <a:p>
            <a:pPr eaLnBrk="1" hangingPunct="1"/>
            <a:r>
              <a:rPr lang="lt-LT" sz="2200" dirty="0"/>
              <a:t>Tinklo ilgis - </a:t>
            </a:r>
            <a:r>
              <a:rPr lang="sv-SE" sz="2200" b="1" dirty="0"/>
              <a:t>560 km </a:t>
            </a:r>
          </a:p>
          <a:p>
            <a:pPr eaLnBrk="1" hangingPunct="1"/>
            <a:r>
              <a:rPr lang="lt-LT" sz="2200" dirty="0"/>
              <a:t>Tinklo tūris - </a:t>
            </a:r>
            <a:r>
              <a:rPr lang="sv-SE" sz="2200" b="1" dirty="0"/>
              <a:t>28 000 m</a:t>
            </a:r>
            <a:r>
              <a:rPr lang="sv-SE" sz="2200" b="1" baseline="30000" dirty="0"/>
              <a:t>3</a:t>
            </a:r>
            <a:r>
              <a:rPr lang="sv-SE" sz="2200" b="1" dirty="0"/>
              <a:t> </a:t>
            </a:r>
          </a:p>
          <a:p>
            <a:pPr eaLnBrk="1" hangingPunct="1"/>
            <a:r>
              <a:rPr lang="en-US" sz="2200" dirty="0" err="1"/>
              <a:t>Prijungt</a:t>
            </a:r>
            <a:r>
              <a:rPr lang="lt-LT" sz="2200" dirty="0"/>
              <a:t>ų objektų-</a:t>
            </a:r>
            <a:r>
              <a:rPr lang="sv-SE" sz="2200" b="1" dirty="0"/>
              <a:t>12 000 </a:t>
            </a:r>
            <a:endParaRPr lang="lt-LT" sz="2200" b="1" dirty="0"/>
          </a:p>
          <a:p>
            <a:pPr eaLnBrk="1" hangingPunct="1"/>
            <a:r>
              <a:rPr lang="lt-LT" sz="2200" dirty="0"/>
              <a:t>Vartotojų skaičius - </a:t>
            </a:r>
            <a:r>
              <a:rPr lang="sv-SE" sz="2200" b="1" dirty="0"/>
              <a:t>50 000</a:t>
            </a:r>
          </a:p>
          <a:p>
            <a:pPr eaLnBrk="1" hangingPunct="1"/>
            <a:r>
              <a:rPr lang="sv-SE" sz="2200" dirty="0"/>
              <a:t>2019m. </a:t>
            </a:r>
            <a:r>
              <a:rPr lang="lt-LT" sz="2200" dirty="0"/>
              <a:t>Šilumos suvartojimas – </a:t>
            </a:r>
            <a:r>
              <a:rPr lang="en-US" sz="2200" b="1" dirty="0"/>
              <a:t>920 GWh</a:t>
            </a:r>
            <a:endParaRPr lang="lt-LT" sz="2200" b="1" dirty="0"/>
          </a:p>
        </p:txBody>
      </p:sp>
      <p:pic>
        <p:nvPicPr>
          <p:cNvPr id="3" name="Picture 2">
            <a:extLst>
              <a:ext uri="{FF2B5EF4-FFF2-40B4-BE49-F238E27FC236}">
                <a16:creationId xmlns:a16="http://schemas.microsoft.com/office/drawing/2014/main" id="{A0B9B8A4-4EEB-462D-A702-6829A552761D}"/>
              </a:ext>
            </a:extLst>
          </p:cNvPr>
          <p:cNvPicPr>
            <a:picLocks noChangeAspect="1"/>
          </p:cNvPicPr>
          <p:nvPr/>
        </p:nvPicPr>
        <p:blipFill>
          <a:blip r:embed="rId4"/>
          <a:stretch>
            <a:fillRect/>
          </a:stretch>
        </p:blipFill>
        <p:spPr>
          <a:xfrm>
            <a:off x="0" y="811121"/>
            <a:ext cx="5267872" cy="3541908"/>
          </a:xfrm>
          <a:prstGeom prst="rect">
            <a:avLst/>
          </a:prstGeom>
        </p:spPr>
      </p:pic>
      <p:sp>
        <p:nvSpPr>
          <p:cNvPr id="2" name="TextBox 1">
            <a:extLst>
              <a:ext uri="{FF2B5EF4-FFF2-40B4-BE49-F238E27FC236}">
                <a16:creationId xmlns:a16="http://schemas.microsoft.com/office/drawing/2014/main" id="{24FB432D-1885-45DB-B866-4366B67C3169}"/>
              </a:ext>
            </a:extLst>
          </p:cNvPr>
          <p:cNvSpPr txBox="1"/>
          <p:nvPr/>
        </p:nvSpPr>
        <p:spPr>
          <a:xfrm>
            <a:off x="894080" y="790693"/>
            <a:ext cx="2336800" cy="369332"/>
          </a:xfrm>
          <a:prstGeom prst="rect">
            <a:avLst/>
          </a:prstGeom>
          <a:solidFill>
            <a:schemeClr val="bg1"/>
          </a:solidFill>
        </p:spPr>
        <p:txBody>
          <a:bodyPr wrap="square" rtlCol="0">
            <a:spAutoFit/>
          </a:bodyPr>
          <a:lstStyle/>
          <a:p>
            <a:pPr algn="r"/>
            <a:r>
              <a:rPr lang="en-US" b="1" dirty="0" err="1"/>
              <a:t>Tinklo</a:t>
            </a:r>
            <a:r>
              <a:rPr lang="en-US" b="1" dirty="0"/>
              <a:t> </a:t>
            </a:r>
            <a:r>
              <a:rPr lang="en-US" b="1" dirty="0" err="1"/>
              <a:t>ilgio</a:t>
            </a:r>
            <a:r>
              <a:rPr lang="en-US" b="1" dirty="0"/>
              <a:t> </a:t>
            </a:r>
            <a:r>
              <a:rPr lang="en-US" b="1" dirty="0" err="1"/>
              <a:t>kitimas</a:t>
            </a:r>
            <a:r>
              <a:rPr lang="en-US" b="1" dirty="0"/>
              <a:t> </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7858C1-A828-4CCF-A25F-5510D6F0693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lt-LT" sz="4000" kern="1200" dirty="0">
                <a:solidFill>
                  <a:schemeClr val="bg1">
                    <a:lumMod val="95000"/>
                  </a:schemeClr>
                </a:solidFill>
              </a:rPr>
              <a:t>LT CŠT nauji </a:t>
            </a:r>
            <a:r>
              <a:rPr lang="lt-LT" sz="4000" dirty="0">
                <a:solidFill>
                  <a:schemeClr val="bg1">
                    <a:lumMod val="95000"/>
                  </a:schemeClr>
                </a:solidFill>
              </a:rPr>
              <a:t>vamzdynai, km/m. </a:t>
            </a:r>
            <a:endParaRPr lang="en-GB" sz="4000" kern="1200" dirty="0">
              <a:solidFill>
                <a:schemeClr val="bg1">
                  <a:lumMod val="95000"/>
                </a:schemeClr>
              </a:solidFill>
            </a:endParaRPr>
          </a:p>
        </p:txBody>
      </p:sp>
      <p:pic>
        <p:nvPicPr>
          <p:cNvPr id="6" name="Picture 5">
            <a:extLst>
              <a:ext uri="{FF2B5EF4-FFF2-40B4-BE49-F238E27FC236}">
                <a16:creationId xmlns:a16="http://schemas.microsoft.com/office/drawing/2014/main" id="{20A9C83A-2CC0-413B-B297-A5CF48282B5B}"/>
              </a:ext>
            </a:extLst>
          </p:cNvPr>
          <p:cNvPicPr/>
          <p:nvPr/>
        </p:nvPicPr>
        <p:blipFill rotWithShape="1">
          <a:blip r:embed="rId2" cstate="print">
            <a:extLst>
              <a:ext uri="{28A0092B-C50C-407E-A947-70E740481C1C}">
                <a14:useLocalDpi xmlns:a14="http://schemas.microsoft.com/office/drawing/2010/main" val="0"/>
              </a:ext>
            </a:extLst>
          </a:blip>
          <a:srcRect l="4565" t="5022"/>
          <a:stretch/>
        </p:blipFill>
        <p:spPr bwMode="auto">
          <a:xfrm>
            <a:off x="131989" y="1396588"/>
            <a:ext cx="12090758" cy="5461412"/>
          </a:xfrm>
          <a:prstGeom prst="rect">
            <a:avLst/>
          </a:prstGeom>
          <a:noFill/>
        </p:spPr>
      </p:pic>
      <p:sp>
        <p:nvSpPr>
          <p:cNvPr id="3" name="TextBox 2">
            <a:extLst>
              <a:ext uri="{FF2B5EF4-FFF2-40B4-BE49-F238E27FC236}">
                <a16:creationId xmlns:a16="http://schemas.microsoft.com/office/drawing/2014/main" id="{53478963-02B0-41C4-A6A7-6E6E4D180640}"/>
              </a:ext>
            </a:extLst>
          </p:cNvPr>
          <p:cNvSpPr txBox="1"/>
          <p:nvPr/>
        </p:nvSpPr>
        <p:spPr>
          <a:xfrm>
            <a:off x="767253" y="1533222"/>
            <a:ext cx="8534401" cy="954107"/>
          </a:xfrm>
          <a:prstGeom prst="rect">
            <a:avLst/>
          </a:prstGeom>
          <a:noFill/>
        </p:spPr>
        <p:txBody>
          <a:bodyPr wrap="square" rtlCol="0">
            <a:spAutoFit/>
          </a:bodyPr>
          <a:lstStyle/>
          <a:p>
            <a:r>
              <a:rPr lang="lt-LT" sz="2000" b="1" dirty="0" err="1"/>
              <a:t>Bekanalių</a:t>
            </a:r>
            <a:r>
              <a:rPr lang="lt-LT" sz="2000" b="1" dirty="0"/>
              <a:t> vamzdynų dalis</a:t>
            </a:r>
            <a:r>
              <a:rPr lang="en-US" sz="2000" b="1" dirty="0"/>
              <a:t>:</a:t>
            </a:r>
            <a:endParaRPr lang="lt-LT" sz="2000" b="1" dirty="0"/>
          </a:p>
          <a:p>
            <a:r>
              <a:rPr lang="lt-LT" dirty="0"/>
              <a:t>Didžiosios CŠT įmonės – nuo </a:t>
            </a:r>
            <a:r>
              <a:rPr lang="en-US" b="1" dirty="0"/>
              <a:t>35</a:t>
            </a:r>
            <a:r>
              <a:rPr lang="en-US" dirty="0"/>
              <a:t> </a:t>
            </a:r>
            <a:r>
              <a:rPr lang="lt-LT" dirty="0"/>
              <a:t>iki </a:t>
            </a:r>
            <a:r>
              <a:rPr lang="en-US" b="1" dirty="0"/>
              <a:t>60</a:t>
            </a:r>
            <a:r>
              <a:rPr lang="en-US" dirty="0"/>
              <a:t>%</a:t>
            </a:r>
            <a:r>
              <a:rPr lang="lt-LT" dirty="0"/>
              <a:t>.</a:t>
            </a:r>
          </a:p>
          <a:p>
            <a:r>
              <a:rPr lang="lt-LT" dirty="0"/>
              <a:t>Mažosios CŠT įmonės – nuo </a:t>
            </a:r>
            <a:r>
              <a:rPr lang="en-US" b="1" dirty="0"/>
              <a:t>50</a:t>
            </a:r>
            <a:r>
              <a:rPr lang="en-US" dirty="0"/>
              <a:t> </a:t>
            </a:r>
            <a:r>
              <a:rPr lang="lt-LT" dirty="0"/>
              <a:t>iki </a:t>
            </a:r>
            <a:r>
              <a:rPr lang="en-US" b="1" dirty="0"/>
              <a:t>99</a:t>
            </a:r>
            <a:r>
              <a:rPr lang="en-US" dirty="0"/>
              <a:t>%</a:t>
            </a:r>
            <a:r>
              <a:rPr lang="lt-LT" dirty="0"/>
              <a:t>.</a:t>
            </a:r>
            <a:endParaRPr lang="en-US" dirty="0"/>
          </a:p>
        </p:txBody>
      </p:sp>
    </p:spTree>
    <p:extLst>
      <p:ext uri="{BB962C8B-B14F-4D97-AF65-F5344CB8AC3E}">
        <p14:creationId xmlns:p14="http://schemas.microsoft.com/office/powerpoint/2010/main" val="4220216723"/>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FCF58-22C3-4D0A-AD1D-221FF4D3ECC9}"/>
              </a:ext>
            </a:extLst>
          </p:cNvPr>
          <p:cNvSpPr>
            <a:spLocks noGrp="1"/>
          </p:cNvSpPr>
          <p:nvPr>
            <p:ph type="title" idx="4294967295"/>
          </p:nvPr>
        </p:nvSpPr>
        <p:spPr>
          <a:xfrm>
            <a:off x="1615141" y="-7334"/>
            <a:ext cx="10461245" cy="10139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dirty="0"/>
              <a:t>		Trasų konstrukcijos HELSINGBORG</a:t>
            </a:r>
            <a:r>
              <a:rPr lang="en-US" dirty="0"/>
              <a:t>E</a:t>
            </a:r>
            <a:endParaRPr lang="lt-LT" dirty="0"/>
          </a:p>
        </p:txBody>
      </p:sp>
      <p:pic>
        <p:nvPicPr>
          <p:cNvPr id="6" name="Picture 4" descr="R:\produkter\FV_Nät\Projekt\440XXX Underhållsprojekt, förprojekteringar\440639 HBG Adolfsberg läckage BTG-kulvert kammare 42007 till 42008\4 Bilder\PB260273.JPG"/>
          <p:cNvPicPr>
            <a:picLocks noChangeAspect="1" noChangeArrowheads="1"/>
          </p:cNvPicPr>
          <p:nvPr/>
        </p:nvPicPr>
        <p:blipFill>
          <a:blip r:embed="rId3" cstate="print"/>
          <a:srcRect/>
          <a:stretch>
            <a:fillRect/>
          </a:stretch>
        </p:blipFill>
        <p:spPr bwMode="auto">
          <a:xfrm rot="16200000">
            <a:off x="380671" y="445039"/>
            <a:ext cx="3559399" cy="2669322"/>
          </a:xfrm>
          <a:prstGeom prst="rect">
            <a:avLst/>
          </a:prstGeom>
          <a:ln>
            <a:noFill/>
          </a:ln>
          <a:effectLst>
            <a:outerShdw blurRad="292100" dist="139700" dir="2700000" algn="tl" rotWithShape="0">
              <a:srgbClr val="333333">
                <a:alpha val="65000"/>
              </a:srgbClr>
            </a:outerShdw>
          </a:effectLst>
        </p:spPr>
      </p:pic>
      <p:pic>
        <p:nvPicPr>
          <p:cNvPr id="9" name="Picture 4" descr="R:\produkter\FV_Nät\Projekt\448XXX Reinvesteringsprojekt ledning\448096 HBG Väla Södra utbyte inmatningsledning et 2\4 Bilder\P9160031.JPG"/>
          <p:cNvPicPr>
            <a:picLocks noChangeAspect="1" noChangeArrowheads="1"/>
          </p:cNvPicPr>
          <p:nvPr/>
        </p:nvPicPr>
        <p:blipFill>
          <a:blip r:embed="rId4" cstate="print"/>
          <a:srcRect/>
          <a:stretch>
            <a:fillRect/>
          </a:stretch>
        </p:blipFill>
        <p:spPr bwMode="auto">
          <a:xfrm>
            <a:off x="5713032" y="1475656"/>
            <a:ext cx="2980217" cy="2235061"/>
          </a:xfrm>
          <a:prstGeom prst="rect">
            <a:avLst/>
          </a:prstGeom>
          <a:noFill/>
        </p:spPr>
      </p:pic>
      <p:pic>
        <p:nvPicPr>
          <p:cNvPr id="2051" name="Picture 3" descr="R:\produkter\FV_Nät\Projekt\440XXX Underhållsprojekt, förprojekteringar\440713 HBG Varbergsgatan 3 (Läckage)\4 Bilder\P8220138.JPG"/>
          <p:cNvPicPr>
            <a:picLocks noChangeAspect="1" noChangeArrowheads="1"/>
          </p:cNvPicPr>
          <p:nvPr/>
        </p:nvPicPr>
        <p:blipFill>
          <a:blip r:embed="rId5" cstate="print"/>
          <a:srcRect/>
          <a:stretch>
            <a:fillRect/>
          </a:stretch>
        </p:blipFill>
        <p:spPr bwMode="auto">
          <a:xfrm>
            <a:off x="8766167" y="2200121"/>
            <a:ext cx="3367379" cy="4489837"/>
          </a:xfrm>
          <a:prstGeom prst="rect">
            <a:avLst/>
          </a:prstGeom>
          <a:noFill/>
        </p:spPr>
      </p:pic>
      <p:pic>
        <p:nvPicPr>
          <p:cNvPr id="15" name="Picture 2" descr="R:\produkter\FV_Nät\Projekt\448XXX Reinvesteringsprojekt ledning\448079 HBG Hjälmshultsgatan utbyte\4 Bilder\IMG_0022.JPG">
            <a:extLst>
              <a:ext uri="{FF2B5EF4-FFF2-40B4-BE49-F238E27FC236}">
                <a16:creationId xmlns:a16="http://schemas.microsoft.com/office/drawing/2014/main" id="{D1C4C865-5A54-42D1-8151-451AB1C2839C}"/>
              </a:ext>
            </a:extLst>
          </p:cNvPr>
          <p:cNvPicPr>
            <a:picLocks noChangeAspect="1" noChangeArrowheads="1"/>
          </p:cNvPicPr>
          <p:nvPr/>
        </p:nvPicPr>
        <p:blipFill>
          <a:blip r:embed="rId6" cstate="print"/>
          <a:srcRect/>
          <a:stretch>
            <a:fillRect/>
          </a:stretch>
        </p:blipFill>
        <p:spPr bwMode="auto">
          <a:xfrm rot="5400000">
            <a:off x="6117275" y="4698117"/>
            <a:ext cx="2171733" cy="1628800"/>
          </a:xfrm>
          <a:prstGeom prst="rect">
            <a:avLst/>
          </a:prstGeom>
          <a:noFill/>
        </p:spPr>
      </p:pic>
      <p:pic>
        <p:nvPicPr>
          <p:cNvPr id="16" name="Picture 3" descr="R:\produkter\FV_Nät\Projekt\442XXX Investeringsprojekt förtätning\442334 HBG Larödsvägen 31\Bilder\IMAG0141.jpg">
            <a:extLst>
              <a:ext uri="{FF2B5EF4-FFF2-40B4-BE49-F238E27FC236}">
                <a16:creationId xmlns:a16="http://schemas.microsoft.com/office/drawing/2014/main" id="{04EEFC0A-4569-4FB2-A602-6325D8A61926}"/>
              </a:ext>
            </a:extLst>
          </p:cNvPr>
          <p:cNvPicPr>
            <a:picLocks noChangeAspect="1" noChangeArrowheads="1"/>
          </p:cNvPicPr>
          <p:nvPr/>
        </p:nvPicPr>
        <p:blipFill>
          <a:blip r:embed="rId7" cstate="print"/>
          <a:srcRect/>
          <a:stretch>
            <a:fillRect/>
          </a:stretch>
        </p:blipFill>
        <p:spPr bwMode="auto">
          <a:xfrm>
            <a:off x="4114555" y="3955758"/>
            <a:ext cx="1746218" cy="2619327"/>
          </a:xfrm>
          <a:prstGeom prst="rect">
            <a:avLst/>
          </a:prstGeom>
          <a:noFill/>
        </p:spPr>
      </p:pic>
      <p:pic>
        <p:nvPicPr>
          <p:cNvPr id="17" name="Picture 2" descr="R:\produkter\FV_Nät\Projekt\445XXX Investeringsprojekt utbyggnad\445058 HBG Ödåkra 4_23 Toftavallen serviser\4 Bilder\Sopranen 1\PC130239.JPG">
            <a:extLst>
              <a:ext uri="{FF2B5EF4-FFF2-40B4-BE49-F238E27FC236}">
                <a16:creationId xmlns:a16="http://schemas.microsoft.com/office/drawing/2014/main" id="{6FD1241F-C365-4CAB-A563-C9DBBCFEB26C}"/>
              </a:ext>
            </a:extLst>
          </p:cNvPr>
          <p:cNvPicPr>
            <a:picLocks noChangeAspect="1" noChangeArrowheads="1"/>
          </p:cNvPicPr>
          <p:nvPr/>
        </p:nvPicPr>
        <p:blipFill>
          <a:blip r:embed="rId8" cstate="print"/>
          <a:srcRect/>
          <a:stretch>
            <a:fillRect/>
          </a:stretch>
        </p:blipFill>
        <p:spPr bwMode="auto">
          <a:xfrm>
            <a:off x="445755" y="3858420"/>
            <a:ext cx="3037592" cy="2814002"/>
          </a:xfrm>
          <a:prstGeom prst="rect">
            <a:avLst/>
          </a:prstGeom>
          <a:noFill/>
        </p:spPr>
      </p:pic>
      <p:sp>
        <p:nvSpPr>
          <p:cNvPr id="4" name="textruta 3">
            <a:extLst>
              <a:ext uri="{FF2B5EF4-FFF2-40B4-BE49-F238E27FC236}">
                <a16:creationId xmlns:a16="http://schemas.microsoft.com/office/drawing/2014/main" id="{B3F4002D-1D1B-4CFD-B1EE-A767D4595FDB}"/>
              </a:ext>
            </a:extLst>
          </p:cNvPr>
          <p:cNvSpPr txBox="1"/>
          <p:nvPr/>
        </p:nvSpPr>
        <p:spPr>
          <a:xfrm>
            <a:off x="3637236" y="1475656"/>
            <a:ext cx="1078864" cy="369332"/>
          </a:xfrm>
          <a:prstGeom prst="rect">
            <a:avLst/>
          </a:prstGeom>
          <a:noFill/>
        </p:spPr>
        <p:txBody>
          <a:bodyPr wrap="square" rtlCol="0">
            <a:spAutoFit/>
          </a:bodyPr>
          <a:lstStyle/>
          <a:p>
            <a:r>
              <a:rPr lang="sv-SE" dirty="0"/>
              <a:t>Concrete</a:t>
            </a:r>
          </a:p>
        </p:txBody>
      </p:sp>
      <p:sp>
        <p:nvSpPr>
          <p:cNvPr id="18" name="textruta 17">
            <a:extLst>
              <a:ext uri="{FF2B5EF4-FFF2-40B4-BE49-F238E27FC236}">
                <a16:creationId xmlns:a16="http://schemas.microsoft.com/office/drawing/2014/main" id="{5D715E34-37D0-401C-987E-21B52B4ADC0B}"/>
              </a:ext>
            </a:extLst>
          </p:cNvPr>
          <p:cNvSpPr txBox="1"/>
          <p:nvPr/>
        </p:nvSpPr>
        <p:spPr>
          <a:xfrm>
            <a:off x="6595991" y="1198014"/>
            <a:ext cx="1078864" cy="369332"/>
          </a:xfrm>
          <a:prstGeom prst="rect">
            <a:avLst/>
          </a:prstGeom>
          <a:noFill/>
        </p:spPr>
        <p:txBody>
          <a:bodyPr wrap="square" rtlCol="0">
            <a:spAutoFit/>
          </a:bodyPr>
          <a:lstStyle/>
          <a:p>
            <a:r>
              <a:rPr lang="sv-SE" dirty="0"/>
              <a:t>Asbestos</a:t>
            </a:r>
          </a:p>
        </p:txBody>
      </p:sp>
      <p:sp>
        <p:nvSpPr>
          <p:cNvPr id="19" name="textruta 18">
            <a:extLst>
              <a:ext uri="{FF2B5EF4-FFF2-40B4-BE49-F238E27FC236}">
                <a16:creationId xmlns:a16="http://schemas.microsoft.com/office/drawing/2014/main" id="{7B83C9CE-D548-4077-BF30-713E200CF179}"/>
              </a:ext>
            </a:extLst>
          </p:cNvPr>
          <p:cNvSpPr txBox="1"/>
          <p:nvPr/>
        </p:nvSpPr>
        <p:spPr>
          <a:xfrm>
            <a:off x="10475375" y="1779700"/>
            <a:ext cx="1078864" cy="369332"/>
          </a:xfrm>
          <a:prstGeom prst="rect">
            <a:avLst/>
          </a:prstGeom>
          <a:noFill/>
        </p:spPr>
        <p:txBody>
          <a:bodyPr wrap="square" rtlCol="0">
            <a:spAutoFit/>
          </a:bodyPr>
          <a:lstStyle/>
          <a:p>
            <a:r>
              <a:rPr lang="sv-SE" dirty="0"/>
              <a:t>PVC</a:t>
            </a:r>
          </a:p>
        </p:txBody>
      </p:sp>
      <p:sp>
        <p:nvSpPr>
          <p:cNvPr id="20" name="textruta 19">
            <a:extLst>
              <a:ext uri="{FF2B5EF4-FFF2-40B4-BE49-F238E27FC236}">
                <a16:creationId xmlns:a16="http://schemas.microsoft.com/office/drawing/2014/main" id="{84BAC862-00FC-485C-BFD9-076599A74F28}"/>
              </a:ext>
            </a:extLst>
          </p:cNvPr>
          <p:cNvSpPr txBox="1"/>
          <p:nvPr/>
        </p:nvSpPr>
        <p:spPr>
          <a:xfrm>
            <a:off x="6876903" y="3972374"/>
            <a:ext cx="1078864" cy="369332"/>
          </a:xfrm>
          <a:prstGeom prst="rect">
            <a:avLst/>
          </a:prstGeom>
          <a:noFill/>
        </p:spPr>
        <p:txBody>
          <a:bodyPr wrap="square" rtlCol="0">
            <a:spAutoFit/>
          </a:bodyPr>
          <a:lstStyle/>
          <a:p>
            <a:r>
              <a:rPr lang="sv-SE" dirty="0"/>
              <a:t>PST</a:t>
            </a:r>
          </a:p>
        </p:txBody>
      </p:sp>
      <p:sp>
        <p:nvSpPr>
          <p:cNvPr id="21" name="textruta 20">
            <a:extLst>
              <a:ext uri="{FF2B5EF4-FFF2-40B4-BE49-F238E27FC236}">
                <a16:creationId xmlns:a16="http://schemas.microsoft.com/office/drawing/2014/main" id="{5EBD0ABB-85A5-4A51-AD48-B0C3201708F4}"/>
              </a:ext>
            </a:extLst>
          </p:cNvPr>
          <p:cNvSpPr txBox="1"/>
          <p:nvPr/>
        </p:nvSpPr>
        <p:spPr>
          <a:xfrm>
            <a:off x="4187190" y="3586426"/>
            <a:ext cx="1224135" cy="369332"/>
          </a:xfrm>
          <a:prstGeom prst="rect">
            <a:avLst/>
          </a:prstGeom>
          <a:noFill/>
        </p:spPr>
        <p:txBody>
          <a:bodyPr wrap="square" rtlCol="0">
            <a:spAutoFit/>
          </a:bodyPr>
          <a:lstStyle/>
          <a:p>
            <a:r>
              <a:rPr lang="sv-SE" dirty="0" err="1"/>
              <a:t>Aquawarm</a:t>
            </a:r>
            <a:endParaRPr lang="sv-SE" dirty="0"/>
          </a:p>
        </p:txBody>
      </p:sp>
      <p:sp>
        <p:nvSpPr>
          <p:cNvPr id="22" name="textruta 21">
            <a:extLst>
              <a:ext uri="{FF2B5EF4-FFF2-40B4-BE49-F238E27FC236}">
                <a16:creationId xmlns:a16="http://schemas.microsoft.com/office/drawing/2014/main" id="{60FC1A8F-3791-4C48-9B18-2D47B8DFD311}"/>
              </a:ext>
            </a:extLst>
          </p:cNvPr>
          <p:cNvSpPr txBox="1"/>
          <p:nvPr/>
        </p:nvSpPr>
        <p:spPr>
          <a:xfrm>
            <a:off x="259549" y="3489088"/>
            <a:ext cx="1355592" cy="369332"/>
          </a:xfrm>
          <a:prstGeom prst="rect">
            <a:avLst/>
          </a:prstGeom>
          <a:noFill/>
        </p:spPr>
        <p:txBody>
          <a:bodyPr wrap="square" rtlCol="0">
            <a:spAutoFit/>
          </a:bodyPr>
          <a:lstStyle/>
          <a:p>
            <a:r>
              <a:rPr lang="sv-SE" dirty="0" err="1"/>
              <a:t>Copperflex</a:t>
            </a:r>
            <a:endParaRPr lang="sv-SE" dirty="0"/>
          </a:p>
        </p:txBody>
      </p:sp>
      <p:pic>
        <p:nvPicPr>
          <p:cNvPr id="5" name="Bildobjekt 5" descr="öresundskraft_VIT_2016.eps">
            <a:extLst>
              <a:ext uri="{FF2B5EF4-FFF2-40B4-BE49-F238E27FC236}">
                <a16:creationId xmlns:a16="http://schemas.microsoft.com/office/drawing/2014/main" id="{A4FAC180-9D52-4CD1-86FE-F8F21382CA7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46665" y="1229224"/>
            <a:ext cx="1795973" cy="862197"/>
          </a:xfrm>
          <a:prstGeom prst="rect">
            <a:avLst/>
          </a:prstGeom>
        </p:spPr>
      </p:pic>
    </p:spTree>
    <p:extLst>
      <p:ext uri="{BB962C8B-B14F-4D97-AF65-F5344CB8AC3E}">
        <p14:creationId xmlns:p14="http://schemas.microsoft.com/office/powerpoint/2010/main" val="257380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P spid="20"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3D45C-EE33-4169-9857-32CA81F4A87C}"/>
              </a:ext>
            </a:extLst>
          </p:cNvPr>
          <p:cNvSpPr>
            <a:spLocks noGrp="1"/>
          </p:cNvSpPr>
          <p:nvPr>
            <p:ph type="title"/>
          </p:nvPr>
        </p:nvSpPr>
        <p:spPr/>
        <p:txBody>
          <a:bodyPr/>
          <a:lstStyle/>
          <a:p>
            <a:r>
              <a:rPr lang="lt-LT" dirty="0"/>
              <a:t>ORESUNDSKRAFT – </a:t>
            </a:r>
            <a:r>
              <a:rPr lang="lt-LT" dirty="0" err="1"/>
              <a:t>Helsingborgo</a:t>
            </a:r>
            <a:r>
              <a:rPr lang="lt-LT" dirty="0"/>
              <a:t> CŠVT įmonė</a:t>
            </a:r>
          </a:p>
        </p:txBody>
      </p:sp>
      <p:sp>
        <p:nvSpPr>
          <p:cNvPr id="3" name="Content Placeholder 2">
            <a:extLst>
              <a:ext uri="{FF2B5EF4-FFF2-40B4-BE49-F238E27FC236}">
                <a16:creationId xmlns:a16="http://schemas.microsoft.com/office/drawing/2014/main" id="{87BE286C-A2A8-41A5-8CF1-F9F6C544F9CC}"/>
              </a:ext>
            </a:extLst>
          </p:cNvPr>
          <p:cNvSpPr>
            <a:spLocks noGrp="1"/>
          </p:cNvSpPr>
          <p:nvPr>
            <p:ph idx="1"/>
          </p:nvPr>
        </p:nvSpPr>
        <p:spPr/>
        <p:txBody>
          <a:bodyPr>
            <a:normAutofit lnSpcReduction="10000"/>
          </a:bodyPr>
          <a:lstStyle/>
          <a:p>
            <a:r>
              <a:rPr lang="lt-LT" dirty="0"/>
              <a:t>CŠT sistema apjungia 3 miestus. Jungiančioji magistralė 16 km. Bendras t</a:t>
            </a:r>
            <a:r>
              <a:rPr lang="en-US" dirty="0"/>
              <a:t>r</a:t>
            </a:r>
            <a:r>
              <a:rPr lang="lt-LT" dirty="0"/>
              <a:t>asų ilgis per 560 km, 1</a:t>
            </a:r>
            <a:r>
              <a:rPr lang="en-US" dirty="0"/>
              <a:t>2</a:t>
            </a:r>
            <a:r>
              <a:rPr lang="lt-LT" dirty="0"/>
              <a:t>000 prijungimų, tūris 28000m</a:t>
            </a:r>
            <a:r>
              <a:rPr lang="lt-LT" baseline="30000" dirty="0"/>
              <a:t>3</a:t>
            </a:r>
            <a:r>
              <a:rPr lang="lt-LT" dirty="0"/>
              <a:t>, 920 </a:t>
            </a:r>
            <a:r>
              <a:rPr lang="lt-LT" dirty="0" err="1"/>
              <a:t>GWh</a:t>
            </a:r>
            <a:r>
              <a:rPr lang="lt-LT" dirty="0"/>
              <a:t>/m. </a:t>
            </a:r>
          </a:p>
          <a:p>
            <a:r>
              <a:rPr lang="lt-LT" dirty="0"/>
              <a:t>Turi šilumos punktus ir </a:t>
            </a:r>
            <a:r>
              <a:rPr lang="en-US" dirty="0" err="1"/>
              <a:t>juos</a:t>
            </a:r>
            <a:r>
              <a:rPr lang="en-US" dirty="0"/>
              <a:t> </a:t>
            </a:r>
            <a:r>
              <a:rPr lang="lt-LT" dirty="0"/>
              <a:t>eksploatuoja pas </a:t>
            </a:r>
            <a:r>
              <a:rPr lang="lt-LT" b="1" dirty="0"/>
              <a:t>40 </a:t>
            </a:r>
            <a:r>
              <a:rPr lang="en-US" b="1" dirty="0"/>
              <a:t>% </a:t>
            </a:r>
            <a:r>
              <a:rPr lang="en-US" b="1" dirty="0" err="1"/>
              <a:t>vartotoj</a:t>
            </a:r>
            <a:r>
              <a:rPr lang="lt-LT" b="1" dirty="0"/>
              <a:t>ų</a:t>
            </a:r>
          </a:p>
          <a:p>
            <a:r>
              <a:rPr lang="lt-LT" b="1" dirty="0"/>
              <a:t>Šilumos perdavimo nuostoliai </a:t>
            </a:r>
            <a:r>
              <a:rPr lang="en-US" b="1" dirty="0"/>
              <a:t>10-</a:t>
            </a:r>
            <a:r>
              <a:rPr lang="lt-LT" b="1" dirty="0"/>
              <a:t>17 </a:t>
            </a:r>
            <a:r>
              <a:rPr lang="en-US" b="1" dirty="0"/>
              <a:t>% </a:t>
            </a:r>
            <a:r>
              <a:rPr lang="en-US" dirty="0" err="1"/>
              <a:t>atskiruose</a:t>
            </a:r>
            <a:r>
              <a:rPr lang="en-US" dirty="0"/>
              <a:t> </a:t>
            </a:r>
            <a:r>
              <a:rPr lang="en-US" dirty="0" err="1"/>
              <a:t>miestuose</a:t>
            </a:r>
            <a:endParaRPr lang="lt-LT" dirty="0"/>
          </a:p>
          <a:p>
            <a:r>
              <a:rPr lang="lt-LT" b="1" dirty="0">
                <a:solidFill>
                  <a:srgbClr val="C00000"/>
                </a:solidFill>
              </a:rPr>
              <a:t>Nebedaromi hidrauliniai bandymai</a:t>
            </a:r>
            <a:r>
              <a:rPr lang="lt-LT" b="1" dirty="0"/>
              <a:t>, </a:t>
            </a:r>
            <a:r>
              <a:rPr lang="lt-LT" dirty="0"/>
              <a:t>tačiau diegiamos </a:t>
            </a:r>
            <a:r>
              <a:rPr lang="lt-LT" b="1" dirty="0"/>
              <a:t>vamzdžių plyšimo ir susidėvėjimo stebėsenos </a:t>
            </a:r>
            <a:r>
              <a:rPr lang="lt-LT" dirty="0"/>
              <a:t>priemonės</a:t>
            </a:r>
            <a:r>
              <a:rPr lang="lt-LT" b="1" dirty="0"/>
              <a:t>  </a:t>
            </a:r>
          </a:p>
          <a:p>
            <a:r>
              <a:rPr lang="en-US" dirty="0"/>
              <a:t> </a:t>
            </a:r>
            <a:r>
              <a:rPr lang="lt-LT" dirty="0"/>
              <a:t>Naudojamos 6 skirtingų konstrukcijų trasos – kiekvienam trasų </a:t>
            </a:r>
            <a:r>
              <a:rPr lang="lt-LT" b="1" dirty="0"/>
              <a:t>tipui parenkamos </a:t>
            </a:r>
            <a:r>
              <a:rPr lang="lt-LT" dirty="0"/>
              <a:t>atitinkamos diagnostikos ir monitoringo </a:t>
            </a:r>
            <a:r>
              <a:rPr lang="lt-LT" b="1" dirty="0"/>
              <a:t>priemonės</a:t>
            </a:r>
            <a:r>
              <a:rPr lang="lt-LT" dirty="0"/>
              <a:t> </a:t>
            </a:r>
          </a:p>
          <a:p>
            <a:r>
              <a:rPr lang="lt-LT" dirty="0"/>
              <a:t>Tinklų </a:t>
            </a:r>
            <a:r>
              <a:rPr lang="lt-LT" b="1" dirty="0"/>
              <a:t>papildymas</a:t>
            </a:r>
            <a:r>
              <a:rPr lang="lt-LT" dirty="0"/>
              <a:t> apie 1-2 m3/val.   </a:t>
            </a:r>
          </a:p>
          <a:p>
            <a:r>
              <a:rPr lang="lt-LT" dirty="0"/>
              <a:t>CŠT sistemos vandens </a:t>
            </a:r>
            <a:r>
              <a:rPr lang="lt-LT" b="1" dirty="0"/>
              <a:t>tūris pasikeičia </a:t>
            </a:r>
            <a:r>
              <a:rPr lang="lt-LT" dirty="0"/>
              <a:t>kartą per metus... </a:t>
            </a:r>
          </a:p>
          <a:p>
            <a:pPr marL="0" indent="0">
              <a:buNone/>
            </a:pPr>
            <a:endParaRPr lang="lt-LT" dirty="0"/>
          </a:p>
          <a:p>
            <a:pPr marL="0" indent="0">
              <a:buNone/>
            </a:pPr>
            <a:r>
              <a:rPr lang="lt-LT" sz="3200" dirty="0"/>
              <a:t>Tikslas – iki 2025-01-01 </a:t>
            </a:r>
            <a:r>
              <a:rPr lang="lt-LT" sz="3200" b="1" dirty="0">
                <a:solidFill>
                  <a:srgbClr val="C00000"/>
                </a:solidFill>
              </a:rPr>
              <a:t>sužinoti kiekvieno metro trasos būklę ir planuoti pakeitimus</a:t>
            </a:r>
          </a:p>
        </p:txBody>
      </p:sp>
    </p:spTree>
    <p:extLst>
      <p:ext uri="{BB962C8B-B14F-4D97-AF65-F5344CB8AC3E}">
        <p14:creationId xmlns:p14="http://schemas.microsoft.com/office/powerpoint/2010/main" val="4104972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132377" y="264160"/>
            <a:ext cx="7626749" cy="757633"/>
          </a:xfrm>
        </p:spPr>
        <p:txBody>
          <a:bodyPr>
            <a:normAutofit/>
          </a:bodyPr>
          <a:lstStyle/>
          <a:p>
            <a:pPr algn="ctr"/>
            <a:r>
              <a:rPr lang="sv-SE" sz="3600" dirty="0"/>
              <a:t>Išmanusi</a:t>
            </a:r>
            <a:r>
              <a:rPr lang="lt-LT" sz="3600" dirty="0"/>
              <a:t>s</a:t>
            </a:r>
            <a:r>
              <a:rPr lang="sv-SE" sz="3600" dirty="0"/>
              <a:t> C</a:t>
            </a:r>
            <a:r>
              <a:rPr lang="lt-LT" sz="3600" dirty="0"/>
              <a:t>ŠT </a:t>
            </a:r>
            <a:r>
              <a:rPr lang="sv-SE" sz="3600" dirty="0"/>
              <a:t>tinklas</a:t>
            </a:r>
            <a:r>
              <a:rPr lang="lt-LT" sz="3600" dirty="0"/>
              <a:t> ???</a:t>
            </a:r>
            <a:endParaRPr lang="sv-SE" sz="3600" dirty="0"/>
          </a:p>
        </p:txBody>
      </p:sp>
      <p:grpSp>
        <p:nvGrpSpPr>
          <p:cNvPr id="4" name="Group 3534">
            <a:extLst>
              <a:ext uri="{FF2B5EF4-FFF2-40B4-BE49-F238E27FC236}">
                <a16:creationId xmlns:a16="http://schemas.microsoft.com/office/drawing/2014/main" id="{422147A3-21C9-4049-BE8A-7FF054F192C2}"/>
              </a:ext>
            </a:extLst>
          </p:cNvPr>
          <p:cNvGrpSpPr/>
          <p:nvPr/>
        </p:nvGrpSpPr>
        <p:grpSpPr>
          <a:xfrm>
            <a:off x="2851245" y="5745370"/>
            <a:ext cx="6979539" cy="748030"/>
            <a:chOff x="0" y="0"/>
            <a:chExt cx="9469118" cy="748630"/>
          </a:xfrm>
        </p:grpSpPr>
        <p:pic>
          <p:nvPicPr>
            <p:cNvPr id="5" name="Picture 141">
              <a:extLst>
                <a:ext uri="{FF2B5EF4-FFF2-40B4-BE49-F238E27FC236}">
                  <a16:creationId xmlns:a16="http://schemas.microsoft.com/office/drawing/2014/main" id="{D2A5FBEC-2277-499B-B899-34E2221062D1}"/>
                </a:ext>
              </a:extLst>
            </p:cNvPr>
            <p:cNvPicPr/>
            <p:nvPr/>
          </p:nvPicPr>
          <p:blipFill>
            <a:blip r:embed="rId2"/>
            <a:stretch>
              <a:fillRect/>
            </a:stretch>
          </p:blipFill>
          <p:spPr>
            <a:xfrm>
              <a:off x="0" y="223638"/>
              <a:ext cx="1709476" cy="524992"/>
            </a:xfrm>
            <a:prstGeom prst="rect">
              <a:avLst/>
            </a:prstGeom>
          </p:spPr>
        </p:pic>
        <p:pic>
          <p:nvPicPr>
            <p:cNvPr id="6" name="Picture 143">
              <a:extLst>
                <a:ext uri="{FF2B5EF4-FFF2-40B4-BE49-F238E27FC236}">
                  <a16:creationId xmlns:a16="http://schemas.microsoft.com/office/drawing/2014/main" id="{EF594F15-54A7-4C56-B5A3-1C41990BED20}"/>
                </a:ext>
              </a:extLst>
            </p:cNvPr>
            <p:cNvPicPr/>
            <p:nvPr/>
          </p:nvPicPr>
          <p:blipFill>
            <a:blip r:embed="rId3"/>
            <a:stretch>
              <a:fillRect/>
            </a:stretch>
          </p:blipFill>
          <p:spPr>
            <a:xfrm>
              <a:off x="3368749" y="4801"/>
              <a:ext cx="2122263" cy="718836"/>
            </a:xfrm>
            <a:prstGeom prst="rect">
              <a:avLst/>
            </a:prstGeom>
          </p:spPr>
        </p:pic>
        <p:pic>
          <p:nvPicPr>
            <p:cNvPr id="7" name="Picture 145">
              <a:extLst>
                <a:ext uri="{FF2B5EF4-FFF2-40B4-BE49-F238E27FC236}">
                  <a16:creationId xmlns:a16="http://schemas.microsoft.com/office/drawing/2014/main" id="{7CCE261C-FD03-42DE-9D64-53519BEBD66B}"/>
                </a:ext>
              </a:extLst>
            </p:cNvPr>
            <p:cNvPicPr/>
            <p:nvPr/>
          </p:nvPicPr>
          <p:blipFill>
            <a:blip r:embed="rId4"/>
            <a:stretch>
              <a:fillRect/>
            </a:stretch>
          </p:blipFill>
          <p:spPr>
            <a:xfrm>
              <a:off x="2012884" y="0"/>
              <a:ext cx="1031967" cy="726913"/>
            </a:xfrm>
            <a:prstGeom prst="rect">
              <a:avLst/>
            </a:prstGeom>
          </p:spPr>
        </p:pic>
        <p:pic>
          <p:nvPicPr>
            <p:cNvPr id="8" name="Picture 147">
              <a:extLst>
                <a:ext uri="{FF2B5EF4-FFF2-40B4-BE49-F238E27FC236}">
                  <a16:creationId xmlns:a16="http://schemas.microsoft.com/office/drawing/2014/main" id="{867A8776-CC8A-4B97-9862-2FA1F26B155D}"/>
                </a:ext>
              </a:extLst>
            </p:cNvPr>
            <p:cNvPicPr/>
            <p:nvPr/>
          </p:nvPicPr>
          <p:blipFill>
            <a:blip r:embed="rId5"/>
            <a:stretch>
              <a:fillRect/>
            </a:stretch>
          </p:blipFill>
          <p:spPr>
            <a:xfrm>
              <a:off x="7869869" y="189454"/>
              <a:ext cx="1599249" cy="540735"/>
            </a:xfrm>
            <a:prstGeom prst="rect">
              <a:avLst/>
            </a:prstGeom>
          </p:spPr>
        </p:pic>
        <p:pic>
          <p:nvPicPr>
            <p:cNvPr id="9" name="Picture 149">
              <a:extLst>
                <a:ext uri="{FF2B5EF4-FFF2-40B4-BE49-F238E27FC236}">
                  <a16:creationId xmlns:a16="http://schemas.microsoft.com/office/drawing/2014/main" id="{664C540A-AF61-4D0C-A897-8979718BF2EA}"/>
                </a:ext>
              </a:extLst>
            </p:cNvPr>
            <p:cNvPicPr/>
            <p:nvPr/>
          </p:nvPicPr>
          <p:blipFill>
            <a:blip r:embed="rId6"/>
            <a:stretch>
              <a:fillRect/>
            </a:stretch>
          </p:blipFill>
          <p:spPr>
            <a:xfrm>
              <a:off x="5810424" y="151249"/>
              <a:ext cx="1674677" cy="577190"/>
            </a:xfrm>
            <a:prstGeom prst="rect">
              <a:avLst/>
            </a:prstGeom>
          </p:spPr>
        </p:pic>
      </p:grpSp>
      <p:pic>
        <p:nvPicPr>
          <p:cNvPr id="16" name="Picture 10" descr="HPIM0728">
            <a:extLst>
              <a:ext uri="{FF2B5EF4-FFF2-40B4-BE49-F238E27FC236}">
                <a16:creationId xmlns:a16="http://schemas.microsoft.com/office/drawing/2014/main" id="{DB651658-919F-4041-851D-4326AC4CD60C}"/>
              </a:ext>
            </a:extLst>
          </p:cNvPr>
          <p:cNvPicPr>
            <a:picLocks noChangeAspect="1" noChangeArrowheads="1"/>
          </p:cNvPicPr>
          <p:nvPr/>
        </p:nvPicPr>
        <p:blipFill>
          <a:blip r:embed="rId7" cstate="print"/>
          <a:srcRect/>
          <a:stretch>
            <a:fillRect/>
          </a:stretch>
        </p:blipFill>
        <p:spPr>
          <a:xfrm>
            <a:off x="2132377" y="1244577"/>
            <a:ext cx="5578571" cy="4202635"/>
          </a:xfrm>
          <a:prstGeom prst="rect">
            <a:avLst/>
          </a:prstGeom>
        </p:spPr>
      </p:pic>
      <p:pic>
        <p:nvPicPr>
          <p:cNvPr id="17" name="Picture 2" descr="R:\produkter\FV_Nät\Drift\Vet inte\Fv\Skador\Skador 2005\Hävertgatan 27 426108 20050315\Hävertg\Hävertgatan.1196.jpg">
            <a:extLst>
              <a:ext uri="{FF2B5EF4-FFF2-40B4-BE49-F238E27FC236}">
                <a16:creationId xmlns:a16="http://schemas.microsoft.com/office/drawing/2014/main" id="{451BDAE3-1179-4AFA-AFB3-99D42896354C}"/>
              </a:ext>
            </a:extLst>
          </p:cNvPr>
          <p:cNvPicPr>
            <a:picLocks noChangeAspect="1" noChangeArrowheads="1"/>
          </p:cNvPicPr>
          <p:nvPr/>
        </p:nvPicPr>
        <p:blipFill>
          <a:blip r:embed="rId8" cstate="print"/>
          <a:srcRect/>
          <a:stretch>
            <a:fillRect/>
          </a:stretch>
        </p:blipFill>
        <p:spPr bwMode="auto">
          <a:xfrm>
            <a:off x="4111273" y="1172511"/>
            <a:ext cx="6438457" cy="4463179"/>
          </a:xfrm>
          <a:prstGeom prst="rect">
            <a:avLst/>
          </a:prstGeom>
          <a:noFill/>
        </p:spPr>
      </p:pic>
      <p:pic>
        <p:nvPicPr>
          <p:cNvPr id="18" name="Picture 4" descr="R:\produkter\FV_Nät\Projekt\440XXX Underhållsprojekt, förprojekteringar\440639 HBG Adolfsberg läckage BTG-kulvert kammare 42007 till 42008\4 Bilder\PB260273.JPG">
            <a:extLst>
              <a:ext uri="{FF2B5EF4-FFF2-40B4-BE49-F238E27FC236}">
                <a16:creationId xmlns:a16="http://schemas.microsoft.com/office/drawing/2014/main" id="{EFF88039-8A6F-40E7-A59C-5B5880A74842}"/>
              </a:ext>
            </a:extLst>
          </p:cNvPr>
          <p:cNvPicPr>
            <a:picLocks noChangeAspect="1" noChangeArrowheads="1"/>
          </p:cNvPicPr>
          <p:nvPr/>
        </p:nvPicPr>
        <p:blipFill>
          <a:blip r:embed="rId9" cstate="print"/>
          <a:srcRect/>
          <a:stretch>
            <a:fillRect/>
          </a:stretch>
        </p:blipFill>
        <p:spPr bwMode="auto">
          <a:xfrm rot="16200000">
            <a:off x="1349000" y="1426958"/>
            <a:ext cx="3240494" cy="24301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208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1E5D8-EE15-4BD5-945F-4E158D4B2E26}"/>
              </a:ext>
            </a:extLst>
          </p:cNvPr>
          <p:cNvSpPr>
            <a:spLocks noGrp="1"/>
          </p:cNvSpPr>
          <p:nvPr>
            <p:ph type="title"/>
          </p:nvPr>
        </p:nvSpPr>
        <p:spPr/>
        <p:txBody>
          <a:bodyPr/>
          <a:lstStyle/>
          <a:p>
            <a:r>
              <a:rPr lang="lt-LT" dirty="0"/>
              <a:t>Vamzdžių plyšimų</a:t>
            </a:r>
            <a:r>
              <a:rPr lang="en-US" dirty="0"/>
              <a:t> </a:t>
            </a:r>
            <a:r>
              <a:rPr lang="en-US" dirty="0" err="1"/>
              <a:t>ir</a:t>
            </a:r>
            <a:r>
              <a:rPr lang="en-US" dirty="0"/>
              <a:t> </a:t>
            </a:r>
            <a:r>
              <a:rPr lang="lt-LT" dirty="0"/>
              <a:t>nesandarumų monitoringas</a:t>
            </a:r>
          </a:p>
        </p:txBody>
      </p:sp>
      <p:sp>
        <p:nvSpPr>
          <p:cNvPr id="3" name="Content Placeholder 2">
            <a:extLst>
              <a:ext uri="{FF2B5EF4-FFF2-40B4-BE49-F238E27FC236}">
                <a16:creationId xmlns:a16="http://schemas.microsoft.com/office/drawing/2014/main" id="{061D9412-77DF-477C-9AFD-60E5032996BE}"/>
              </a:ext>
            </a:extLst>
          </p:cNvPr>
          <p:cNvSpPr>
            <a:spLocks noGrp="1"/>
          </p:cNvSpPr>
          <p:nvPr>
            <p:ph idx="1"/>
          </p:nvPr>
        </p:nvSpPr>
        <p:spPr/>
        <p:txBody>
          <a:bodyPr>
            <a:normAutofit fontScale="92500" lnSpcReduction="10000"/>
          </a:bodyPr>
          <a:lstStyle/>
          <a:p>
            <a:r>
              <a:rPr lang="lt-LT" dirty="0"/>
              <a:t>CŠT įmonė </a:t>
            </a:r>
            <a:r>
              <a:rPr lang="lt-LT" dirty="0" err="1"/>
              <a:t>Oresundskraft</a:t>
            </a:r>
            <a:r>
              <a:rPr lang="lt-LT" dirty="0"/>
              <a:t> prieš kelis metus </a:t>
            </a:r>
            <a:r>
              <a:rPr lang="lt-LT" b="1" dirty="0">
                <a:solidFill>
                  <a:srgbClr val="C00000"/>
                </a:solidFill>
              </a:rPr>
              <a:t>atsisakė hidraulinių bandymų, </a:t>
            </a:r>
            <a:r>
              <a:rPr lang="lt-LT" dirty="0"/>
              <a:t>todėl taiko visą </a:t>
            </a:r>
            <a:r>
              <a:rPr lang="lt-LT" b="1" dirty="0"/>
              <a:t>eilę technologinių inovacijų</a:t>
            </a:r>
            <a:r>
              <a:rPr lang="lt-LT" dirty="0"/>
              <a:t>, </a:t>
            </a:r>
            <a:r>
              <a:rPr lang="lt-LT" u="sng" dirty="0"/>
              <a:t>patikimumui ir efektyvumui </a:t>
            </a:r>
            <a:r>
              <a:rPr lang="lt-LT" dirty="0"/>
              <a:t>užtikrinti: </a:t>
            </a:r>
          </a:p>
          <a:p>
            <a:pPr marL="0" indent="0">
              <a:buNone/>
            </a:pPr>
            <a:r>
              <a:rPr lang="lt-LT" dirty="0"/>
              <a:t>Įprastinės stebėsenos ir paieškų technologijos: </a:t>
            </a:r>
            <a:r>
              <a:rPr lang="lt-LT" b="1" dirty="0"/>
              <a:t>drėgmės indikaciniai laidai</a:t>
            </a:r>
            <a:r>
              <a:rPr lang="lt-LT" dirty="0"/>
              <a:t>, </a:t>
            </a:r>
            <a:r>
              <a:rPr lang="lt-LT" b="1" dirty="0" err="1"/>
              <a:t>termovizinės</a:t>
            </a:r>
            <a:r>
              <a:rPr lang="lt-LT" b="1" dirty="0"/>
              <a:t> nuotraukos </a:t>
            </a:r>
            <a:r>
              <a:rPr lang="lt-LT" dirty="0"/>
              <a:t>iš lėktuvų ir dronų (kas 1-5 metai), akustiniai ir </a:t>
            </a:r>
            <a:r>
              <a:rPr lang="lt-LT" b="1" dirty="0"/>
              <a:t>ultragarsiniai jutikliai...</a:t>
            </a:r>
            <a:r>
              <a:rPr lang="lt-LT" dirty="0"/>
              <a:t>      </a:t>
            </a:r>
          </a:p>
          <a:p>
            <a:pPr marL="0" indent="0">
              <a:buNone/>
            </a:pPr>
            <a:r>
              <a:rPr lang="lt-LT" b="1" dirty="0"/>
              <a:t>Žemiausiose vietose </a:t>
            </a:r>
            <a:r>
              <a:rPr lang="lt-LT" dirty="0"/>
              <a:t>(paprastai kamerose) </a:t>
            </a:r>
            <a:r>
              <a:rPr lang="lt-LT" b="1" dirty="0"/>
              <a:t>įrengiami drėgmės jutikliai ir temperatūros matavimo prietaisai</a:t>
            </a:r>
            <a:r>
              <a:rPr lang="lt-LT" dirty="0"/>
              <a:t>, kurie periodiškai siunčia signalus apie drėgmės lygį, temperatūrą ir tai leidžia aptikti gruntinio arba tinklų vandens patekimą į trasas. </a:t>
            </a:r>
          </a:p>
          <a:p>
            <a:pPr marL="0" indent="0">
              <a:buNone/>
            </a:pPr>
            <a:r>
              <a:rPr lang="lt-LT" i="1" dirty="0"/>
              <a:t>Įranga maitinama specialaus </a:t>
            </a:r>
            <a:r>
              <a:rPr lang="lt-LT" i="1" u="sng" dirty="0"/>
              <a:t>elektros generatoriaus pagalba</a:t>
            </a:r>
            <a:r>
              <a:rPr lang="lt-LT" i="1" dirty="0"/>
              <a:t>, kuris veikia šilumos sklindančios nuo vamzdžio paviršiaus dėka (</a:t>
            </a:r>
            <a:r>
              <a:rPr lang="lt-LT" i="1" dirty="0" err="1"/>
              <a:t>dė</a:t>
            </a:r>
            <a:r>
              <a:rPr lang="en-US" i="1" dirty="0"/>
              <a:t>l</a:t>
            </a:r>
            <a:r>
              <a:rPr lang="lt-LT" i="1" dirty="0"/>
              <a:t> </a:t>
            </a:r>
            <a:r>
              <a:rPr lang="lt-LT" i="1" u="sng" dirty="0"/>
              <a:t>temperatūrų skirtumo</a:t>
            </a:r>
            <a:r>
              <a:rPr lang="lt-LT" i="1" dirty="0"/>
              <a:t>)</a:t>
            </a:r>
          </a:p>
          <a:p>
            <a:pPr marL="0" indent="0">
              <a:buNone/>
            </a:pPr>
            <a:endParaRPr lang="lt-LT" i="1" dirty="0"/>
          </a:p>
          <a:p>
            <a:pPr marL="0" marR="0" lvl="0" indent="0" algn="just"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t-LT"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Senoms trasoms, sumontuotoms </a:t>
            </a:r>
            <a:r>
              <a:rPr kumimoji="0" lang="lt-LT" sz="2800" b="0" i="0" u="sng"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nepraeinamuose kanaluose</a:t>
            </a:r>
            <a:r>
              <a:rPr kumimoji="0" lang="lt-LT"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lt-LT"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pratempiami drėgmės jutimo laidai</a:t>
            </a:r>
            <a:r>
              <a:rPr kumimoji="0" lang="lt-LT"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kurie nuolat seka ir nuotoliniu būdu informuoja apie atsiradusį vandens šaltinį. Šių laidų pratempimui tarp dvejų kamerų, naudojama mechaniniu būdų prakišamas sukamas, lankstus strypas, kurio pagalba pratempiami indikatoriniai laidai</a:t>
            </a:r>
          </a:p>
          <a:p>
            <a:pPr marL="0" indent="0">
              <a:buNone/>
            </a:pPr>
            <a:endParaRPr lang="lt-LT" i="1" dirty="0"/>
          </a:p>
        </p:txBody>
      </p:sp>
    </p:spTree>
    <p:extLst>
      <p:ext uri="{BB962C8B-B14F-4D97-AF65-F5344CB8AC3E}">
        <p14:creationId xmlns:p14="http://schemas.microsoft.com/office/powerpoint/2010/main" val="1689282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813663" y="185074"/>
            <a:ext cx="7017121" cy="531064"/>
          </a:xfrm>
        </p:spPr>
        <p:txBody>
          <a:bodyPr/>
          <a:lstStyle/>
          <a:p>
            <a:pPr algn="ctr"/>
            <a:r>
              <a:rPr lang="sv-SE" sz="3200" dirty="0"/>
              <a:t>Išmanusi</a:t>
            </a:r>
            <a:r>
              <a:rPr lang="lt-LT" sz="3200" dirty="0"/>
              <a:t>s</a:t>
            </a:r>
            <a:r>
              <a:rPr lang="sv-SE" sz="3200" dirty="0"/>
              <a:t> C</a:t>
            </a:r>
            <a:r>
              <a:rPr lang="lt-LT" sz="3200" dirty="0"/>
              <a:t>ŠT </a:t>
            </a:r>
            <a:r>
              <a:rPr lang="sv-SE" sz="3200" dirty="0"/>
              <a:t>tinklas</a:t>
            </a:r>
            <a:endParaRPr lang="sv-SE" dirty="0"/>
          </a:p>
        </p:txBody>
      </p:sp>
      <p:grpSp>
        <p:nvGrpSpPr>
          <p:cNvPr id="4" name="Group 3534">
            <a:extLst>
              <a:ext uri="{FF2B5EF4-FFF2-40B4-BE49-F238E27FC236}">
                <a16:creationId xmlns:a16="http://schemas.microsoft.com/office/drawing/2014/main" id="{422147A3-21C9-4049-BE8A-7FF054F192C2}"/>
              </a:ext>
            </a:extLst>
          </p:cNvPr>
          <p:cNvGrpSpPr/>
          <p:nvPr/>
        </p:nvGrpSpPr>
        <p:grpSpPr>
          <a:xfrm>
            <a:off x="2851245" y="5745370"/>
            <a:ext cx="6979539" cy="748030"/>
            <a:chOff x="0" y="0"/>
            <a:chExt cx="9469118" cy="748630"/>
          </a:xfrm>
        </p:grpSpPr>
        <p:pic>
          <p:nvPicPr>
            <p:cNvPr id="5" name="Picture 141">
              <a:extLst>
                <a:ext uri="{FF2B5EF4-FFF2-40B4-BE49-F238E27FC236}">
                  <a16:creationId xmlns:a16="http://schemas.microsoft.com/office/drawing/2014/main" id="{D2A5FBEC-2277-499B-B899-34E2221062D1}"/>
                </a:ext>
              </a:extLst>
            </p:cNvPr>
            <p:cNvPicPr/>
            <p:nvPr/>
          </p:nvPicPr>
          <p:blipFill>
            <a:blip r:embed="rId2"/>
            <a:stretch>
              <a:fillRect/>
            </a:stretch>
          </p:blipFill>
          <p:spPr>
            <a:xfrm>
              <a:off x="0" y="223638"/>
              <a:ext cx="1709476" cy="524992"/>
            </a:xfrm>
            <a:prstGeom prst="rect">
              <a:avLst/>
            </a:prstGeom>
          </p:spPr>
        </p:pic>
        <p:pic>
          <p:nvPicPr>
            <p:cNvPr id="6" name="Picture 143">
              <a:extLst>
                <a:ext uri="{FF2B5EF4-FFF2-40B4-BE49-F238E27FC236}">
                  <a16:creationId xmlns:a16="http://schemas.microsoft.com/office/drawing/2014/main" id="{EF594F15-54A7-4C56-B5A3-1C41990BED20}"/>
                </a:ext>
              </a:extLst>
            </p:cNvPr>
            <p:cNvPicPr/>
            <p:nvPr/>
          </p:nvPicPr>
          <p:blipFill>
            <a:blip r:embed="rId3"/>
            <a:stretch>
              <a:fillRect/>
            </a:stretch>
          </p:blipFill>
          <p:spPr>
            <a:xfrm>
              <a:off x="3368749" y="4801"/>
              <a:ext cx="2122263" cy="718836"/>
            </a:xfrm>
            <a:prstGeom prst="rect">
              <a:avLst/>
            </a:prstGeom>
          </p:spPr>
        </p:pic>
        <p:pic>
          <p:nvPicPr>
            <p:cNvPr id="7" name="Picture 145">
              <a:extLst>
                <a:ext uri="{FF2B5EF4-FFF2-40B4-BE49-F238E27FC236}">
                  <a16:creationId xmlns:a16="http://schemas.microsoft.com/office/drawing/2014/main" id="{7CCE261C-FD03-42DE-9D64-53519BEBD66B}"/>
                </a:ext>
              </a:extLst>
            </p:cNvPr>
            <p:cNvPicPr/>
            <p:nvPr/>
          </p:nvPicPr>
          <p:blipFill>
            <a:blip r:embed="rId4"/>
            <a:stretch>
              <a:fillRect/>
            </a:stretch>
          </p:blipFill>
          <p:spPr>
            <a:xfrm>
              <a:off x="2012884" y="0"/>
              <a:ext cx="1031967" cy="726913"/>
            </a:xfrm>
            <a:prstGeom prst="rect">
              <a:avLst/>
            </a:prstGeom>
          </p:spPr>
        </p:pic>
        <p:pic>
          <p:nvPicPr>
            <p:cNvPr id="8" name="Picture 147">
              <a:extLst>
                <a:ext uri="{FF2B5EF4-FFF2-40B4-BE49-F238E27FC236}">
                  <a16:creationId xmlns:a16="http://schemas.microsoft.com/office/drawing/2014/main" id="{867A8776-CC8A-4B97-9862-2FA1F26B155D}"/>
                </a:ext>
              </a:extLst>
            </p:cNvPr>
            <p:cNvPicPr/>
            <p:nvPr/>
          </p:nvPicPr>
          <p:blipFill>
            <a:blip r:embed="rId5"/>
            <a:stretch>
              <a:fillRect/>
            </a:stretch>
          </p:blipFill>
          <p:spPr>
            <a:xfrm>
              <a:off x="7869869" y="189454"/>
              <a:ext cx="1599249" cy="540735"/>
            </a:xfrm>
            <a:prstGeom prst="rect">
              <a:avLst/>
            </a:prstGeom>
          </p:spPr>
        </p:pic>
        <p:pic>
          <p:nvPicPr>
            <p:cNvPr id="9" name="Picture 149">
              <a:extLst>
                <a:ext uri="{FF2B5EF4-FFF2-40B4-BE49-F238E27FC236}">
                  <a16:creationId xmlns:a16="http://schemas.microsoft.com/office/drawing/2014/main" id="{664C540A-AF61-4D0C-A897-8979718BF2EA}"/>
                </a:ext>
              </a:extLst>
            </p:cNvPr>
            <p:cNvPicPr/>
            <p:nvPr/>
          </p:nvPicPr>
          <p:blipFill>
            <a:blip r:embed="rId6"/>
            <a:stretch>
              <a:fillRect/>
            </a:stretch>
          </p:blipFill>
          <p:spPr>
            <a:xfrm>
              <a:off x="5810424" y="151249"/>
              <a:ext cx="1674677" cy="577190"/>
            </a:xfrm>
            <a:prstGeom prst="rect">
              <a:avLst/>
            </a:prstGeom>
          </p:spPr>
        </p:pic>
      </p:grpSp>
      <p:sp>
        <p:nvSpPr>
          <p:cNvPr id="3" name="Rektangel 2">
            <a:extLst>
              <a:ext uri="{FF2B5EF4-FFF2-40B4-BE49-F238E27FC236}">
                <a16:creationId xmlns:a16="http://schemas.microsoft.com/office/drawing/2014/main" id="{1546651C-91EF-46B7-BEF3-25B16B0D69B9}"/>
              </a:ext>
            </a:extLst>
          </p:cNvPr>
          <p:cNvSpPr/>
          <p:nvPr/>
        </p:nvSpPr>
        <p:spPr>
          <a:xfrm>
            <a:off x="3696349" y="658073"/>
            <a:ext cx="5545044" cy="523220"/>
          </a:xfrm>
          <a:prstGeom prst="rect">
            <a:avLst/>
          </a:prstGeom>
        </p:spPr>
        <p:txBody>
          <a:bodyPr wrap="none">
            <a:spAutoFit/>
          </a:bodyPr>
          <a:lstStyle/>
          <a:p>
            <a:pPr algn="ctr"/>
            <a:r>
              <a:rPr lang="lt-LT" sz="2800" dirty="0"/>
              <a:t>Sisteminis darbas – atneša rezultatus</a:t>
            </a:r>
            <a:endParaRPr lang="sv-SE" sz="2800" dirty="0"/>
          </a:p>
        </p:txBody>
      </p:sp>
      <p:pic>
        <p:nvPicPr>
          <p:cNvPr id="13" name="Picture 2" descr="R:\produkter\FV_Nät\Projekt\447XXX Reinvesteringsprojekt kammare\447011 HBG Industrigatan-Rännarbanan fuktband\Magnus bilder\PA230876.JPG">
            <a:extLst>
              <a:ext uri="{FF2B5EF4-FFF2-40B4-BE49-F238E27FC236}">
                <a16:creationId xmlns:a16="http://schemas.microsoft.com/office/drawing/2014/main" id="{523B9764-1ECB-4E98-8D4D-7E20C299E333}"/>
              </a:ext>
            </a:extLst>
          </p:cNvPr>
          <p:cNvPicPr>
            <a:picLocks noChangeAspect="1" noChangeArrowheads="1"/>
          </p:cNvPicPr>
          <p:nvPr/>
        </p:nvPicPr>
        <p:blipFill>
          <a:blip r:embed="rId7" cstate="print"/>
          <a:srcRect/>
          <a:stretch>
            <a:fillRect/>
          </a:stretch>
        </p:blipFill>
        <p:spPr bwMode="auto">
          <a:xfrm>
            <a:off x="8340121" y="4231640"/>
            <a:ext cx="2981325" cy="2236787"/>
          </a:xfrm>
          <a:prstGeom prst="rect">
            <a:avLst/>
          </a:prstGeom>
          <a:noFill/>
        </p:spPr>
      </p:pic>
      <p:pic>
        <p:nvPicPr>
          <p:cNvPr id="14" name="Picture 2" descr="C:\Users\mao\AppData\Local\Microsoft\Windows\Temporary Internet Files\Content.Outlook\17J3A0IM\PA230883 (2).jpg">
            <a:extLst>
              <a:ext uri="{FF2B5EF4-FFF2-40B4-BE49-F238E27FC236}">
                <a16:creationId xmlns:a16="http://schemas.microsoft.com/office/drawing/2014/main" id="{FF27C0A1-E0DA-4FCE-B0CC-8E3A7BBE2AB8}"/>
              </a:ext>
            </a:extLst>
          </p:cNvPr>
          <p:cNvPicPr>
            <a:picLocks noChangeAspect="1" noChangeArrowheads="1"/>
          </p:cNvPicPr>
          <p:nvPr/>
        </p:nvPicPr>
        <p:blipFill>
          <a:blip r:embed="rId8" cstate="print">
            <a:lum bright="63000" contrast="60000"/>
          </a:blip>
          <a:srcRect/>
          <a:stretch>
            <a:fillRect/>
          </a:stretch>
        </p:blipFill>
        <p:spPr bwMode="auto">
          <a:xfrm>
            <a:off x="3152221" y="2958314"/>
            <a:ext cx="4734522" cy="3550892"/>
          </a:xfrm>
          <a:prstGeom prst="rect">
            <a:avLst/>
          </a:prstGeom>
          <a:noFill/>
        </p:spPr>
      </p:pic>
      <p:pic>
        <p:nvPicPr>
          <p:cNvPr id="15" name="Bildobjekt 14" descr="PB220261.JPG">
            <a:extLst>
              <a:ext uri="{FF2B5EF4-FFF2-40B4-BE49-F238E27FC236}">
                <a16:creationId xmlns:a16="http://schemas.microsoft.com/office/drawing/2014/main" id="{2BCCE507-6C22-4653-8C3C-64421629E492}"/>
              </a:ext>
            </a:extLst>
          </p:cNvPr>
          <p:cNvPicPr/>
          <p:nvPr/>
        </p:nvPicPr>
        <p:blipFill>
          <a:blip r:embed="rId9"/>
          <a:stretch>
            <a:fillRect/>
          </a:stretch>
        </p:blipFill>
        <p:spPr>
          <a:xfrm>
            <a:off x="4673783" y="1222072"/>
            <a:ext cx="2453461" cy="1839921"/>
          </a:xfrm>
          <a:prstGeom prst="rect">
            <a:avLst/>
          </a:prstGeom>
        </p:spPr>
      </p:pic>
      <p:pic>
        <p:nvPicPr>
          <p:cNvPr id="1026" name="Picture 2" descr="Bildresultat för computer&quot;">
            <a:extLst>
              <a:ext uri="{FF2B5EF4-FFF2-40B4-BE49-F238E27FC236}">
                <a16:creationId xmlns:a16="http://schemas.microsoft.com/office/drawing/2014/main" id="{C0739024-03A9-4305-BC2A-B713D45665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6297" y="231077"/>
            <a:ext cx="2387708" cy="16369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produkter\FV_Nät\Projekt\447XXX Reinvesteringsprojekt kammare\447011 HBG Industrigatan-Rännarbanan fuktband\Magnus bilder\PB220262.JPG">
            <a:extLst>
              <a:ext uri="{FF2B5EF4-FFF2-40B4-BE49-F238E27FC236}">
                <a16:creationId xmlns:a16="http://schemas.microsoft.com/office/drawing/2014/main" id="{2F8ECA25-7F74-45E1-962B-20C7208379F6}"/>
              </a:ext>
            </a:extLst>
          </p:cNvPr>
          <p:cNvPicPr>
            <a:picLocks noChangeAspect="1" noChangeArrowheads="1"/>
          </p:cNvPicPr>
          <p:nvPr/>
        </p:nvPicPr>
        <p:blipFill>
          <a:blip r:embed="rId11" cstate="print"/>
          <a:srcRect/>
          <a:stretch>
            <a:fillRect/>
          </a:stretch>
        </p:blipFill>
        <p:spPr bwMode="auto">
          <a:xfrm>
            <a:off x="8263420" y="1383005"/>
            <a:ext cx="3632102" cy="2724076"/>
          </a:xfrm>
          <a:prstGeom prst="rect">
            <a:avLst/>
          </a:prstGeom>
          <a:noFill/>
        </p:spPr>
      </p:pic>
      <p:pic>
        <p:nvPicPr>
          <p:cNvPr id="12" name="Picture 2" descr="R:\produkter\FV_Nät\Projekt\440XXX Underhållsprojekt, förprojekteringar\440458 HBG Husensjövägen 18 larmfel u-kulvert\4 Bilder\P5020031.JPG">
            <a:extLst>
              <a:ext uri="{FF2B5EF4-FFF2-40B4-BE49-F238E27FC236}">
                <a16:creationId xmlns:a16="http://schemas.microsoft.com/office/drawing/2014/main" id="{D7128396-58EC-43A4-BCE2-1B7E90799C38}"/>
              </a:ext>
            </a:extLst>
          </p:cNvPr>
          <p:cNvPicPr>
            <a:picLocks noChangeAspect="1" noChangeArrowheads="1"/>
          </p:cNvPicPr>
          <p:nvPr/>
        </p:nvPicPr>
        <p:blipFill>
          <a:blip r:embed="rId12" cstate="print"/>
          <a:srcRect/>
          <a:stretch>
            <a:fillRect/>
          </a:stretch>
        </p:blipFill>
        <p:spPr bwMode="auto">
          <a:xfrm rot="5400000">
            <a:off x="-371882" y="3160539"/>
            <a:ext cx="4183174" cy="3137381"/>
          </a:xfrm>
          <a:prstGeom prst="rect">
            <a:avLst/>
          </a:prstGeom>
          <a:noFill/>
        </p:spPr>
      </p:pic>
    </p:spTree>
    <p:extLst>
      <p:ext uri="{BB962C8B-B14F-4D97-AF65-F5344CB8AC3E}">
        <p14:creationId xmlns:p14="http://schemas.microsoft.com/office/powerpoint/2010/main" val="126592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3A9524D-2F47-449B-94CF-79FF54C37B33}"/>
              </a:ext>
            </a:extLst>
          </p:cNvPr>
          <p:cNvSpPr/>
          <p:nvPr/>
        </p:nvSpPr>
        <p:spPr>
          <a:xfrm>
            <a:off x="0" y="0"/>
            <a:ext cx="12192000" cy="6858000"/>
          </a:xfrm>
          <a:prstGeom prst="rect">
            <a:avLst/>
          </a:prstGeom>
          <a:gradFill>
            <a:gsLst>
              <a:gs pos="0">
                <a:schemeClr val="accent1">
                  <a:lumMod val="37000"/>
                </a:schemeClr>
              </a:gs>
              <a:gs pos="31000">
                <a:schemeClr val="accent1">
                  <a:lumMod val="50000"/>
                </a:schemeClr>
              </a:gs>
              <a:gs pos="65000">
                <a:schemeClr val="accent1">
                  <a:lumMod val="75000"/>
                </a:schemeClr>
              </a:gs>
              <a:gs pos="100000">
                <a:schemeClr val="tx1">
                  <a:lumMod val="95000"/>
                  <a:lumOff val="5000"/>
                </a:schemeClr>
              </a:gs>
            </a:gsLst>
            <a:lin ang="5400000" scaled="1"/>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Bildobjekt 9">
            <a:extLst>
              <a:ext uri="{FF2B5EF4-FFF2-40B4-BE49-F238E27FC236}">
                <a16:creationId xmlns:a16="http://schemas.microsoft.com/office/drawing/2014/main" id="{19F1F78E-549F-4CF8-B678-A7E87C60E4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171" y="5482075"/>
            <a:ext cx="1471285" cy="903789"/>
          </a:xfrm>
          <a:prstGeom prst="rect">
            <a:avLst/>
          </a:prstGeom>
        </p:spPr>
      </p:pic>
      <p:sp>
        <p:nvSpPr>
          <p:cNvPr id="6" name="Rectangle 1">
            <a:hlinkClick r:id="rId3" action="ppaction://hlinkfile"/>
            <a:extLst>
              <a:ext uri="{FF2B5EF4-FFF2-40B4-BE49-F238E27FC236}">
                <a16:creationId xmlns:a16="http://schemas.microsoft.com/office/drawing/2014/main" id="{56476D10-550C-494E-BDCA-78598EA70A8B}"/>
              </a:ext>
            </a:extLst>
          </p:cNvPr>
          <p:cNvSpPr>
            <a:spLocks noChangeArrowheads="1"/>
          </p:cNvSpPr>
          <p:nvPr/>
        </p:nvSpPr>
        <p:spPr bwMode="auto">
          <a:xfrm>
            <a:off x="2586496" y="6225281"/>
            <a:ext cx="29523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altLang="sv-SE" sz="2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Lengvai įrengiamas</a:t>
            </a:r>
            <a:endParaRPr kumimoji="0" lang="sv-SE" altLang="sv-SE" sz="24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endParaRPr>
          </a:p>
        </p:txBody>
      </p:sp>
      <p:sp>
        <p:nvSpPr>
          <p:cNvPr id="3" name="Rektangel 2">
            <a:extLst>
              <a:ext uri="{FF2B5EF4-FFF2-40B4-BE49-F238E27FC236}">
                <a16:creationId xmlns:a16="http://schemas.microsoft.com/office/drawing/2014/main" id="{3100A1A5-7F4E-47F5-92AC-A5A651527F1F}"/>
              </a:ext>
            </a:extLst>
          </p:cNvPr>
          <p:cNvSpPr/>
          <p:nvPr/>
        </p:nvSpPr>
        <p:spPr>
          <a:xfrm>
            <a:off x="1124125" y="199882"/>
            <a:ext cx="11447540" cy="769441"/>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sv-SE" sz="4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TDR alarm module</a:t>
            </a:r>
            <a:endParaRPr kumimoji="0" lang="sv-SE" altLang="sv-SE" sz="4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pic>
        <p:nvPicPr>
          <p:cNvPr id="19" name="Picture 4" descr="https://upload.wikimedia.org/wikipedia/commons/thumb/d/d7/Desktop_computer_clipart_-_Yellow_theme.svg/281px-Desktop_computer_clipart_-_Yellow_theme.svg.png">
            <a:extLst>
              <a:ext uri="{FF2B5EF4-FFF2-40B4-BE49-F238E27FC236}">
                <a16:creationId xmlns:a16="http://schemas.microsoft.com/office/drawing/2014/main" id="{C677926F-A492-430D-B6C6-132EEF5488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234" y="1445811"/>
            <a:ext cx="2676525" cy="1933575"/>
          </a:xfrm>
          <a:prstGeom prst="rect">
            <a:avLst/>
          </a:prstGeom>
          <a:noFill/>
          <a:extLst>
            <a:ext uri="{909E8E84-426E-40DD-AFC4-6F175D3DCCD1}">
              <a14:hiddenFill xmlns:a14="http://schemas.microsoft.com/office/drawing/2010/main">
                <a:solidFill>
                  <a:srgbClr val="FFFFFF"/>
                </a:solidFill>
              </a14:hiddenFill>
            </a:ext>
          </a:extLst>
        </p:spPr>
      </p:pic>
      <p:sp>
        <p:nvSpPr>
          <p:cNvPr id="22" name="Rektangel 21">
            <a:extLst>
              <a:ext uri="{FF2B5EF4-FFF2-40B4-BE49-F238E27FC236}">
                <a16:creationId xmlns:a16="http://schemas.microsoft.com/office/drawing/2014/main" id="{F28BD7DF-898C-4789-97A4-8DCED672CBA4}"/>
              </a:ext>
            </a:extLst>
          </p:cNvPr>
          <p:cNvSpPr/>
          <p:nvPr/>
        </p:nvSpPr>
        <p:spPr>
          <a:xfrm>
            <a:off x="599828" y="1076479"/>
            <a:ext cx="84696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w="0"/>
                <a:solidFill>
                  <a:prstClr val="white">
                    <a:lumMod val="75000"/>
                  </a:prstClr>
                </a:solidFill>
                <a:effectLst>
                  <a:outerShdw blurRad="38100" dist="19050" dir="2700000" algn="tl" rotWithShape="0">
                    <a:prstClr val="black">
                      <a:alpha val="40000"/>
                    </a:prstClr>
                  </a:outerShdw>
                </a:effectLst>
                <a:uLnTx/>
                <a:uFillTx/>
                <a:latin typeface="Calibri" panose="020F0502020204030204"/>
                <a:ea typeface="+mn-ea"/>
                <a:cs typeface="+mn-cs"/>
              </a:rPr>
              <a:t>PGweb</a:t>
            </a:r>
            <a:endParaRPr kumimoji="0" lang="sv-SE" sz="1800" b="0" i="0" u="none" strike="noStrike" kern="1200" cap="none" spc="0" normalizeH="0" baseline="0" noProof="0" dirty="0">
              <a:ln w="0"/>
              <a:solidFill>
                <a:prstClr val="white">
                  <a:lumMod val="75000"/>
                </a:prstClr>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0" name="Rektangel 29">
            <a:extLst>
              <a:ext uri="{FF2B5EF4-FFF2-40B4-BE49-F238E27FC236}">
                <a16:creationId xmlns:a16="http://schemas.microsoft.com/office/drawing/2014/main" id="{5E97CC48-44FD-40F1-8A5A-5B09C2A0933A}"/>
              </a:ext>
            </a:extLst>
          </p:cNvPr>
          <p:cNvSpPr/>
          <p:nvPr/>
        </p:nvSpPr>
        <p:spPr>
          <a:xfrm>
            <a:off x="209725" y="3671494"/>
            <a:ext cx="3093263" cy="70788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000" b="0" i="0" u="none" strike="noStrike" kern="1200" cap="none" spc="0" normalizeH="0" baseline="0" noProof="0" dirty="0">
                <a:ln w="0"/>
                <a:solidFill>
                  <a:prstClr val="white">
                    <a:lumMod val="75000"/>
                  </a:prstClr>
                </a:solidFill>
                <a:effectLst>
                  <a:outerShdw blurRad="38100" dist="19050" dir="2700000" algn="tl" rotWithShape="0">
                    <a:prstClr val="black">
                      <a:alpha val="40000"/>
                    </a:prstClr>
                  </a:outerShdw>
                </a:effectLst>
                <a:uLnTx/>
                <a:uFillTx/>
                <a:latin typeface="Calibri" panose="020F0502020204030204"/>
                <a:ea typeface="+mn-ea"/>
                <a:cs typeface="+mn-cs"/>
              </a:rPr>
              <a:t>Ši sistema aptinka </a:t>
            </a:r>
            <a:r>
              <a:rPr kumimoji="0" lang="lt-LT" sz="2000" b="0" i="0" u="none" strike="noStrike" kern="1200" cap="none" spc="0" normalizeH="0" baseline="0" noProof="0" dirty="0" err="1">
                <a:ln w="0"/>
                <a:solidFill>
                  <a:prstClr val="white">
                    <a:lumMod val="75000"/>
                  </a:prstClr>
                </a:solidFill>
                <a:effectLst>
                  <a:outerShdw blurRad="38100" dist="19050" dir="2700000" algn="tl" rotWithShape="0">
                    <a:prstClr val="black">
                      <a:alpha val="40000"/>
                    </a:prstClr>
                  </a:outerShdw>
                </a:effectLst>
                <a:uLnTx/>
                <a:uFillTx/>
                <a:latin typeface="Calibri" panose="020F0502020204030204"/>
                <a:ea typeface="+mn-ea"/>
                <a:cs typeface="+mn-cs"/>
              </a:rPr>
              <a:t>nuotekio</a:t>
            </a:r>
            <a:r>
              <a:rPr kumimoji="0" lang="lt-LT" sz="2000" b="0" i="0" u="none" strike="noStrike" kern="1200" cap="none" spc="0" normalizeH="0" baseline="0" noProof="0" dirty="0">
                <a:ln w="0"/>
                <a:solidFill>
                  <a:prstClr val="white">
                    <a:lumMod val="75000"/>
                  </a:prstClr>
                </a:solidFill>
                <a:effectLst>
                  <a:outerShdw blurRad="38100" dist="19050" dir="2700000" algn="tl" rotWithShape="0">
                    <a:prstClr val="black">
                      <a:alpha val="40000"/>
                    </a:prstClr>
                  </a:outerShdw>
                </a:effectLst>
                <a:uLnTx/>
                <a:uFillTx/>
                <a:latin typeface="Calibri" panose="020F0502020204030204"/>
                <a:ea typeface="+mn-ea"/>
                <a:cs typeface="+mn-cs"/>
              </a:rPr>
              <a:t> vietą kelių metrų tikslumu.</a:t>
            </a:r>
            <a:endParaRPr kumimoji="0" lang="en-GB" sz="2000" b="0" i="0" u="none" strike="noStrike" kern="1200" cap="none" spc="0" normalizeH="0" baseline="0" noProof="0" dirty="0">
              <a:ln w="0"/>
              <a:solidFill>
                <a:prstClr val="white">
                  <a:lumMod val="75000"/>
                </a:prstClr>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11" name="Picture 148" descr="report_curve_pic">
            <a:extLst>
              <a:ext uri="{FF2B5EF4-FFF2-40B4-BE49-F238E27FC236}">
                <a16:creationId xmlns:a16="http://schemas.microsoft.com/office/drawing/2014/main" id="{7F19B0D2-CAAC-4F2B-871D-89AC8A2485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3177" y="1580066"/>
            <a:ext cx="5776912"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73">
            <a:extLst>
              <a:ext uri="{FF2B5EF4-FFF2-40B4-BE49-F238E27FC236}">
                <a16:creationId xmlns:a16="http://schemas.microsoft.com/office/drawing/2014/main" id="{EB4DB629-350B-487F-8091-A57EEED03059}"/>
              </a:ext>
            </a:extLst>
          </p:cNvPr>
          <p:cNvSpPr>
            <a:spLocks noChangeShapeType="1"/>
          </p:cNvSpPr>
          <p:nvPr/>
        </p:nvSpPr>
        <p:spPr bwMode="auto">
          <a:xfrm>
            <a:off x="8943627" y="1616579"/>
            <a:ext cx="0" cy="2736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74">
            <a:extLst>
              <a:ext uri="{FF2B5EF4-FFF2-40B4-BE49-F238E27FC236}">
                <a16:creationId xmlns:a16="http://schemas.microsoft.com/office/drawing/2014/main" id="{42FE7643-5B48-44C2-A133-41E3304D49D7}"/>
              </a:ext>
            </a:extLst>
          </p:cNvPr>
          <p:cNvSpPr>
            <a:spLocks noChangeArrowheads="1"/>
          </p:cNvSpPr>
          <p:nvPr/>
        </p:nvSpPr>
        <p:spPr bwMode="auto">
          <a:xfrm>
            <a:off x="8546752" y="2191254"/>
            <a:ext cx="755650" cy="288925"/>
          </a:xfrm>
          <a:prstGeom prst="rect">
            <a:avLst/>
          </a:prstGeom>
          <a:solidFill>
            <a:schemeClr val="accent1"/>
          </a:solidFill>
          <a:ln w="9525">
            <a:solidFill>
              <a:schemeClr val="tx1"/>
            </a:solidFill>
            <a:miter lim="800000"/>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227m</a:t>
            </a:r>
          </a:p>
        </p:txBody>
      </p:sp>
      <p:grpSp>
        <p:nvGrpSpPr>
          <p:cNvPr id="14" name="Group 6">
            <a:extLst>
              <a:ext uri="{FF2B5EF4-FFF2-40B4-BE49-F238E27FC236}">
                <a16:creationId xmlns:a16="http://schemas.microsoft.com/office/drawing/2014/main" id="{56CB0248-AD19-4288-B2F3-85E6896E8A14}"/>
              </a:ext>
            </a:extLst>
          </p:cNvPr>
          <p:cNvGrpSpPr>
            <a:grpSpLocks/>
          </p:cNvGrpSpPr>
          <p:nvPr/>
        </p:nvGrpSpPr>
        <p:grpSpPr bwMode="auto">
          <a:xfrm>
            <a:off x="3682653" y="2931029"/>
            <a:ext cx="1301750" cy="1655762"/>
            <a:chOff x="4558" y="1366"/>
            <a:chExt cx="820" cy="1043"/>
          </a:xfrm>
        </p:grpSpPr>
        <p:grpSp>
          <p:nvGrpSpPr>
            <p:cNvPr id="15" name="Group 7">
              <a:extLst>
                <a:ext uri="{FF2B5EF4-FFF2-40B4-BE49-F238E27FC236}">
                  <a16:creationId xmlns:a16="http://schemas.microsoft.com/office/drawing/2014/main" id="{C912244B-D3A3-450F-9C5B-2905D4F6F8A3}"/>
                </a:ext>
              </a:extLst>
            </p:cNvPr>
            <p:cNvGrpSpPr>
              <a:grpSpLocks/>
            </p:cNvGrpSpPr>
            <p:nvPr/>
          </p:nvGrpSpPr>
          <p:grpSpPr bwMode="auto">
            <a:xfrm>
              <a:off x="4558" y="1411"/>
              <a:ext cx="820" cy="998"/>
              <a:chOff x="4558" y="1253"/>
              <a:chExt cx="820" cy="998"/>
            </a:xfrm>
          </p:grpSpPr>
          <p:sp>
            <p:nvSpPr>
              <p:cNvPr id="18" name="Oval 8">
                <a:extLst>
                  <a:ext uri="{FF2B5EF4-FFF2-40B4-BE49-F238E27FC236}">
                    <a16:creationId xmlns:a16="http://schemas.microsoft.com/office/drawing/2014/main" id="{69E28F46-9CAE-458D-985C-14DE507927B3}"/>
                  </a:ext>
                </a:extLst>
              </p:cNvPr>
              <p:cNvSpPr>
                <a:spLocks noChangeArrowheads="1"/>
              </p:cNvSpPr>
              <p:nvPr/>
            </p:nvSpPr>
            <p:spPr bwMode="auto">
              <a:xfrm>
                <a:off x="4558" y="1434"/>
                <a:ext cx="820" cy="817"/>
              </a:xfrm>
              <a:prstGeom prst="ellipse">
                <a:avLst/>
              </a:prstGeom>
              <a:solidFill>
                <a:srgbClr val="FFFF00"/>
              </a:solidFill>
              <a:ln w="19050">
                <a:solidFill>
                  <a:schemeClr val="tx1"/>
                </a:solidFill>
                <a:round/>
                <a:headEnd type="none" w="sm" len="sm"/>
                <a:tailEnd type="none" w="sm" len="sm"/>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Oval 9">
                <a:extLst>
                  <a:ext uri="{FF2B5EF4-FFF2-40B4-BE49-F238E27FC236}">
                    <a16:creationId xmlns:a16="http://schemas.microsoft.com/office/drawing/2014/main" id="{2B07CACB-27C6-47FE-8594-B7509B79C425}"/>
                  </a:ext>
                </a:extLst>
              </p:cNvPr>
              <p:cNvSpPr>
                <a:spLocks noChangeArrowheads="1"/>
              </p:cNvSpPr>
              <p:nvPr/>
            </p:nvSpPr>
            <p:spPr bwMode="auto">
              <a:xfrm>
                <a:off x="4762" y="1638"/>
                <a:ext cx="423" cy="423"/>
              </a:xfrm>
              <a:prstGeom prst="ellipse">
                <a:avLst/>
              </a:prstGeom>
              <a:solidFill>
                <a:schemeClr val="bg2"/>
              </a:solidFill>
              <a:ln w="12700">
                <a:solidFill>
                  <a:schemeClr val="tx1"/>
                </a:solidFill>
                <a:round/>
                <a:headEnd type="none" w="sm" len="sm"/>
                <a:tailEnd type="none" w="sm" len="sm"/>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0">
                <a:extLst>
                  <a:ext uri="{FF2B5EF4-FFF2-40B4-BE49-F238E27FC236}">
                    <a16:creationId xmlns:a16="http://schemas.microsoft.com/office/drawing/2014/main" id="{05250EDC-DF57-479C-A20C-8B158183F18F}"/>
                  </a:ext>
                </a:extLst>
              </p:cNvPr>
              <p:cNvSpPr>
                <a:spLocks/>
              </p:cNvSpPr>
              <p:nvPr/>
            </p:nvSpPr>
            <p:spPr bwMode="auto">
              <a:xfrm rot="2750217">
                <a:off x="4722" y="1361"/>
                <a:ext cx="159" cy="215"/>
              </a:xfrm>
              <a:custGeom>
                <a:avLst/>
                <a:gdLst>
                  <a:gd name="T0" fmla="*/ 0 w 432"/>
                  <a:gd name="T1" fmla="*/ 65 h 240"/>
                  <a:gd name="T2" fmla="*/ 0 w 432"/>
                  <a:gd name="T3" fmla="*/ 52 h 240"/>
                  <a:gd name="T4" fmla="*/ 0 w 432"/>
                  <a:gd name="T5" fmla="*/ 0 h 240"/>
                  <a:gd name="T6" fmla="*/ 0 60000 65536"/>
                  <a:gd name="T7" fmla="*/ 0 60000 65536"/>
                  <a:gd name="T8" fmla="*/ 0 60000 65536"/>
                  <a:gd name="T9" fmla="*/ 0 w 432"/>
                  <a:gd name="T10" fmla="*/ 0 h 240"/>
                  <a:gd name="T11" fmla="*/ 432 w 432"/>
                  <a:gd name="T12" fmla="*/ 240 h 240"/>
                </a:gdLst>
                <a:ahLst/>
                <a:cxnLst>
                  <a:cxn ang="T6">
                    <a:pos x="T0" y="T1"/>
                  </a:cxn>
                  <a:cxn ang="T7">
                    <a:pos x="T2" y="T3"/>
                  </a:cxn>
                  <a:cxn ang="T8">
                    <a:pos x="T4" y="T5"/>
                  </a:cxn>
                </a:cxnLst>
                <a:rect l="T9" t="T10" r="T11" b="T12"/>
                <a:pathLst>
                  <a:path w="432" h="240">
                    <a:moveTo>
                      <a:pt x="432" y="240"/>
                    </a:moveTo>
                    <a:cubicBezTo>
                      <a:pt x="291" y="239"/>
                      <a:pt x="150" y="238"/>
                      <a:pt x="78" y="198"/>
                    </a:cubicBezTo>
                    <a:cubicBezTo>
                      <a:pt x="6" y="158"/>
                      <a:pt x="13" y="33"/>
                      <a:pt x="0" y="0"/>
                    </a:cubicBezTo>
                  </a:path>
                </a:pathLst>
              </a:custGeom>
              <a:noFill/>
              <a:ln w="127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11">
                <a:extLst>
                  <a:ext uri="{FF2B5EF4-FFF2-40B4-BE49-F238E27FC236}">
                    <a16:creationId xmlns:a16="http://schemas.microsoft.com/office/drawing/2014/main" id="{C94A2144-A072-46BE-BD05-5D775356C325}"/>
                  </a:ext>
                </a:extLst>
              </p:cNvPr>
              <p:cNvSpPr>
                <a:spLocks noChangeArrowheads="1"/>
              </p:cNvSpPr>
              <p:nvPr/>
            </p:nvSpPr>
            <p:spPr bwMode="auto">
              <a:xfrm>
                <a:off x="4853" y="1276"/>
                <a:ext cx="226" cy="136"/>
              </a:xfrm>
              <a:prstGeom prst="rect">
                <a:avLst/>
              </a:prstGeom>
              <a:solidFill>
                <a:srgbClr val="FF9900"/>
              </a:solidFill>
              <a:ln w="9525">
                <a:solidFill>
                  <a:schemeClr val="tx1"/>
                </a:solidFill>
                <a:miter lim="800000"/>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12">
                <a:extLst>
                  <a:ext uri="{FF2B5EF4-FFF2-40B4-BE49-F238E27FC236}">
                    <a16:creationId xmlns:a16="http://schemas.microsoft.com/office/drawing/2014/main" id="{C9C463B2-37BB-4296-9A72-E696320AC084}"/>
                  </a:ext>
                </a:extLst>
              </p:cNvPr>
              <p:cNvSpPr>
                <a:spLocks noChangeArrowheads="1"/>
              </p:cNvSpPr>
              <p:nvPr/>
            </p:nvSpPr>
            <p:spPr bwMode="auto">
              <a:xfrm>
                <a:off x="4898" y="1411"/>
                <a:ext cx="136" cy="23"/>
              </a:xfrm>
              <a:prstGeom prst="rect">
                <a:avLst/>
              </a:prstGeom>
              <a:solidFill>
                <a:schemeClr val="accent1"/>
              </a:solidFill>
              <a:ln w="9525">
                <a:solidFill>
                  <a:schemeClr val="tx1"/>
                </a:solidFill>
                <a:miter lim="800000"/>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Rectangle 13">
                <a:extLst>
                  <a:ext uri="{FF2B5EF4-FFF2-40B4-BE49-F238E27FC236}">
                    <a16:creationId xmlns:a16="http://schemas.microsoft.com/office/drawing/2014/main" id="{007C2CAD-63B1-4186-830D-564A6AAD57D8}"/>
                  </a:ext>
                </a:extLst>
              </p:cNvPr>
              <p:cNvSpPr>
                <a:spLocks noChangeArrowheads="1"/>
              </p:cNvSpPr>
              <p:nvPr/>
            </p:nvSpPr>
            <p:spPr bwMode="auto">
              <a:xfrm>
                <a:off x="4944" y="1434"/>
                <a:ext cx="45" cy="205"/>
              </a:xfrm>
              <a:prstGeom prst="rect">
                <a:avLst/>
              </a:prstGeom>
              <a:solidFill>
                <a:schemeClr val="accent1"/>
              </a:solidFill>
              <a:ln w="9525">
                <a:solidFill>
                  <a:schemeClr val="tx1"/>
                </a:solidFill>
                <a:miter lim="800000"/>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Rectangle 14">
                <a:extLst>
                  <a:ext uri="{FF2B5EF4-FFF2-40B4-BE49-F238E27FC236}">
                    <a16:creationId xmlns:a16="http://schemas.microsoft.com/office/drawing/2014/main" id="{5378487C-E385-4667-8088-BFFEBCCD6C5C}"/>
                  </a:ext>
                </a:extLst>
              </p:cNvPr>
              <p:cNvSpPr>
                <a:spLocks noChangeArrowheads="1"/>
              </p:cNvSpPr>
              <p:nvPr/>
            </p:nvSpPr>
            <p:spPr bwMode="auto">
              <a:xfrm>
                <a:off x="4921" y="1253"/>
                <a:ext cx="91" cy="22"/>
              </a:xfrm>
              <a:prstGeom prst="rect">
                <a:avLst/>
              </a:prstGeom>
              <a:solidFill>
                <a:schemeClr val="accent1"/>
              </a:solidFill>
              <a:ln w="9525">
                <a:solidFill>
                  <a:schemeClr val="tx1"/>
                </a:solidFill>
                <a:miter lim="800000"/>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Rectangle 15">
                <a:extLst>
                  <a:ext uri="{FF2B5EF4-FFF2-40B4-BE49-F238E27FC236}">
                    <a16:creationId xmlns:a16="http://schemas.microsoft.com/office/drawing/2014/main" id="{73170295-ABCB-43ED-A24A-E4450C8C3BE2}"/>
                  </a:ext>
                </a:extLst>
              </p:cNvPr>
              <p:cNvSpPr>
                <a:spLocks noChangeArrowheads="1"/>
              </p:cNvSpPr>
              <p:nvPr/>
            </p:nvSpPr>
            <p:spPr bwMode="auto">
              <a:xfrm>
                <a:off x="4808" y="1321"/>
                <a:ext cx="45" cy="90"/>
              </a:xfrm>
              <a:prstGeom prst="rect">
                <a:avLst/>
              </a:prstGeom>
              <a:solidFill>
                <a:schemeClr val="bg2"/>
              </a:solidFill>
              <a:ln w="9525">
                <a:solidFill>
                  <a:schemeClr val="tx1"/>
                </a:solidFill>
                <a:miter lim="800000"/>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16">
                <a:extLst>
                  <a:ext uri="{FF2B5EF4-FFF2-40B4-BE49-F238E27FC236}">
                    <a16:creationId xmlns:a16="http://schemas.microsoft.com/office/drawing/2014/main" id="{849AB6F0-E1A8-474A-8541-59E5D8B06140}"/>
                  </a:ext>
                </a:extLst>
              </p:cNvPr>
              <p:cNvSpPr>
                <a:spLocks/>
              </p:cNvSpPr>
              <p:nvPr/>
            </p:nvSpPr>
            <p:spPr bwMode="auto">
              <a:xfrm rot="18849783" flipH="1">
                <a:off x="5040" y="1361"/>
                <a:ext cx="159" cy="215"/>
              </a:xfrm>
              <a:custGeom>
                <a:avLst/>
                <a:gdLst>
                  <a:gd name="T0" fmla="*/ 0 w 432"/>
                  <a:gd name="T1" fmla="*/ 65 h 240"/>
                  <a:gd name="T2" fmla="*/ 0 w 432"/>
                  <a:gd name="T3" fmla="*/ 52 h 240"/>
                  <a:gd name="T4" fmla="*/ 0 w 432"/>
                  <a:gd name="T5" fmla="*/ 0 h 240"/>
                  <a:gd name="T6" fmla="*/ 0 60000 65536"/>
                  <a:gd name="T7" fmla="*/ 0 60000 65536"/>
                  <a:gd name="T8" fmla="*/ 0 60000 65536"/>
                  <a:gd name="T9" fmla="*/ 0 w 432"/>
                  <a:gd name="T10" fmla="*/ 0 h 240"/>
                  <a:gd name="T11" fmla="*/ 432 w 432"/>
                  <a:gd name="T12" fmla="*/ 240 h 240"/>
                </a:gdLst>
                <a:ahLst/>
                <a:cxnLst>
                  <a:cxn ang="T6">
                    <a:pos x="T0" y="T1"/>
                  </a:cxn>
                  <a:cxn ang="T7">
                    <a:pos x="T2" y="T3"/>
                  </a:cxn>
                  <a:cxn ang="T8">
                    <a:pos x="T4" y="T5"/>
                  </a:cxn>
                </a:cxnLst>
                <a:rect l="T9" t="T10" r="T11" b="T12"/>
                <a:pathLst>
                  <a:path w="432" h="240">
                    <a:moveTo>
                      <a:pt x="432" y="240"/>
                    </a:moveTo>
                    <a:cubicBezTo>
                      <a:pt x="291" y="239"/>
                      <a:pt x="150" y="238"/>
                      <a:pt x="78" y="198"/>
                    </a:cubicBezTo>
                    <a:cubicBezTo>
                      <a:pt x="6" y="158"/>
                      <a:pt x="13" y="33"/>
                      <a:pt x="0" y="0"/>
                    </a:cubicBezTo>
                  </a:path>
                </a:pathLst>
              </a:custGeom>
              <a:noFill/>
              <a:ln w="127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17">
                <a:extLst>
                  <a:ext uri="{FF2B5EF4-FFF2-40B4-BE49-F238E27FC236}">
                    <a16:creationId xmlns:a16="http://schemas.microsoft.com/office/drawing/2014/main" id="{FF38C2CC-CEB6-4F12-BBC4-FBD4088E22A8}"/>
                  </a:ext>
                </a:extLst>
              </p:cNvPr>
              <p:cNvSpPr>
                <a:spLocks noChangeArrowheads="1"/>
              </p:cNvSpPr>
              <p:nvPr/>
            </p:nvSpPr>
            <p:spPr bwMode="auto">
              <a:xfrm>
                <a:off x="5080" y="1321"/>
                <a:ext cx="45" cy="90"/>
              </a:xfrm>
              <a:prstGeom prst="rect">
                <a:avLst/>
              </a:prstGeom>
              <a:solidFill>
                <a:schemeClr val="bg2"/>
              </a:solidFill>
              <a:ln w="9525">
                <a:solidFill>
                  <a:schemeClr val="tx1"/>
                </a:solidFill>
                <a:miter lim="800000"/>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6" name="Line 18">
              <a:extLst>
                <a:ext uri="{FF2B5EF4-FFF2-40B4-BE49-F238E27FC236}">
                  <a16:creationId xmlns:a16="http://schemas.microsoft.com/office/drawing/2014/main" id="{B543164A-3A3A-4705-9962-ED777EEFC723}"/>
                </a:ext>
              </a:extLst>
            </p:cNvPr>
            <p:cNvSpPr>
              <a:spLocks noChangeShapeType="1"/>
            </p:cNvSpPr>
            <p:nvPr/>
          </p:nvSpPr>
          <p:spPr bwMode="auto">
            <a:xfrm>
              <a:off x="4989" y="1366"/>
              <a:ext cx="0" cy="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Line 19">
              <a:extLst>
                <a:ext uri="{FF2B5EF4-FFF2-40B4-BE49-F238E27FC236}">
                  <a16:creationId xmlns:a16="http://schemas.microsoft.com/office/drawing/2014/main" id="{E764755A-DA1B-4712-A3A4-B0F7190D9516}"/>
                </a:ext>
              </a:extLst>
            </p:cNvPr>
            <p:cNvSpPr>
              <a:spLocks noChangeShapeType="1"/>
            </p:cNvSpPr>
            <p:nvPr/>
          </p:nvSpPr>
          <p:spPr bwMode="auto">
            <a:xfrm>
              <a:off x="4944" y="1366"/>
              <a:ext cx="0" cy="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2" name="AutoShape 103">
            <a:extLst>
              <a:ext uri="{FF2B5EF4-FFF2-40B4-BE49-F238E27FC236}">
                <a16:creationId xmlns:a16="http://schemas.microsoft.com/office/drawing/2014/main" id="{C77A3AAE-BDAA-42AB-95A1-8A08238E9E24}"/>
              </a:ext>
            </a:extLst>
          </p:cNvPr>
          <p:cNvSpPr>
            <a:spLocks noChangeArrowheads="1"/>
          </p:cNvSpPr>
          <p:nvPr/>
        </p:nvSpPr>
        <p:spPr bwMode="auto">
          <a:xfrm>
            <a:off x="3574703" y="2859591"/>
            <a:ext cx="1512888" cy="1836738"/>
          </a:xfrm>
          <a:prstGeom prst="wedgeRoundRectCallout">
            <a:avLst>
              <a:gd name="adj1" fmla="val 69727"/>
              <a:gd name="adj2" fmla="val 87167"/>
              <a:gd name="adj3" fmla="val 16667"/>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3" name="Group 21">
            <a:extLst>
              <a:ext uri="{FF2B5EF4-FFF2-40B4-BE49-F238E27FC236}">
                <a16:creationId xmlns:a16="http://schemas.microsoft.com/office/drawing/2014/main" id="{42A6E6A7-67C4-4482-91CC-302F66F688FC}"/>
              </a:ext>
            </a:extLst>
          </p:cNvPr>
          <p:cNvGrpSpPr>
            <a:grpSpLocks/>
          </p:cNvGrpSpPr>
          <p:nvPr/>
        </p:nvGrpSpPr>
        <p:grpSpPr bwMode="auto">
          <a:xfrm>
            <a:off x="5343177" y="5425909"/>
            <a:ext cx="4645025" cy="252412"/>
            <a:chOff x="476" y="3657"/>
            <a:chExt cx="5080" cy="159"/>
          </a:xfrm>
        </p:grpSpPr>
        <p:grpSp>
          <p:nvGrpSpPr>
            <p:cNvPr id="34" name="Group 22">
              <a:extLst>
                <a:ext uri="{FF2B5EF4-FFF2-40B4-BE49-F238E27FC236}">
                  <a16:creationId xmlns:a16="http://schemas.microsoft.com/office/drawing/2014/main" id="{155298EF-4395-42BB-B2FF-B97DA9B90A56}"/>
                </a:ext>
              </a:extLst>
            </p:cNvPr>
            <p:cNvGrpSpPr>
              <a:grpSpLocks/>
            </p:cNvGrpSpPr>
            <p:nvPr/>
          </p:nvGrpSpPr>
          <p:grpSpPr bwMode="auto">
            <a:xfrm>
              <a:off x="476" y="3657"/>
              <a:ext cx="1315" cy="159"/>
              <a:chOff x="612" y="3451"/>
              <a:chExt cx="4512" cy="683"/>
            </a:xfrm>
          </p:grpSpPr>
          <p:sp>
            <p:nvSpPr>
              <p:cNvPr id="85" name="Line 23">
                <a:extLst>
                  <a:ext uri="{FF2B5EF4-FFF2-40B4-BE49-F238E27FC236}">
                    <a16:creationId xmlns:a16="http://schemas.microsoft.com/office/drawing/2014/main" id="{E450B6CC-A14D-4EC3-B7FA-CA80E11DF794}"/>
                  </a:ext>
                </a:extLst>
              </p:cNvPr>
              <p:cNvSpPr>
                <a:spLocks noChangeShapeType="1"/>
              </p:cNvSpPr>
              <p:nvPr/>
            </p:nvSpPr>
            <p:spPr bwMode="auto">
              <a:xfrm>
                <a:off x="948" y="3459"/>
                <a:ext cx="384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Arc 24">
                <a:extLst>
                  <a:ext uri="{FF2B5EF4-FFF2-40B4-BE49-F238E27FC236}">
                    <a16:creationId xmlns:a16="http://schemas.microsoft.com/office/drawing/2014/main" id="{0E5DBF14-F0B3-485C-B1D4-D2A3CC82197C}"/>
                  </a:ext>
                </a:extLst>
              </p:cNvPr>
              <p:cNvSpPr>
                <a:spLocks/>
              </p:cNvSpPr>
              <p:nvPr/>
            </p:nvSpPr>
            <p:spPr bwMode="auto">
              <a:xfrm>
                <a:off x="4596" y="3451"/>
                <a:ext cx="288" cy="683"/>
              </a:xfrm>
              <a:custGeom>
                <a:avLst/>
                <a:gdLst>
                  <a:gd name="T0" fmla="*/ 0 w 21600"/>
                  <a:gd name="T1" fmla="*/ 0 h 33131"/>
                  <a:gd name="T2" fmla="*/ 0 w 21600"/>
                  <a:gd name="T3" fmla="*/ 0 h 33131"/>
                  <a:gd name="T4" fmla="*/ 0 w 21600"/>
                  <a:gd name="T5" fmla="*/ 0 h 33131"/>
                  <a:gd name="T6" fmla="*/ 0 60000 65536"/>
                  <a:gd name="T7" fmla="*/ 0 60000 65536"/>
                  <a:gd name="T8" fmla="*/ 0 60000 65536"/>
                  <a:gd name="T9" fmla="*/ 0 w 21600"/>
                  <a:gd name="T10" fmla="*/ 0 h 33131"/>
                  <a:gd name="T11" fmla="*/ 21600 w 21600"/>
                  <a:gd name="T12" fmla="*/ 33131 h 33131"/>
                </a:gdLst>
                <a:ahLst/>
                <a:cxnLst>
                  <a:cxn ang="T6">
                    <a:pos x="T0" y="T1"/>
                  </a:cxn>
                  <a:cxn ang="T7">
                    <a:pos x="T2" y="T3"/>
                  </a:cxn>
                  <a:cxn ang="T8">
                    <a:pos x="T4" y="T5"/>
                  </a:cxn>
                </a:cxnLst>
                <a:rect l="T9" t="T10" r="T11" b="T12"/>
                <a:pathLst>
                  <a:path w="21600" h="33131" fill="none" extrusionOk="0">
                    <a:moveTo>
                      <a:pt x="13415" y="0"/>
                    </a:moveTo>
                    <a:cubicBezTo>
                      <a:pt x="18585" y="4097"/>
                      <a:pt x="21600" y="10332"/>
                      <a:pt x="21600" y="16929"/>
                    </a:cubicBezTo>
                    <a:cubicBezTo>
                      <a:pt x="21600" y="23129"/>
                      <a:pt x="18935" y="29030"/>
                      <a:pt x="14284" y="33131"/>
                    </a:cubicBezTo>
                  </a:path>
                  <a:path w="21600" h="33131" stroke="0" extrusionOk="0">
                    <a:moveTo>
                      <a:pt x="13415" y="0"/>
                    </a:moveTo>
                    <a:cubicBezTo>
                      <a:pt x="18585" y="4097"/>
                      <a:pt x="21600" y="10332"/>
                      <a:pt x="21600" y="16929"/>
                    </a:cubicBezTo>
                    <a:cubicBezTo>
                      <a:pt x="21600" y="23129"/>
                      <a:pt x="18935" y="29030"/>
                      <a:pt x="14284" y="33131"/>
                    </a:cubicBezTo>
                    <a:lnTo>
                      <a:pt x="0" y="16929"/>
                    </a:lnTo>
                    <a:lnTo>
                      <a:pt x="13415" y="0"/>
                    </a:lnTo>
                    <a:close/>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25">
                <a:extLst>
                  <a:ext uri="{FF2B5EF4-FFF2-40B4-BE49-F238E27FC236}">
                    <a16:creationId xmlns:a16="http://schemas.microsoft.com/office/drawing/2014/main" id="{0EBD61CC-1AB0-4090-8098-E2936383293F}"/>
                  </a:ext>
                </a:extLst>
              </p:cNvPr>
              <p:cNvSpPr>
                <a:spLocks noChangeArrowheads="1"/>
              </p:cNvSpPr>
              <p:nvPr/>
            </p:nvSpPr>
            <p:spPr bwMode="auto">
              <a:xfrm>
                <a:off x="952" y="3463"/>
                <a:ext cx="3832" cy="664"/>
              </a:xfrm>
              <a:prstGeom prst="rect">
                <a:avLst/>
              </a:prstGeom>
              <a:solidFill>
                <a:schemeClr val="tx2"/>
              </a:solidFill>
              <a:ln w="12700">
                <a:solidFill>
                  <a:schemeClr val="tx1"/>
                </a:solidFill>
                <a:miter lim="800000"/>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Oval 26">
                <a:extLst>
                  <a:ext uri="{FF2B5EF4-FFF2-40B4-BE49-F238E27FC236}">
                    <a16:creationId xmlns:a16="http://schemas.microsoft.com/office/drawing/2014/main" id="{025CEC4C-AB70-4E16-9CDB-59D29316AE72}"/>
                  </a:ext>
                </a:extLst>
              </p:cNvPr>
              <p:cNvSpPr>
                <a:spLocks noChangeArrowheads="1"/>
              </p:cNvSpPr>
              <p:nvPr/>
            </p:nvSpPr>
            <p:spPr bwMode="auto">
              <a:xfrm>
                <a:off x="856" y="3463"/>
                <a:ext cx="184" cy="664"/>
              </a:xfrm>
              <a:prstGeom prst="ellipse">
                <a:avLst/>
              </a:prstGeom>
              <a:solidFill>
                <a:srgbClr val="FFFF00"/>
              </a:solidFill>
              <a:ln w="12700">
                <a:solidFill>
                  <a:schemeClr val="tx1"/>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Line 27">
                <a:extLst>
                  <a:ext uri="{FF2B5EF4-FFF2-40B4-BE49-F238E27FC236}">
                    <a16:creationId xmlns:a16="http://schemas.microsoft.com/office/drawing/2014/main" id="{B2EED7F8-0861-4B7F-B0A9-788FC8AEC7F4}"/>
                  </a:ext>
                </a:extLst>
              </p:cNvPr>
              <p:cNvSpPr>
                <a:spLocks noChangeShapeType="1"/>
              </p:cNvSpPr>
              <p:nvPr/>
            </p:nvSpPr>
            <p:spPr bwMode="auto">
              <a:xfrm>
                <a:off x="948" y="4131"/>
                <a:ext cx="384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oup 28">
                <a:extLst>
                  <a:ext uri="{FF2B5EF4-FFF2-40B4-BE49-F238E27FC236}">
                    <a16:creationId xmlns:a16="http://schemas.microsoft.com/office/drawing/2014/main" id="{9FB7AA4D-226F-4226-BD63-2FF341D70F09}"/>
                  </a:ext>
                </a:extLst>
              </p:cNvPr>
              <p:cNvGrpSpPr>
                <a:grpSpLocks/>
              </p:cNvGrpSpPr>
              <p:nvPr/>
            </p:nvGrpSpPr>
            <p:grpSpPr bwMode="auto">
              <a:xfrm>
                <a:off x="4740" y="3651"/>
                <a:ext cx="384" cy="288"/>
                <a:chOff x="4740" y="3651"/>
                <a:chExt cx="384" cy="288"/>
              </a:xfrm>
            </p:grpSpPr>
            <p:sp>
              <p:nvSpPr>
                <p:cNvPr id="95" name="Oval 29">
                  <a:extLst>
                    <a:ext uri="{FF2B5EF4-FFF2-40B4-BE49-F238E27FC236}">
                      <a16:creationId xmlns:a16="http://schemas.microsoft.com/office/drawing/2014/main" id="{BEB72A62-29EF-4669-8ED1-559954927FAC}"/>
                    </a:ext>
                  </a:extLst>
                </p:cNvPr>
                <p:cNvSpPr>
                  <a:spLocks noChangeArrowheads="1"/>
                </p:cNvSpPr>
                <p:nvPr/>
              </p:nvSpPr>
              <p:spPr bwMode="gray">
                <a:xfrm>
                  <a:off x="4740" y="3651"/>
                  <a:ext cx="96" cy="28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6" name="Rectangle 30">
                  <a:extLst>
                    <a:ext uri="{FF2B5EF4-FFF2-40B4-BE49-F238E27FC236}">
                      <a16:creationId xmlns:a16="http://schemas.microsoft.com/office/drawing/2014/main" id="{104E7B32-CC69-48BB-8E56-865252DA60D5}"/>
                    </a:ext>
                  </a:extLst>
                </p:cNvPr>
                <p:cNvSpPr>
                  <a:spLocks noChangeArrowheads="1"/>
                </p:cNvSpPr>
                <p:nvPr/>
              </p:nvSpPr>
              <p:spPr bwMode="gray">
                <a:xfrm>
                  <a:off x="4788" y="3651"/>
                  <a:ext cx="288" cy="2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7" name="Oval 31">
                  <a:extLst>
                    <a:ext uri="{FF2B5EF4-FFF2-40B4-BE49-F238E27FC236}">
                      <a16:creationId xmlns:a16="http://schemas.microsoft.com/office/drawing/2014/main" id="{A0F43A64-E4C4-490B-B25D-7375DF0A5044}"/>
                    </a:ext>
                  </a:extLst>
                </p:cNvPr>
                <p:cNvSpPr>
                  <a:spLocks noChangeArrowheads="1"/>
                </p:cNvSpPr>
                <p:nvPr/>
              </p:nvSpPr>
              <p:spPr bwMode="gray">
                <a:xfrm>
                  <a:off x="5028" y="3651"/>
                  <a:ext cx="96" cy="28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91" name="Oval 32">
                <a:extLst>
                  <a:ext uri="{FF2B5EF4-FFF2-40B4-BE49-F238E27FC236}">
                    <a16:creationId xmlns:a16="http://schemas.microsoft.com/office/drawing/2014/main" id="{05495836-E7BC-4E8C-9469-F4A23671C491}"/>
                  </a:ext>
                </a:extLst>
              </p:cNvPr>
              <p:cNvSpPr>
                <a:spLocks noChangeArrowheads="1"/>
              </p:cNvSpPr>
              <p:nvPr/>
            </p:nvSpPr>
            <p:spPr bwMode="auto">
              <a:xfrm>
                <a:off x="4696" y="3463"/>
                <a:ext cx="184" cy="664"/>
              </a:xfrm>
              <a:prstGeom prst="ellipse">
                <a:avLst/>
              </a:prstGeom>
              <a:solidFill>
                <a:schemeClr val="tx2"/>
              </a:solidFill>
              <a:ln w="12700">
                <a:solidFill>
                  <a:schemeClr val="tx1"/>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Rectangle 33">
                <a:extLst>
                  <a:ext uri="{FF2B5EF4-FFF2-40B4-BE49-F238E27FC236}">
                    <a16:creationId xmlns:a16="http://schemas.microsoft.com/office/drawing/2014/main" id="{2A054FA5-9F15-4788-8856-87BA771C456F}"/>
                  </a:ext>
                </a:extLst>
              </p:cNvPr>
              <p:cNvSpPr>
                <a:spLocks noChangeArrowheads="1"/>
              </p:cNvSpPr>
              <p:nvPr/>
            </p:nvSpPr>
            <p:spPr bwMode="gray">
              <a:xfrm>
                <a:off x="660" y="3651"/>
                <a:ext cx="288" cy="2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Oval 34">
                <a:extLst>
                  <a:ext uri="{FF2B5EF4-FFF2-40B4-BE49-F238E27FC236}">
                    <a16:creationId xmlns:a16="http://schemas.microsoft.com/office/drawing/2014/main" id="{08729770-F381-4839-A3A1-4BF9B981057D}"/>
                  </a:ext>
                </a:extLst>
              </p:cNvPr>
              <p:cNvSpPr>
                <a:spLocks noChangeArrowheads="1"/>
              </p:cNvSpPr>
              <p:nvPr/>
            </p:nvSpPr>
            <p:spPr bwMode="gray">
              <a:xfrm>
                <a:off x="904" y="3655"/>
                <a:ext cx="88" cy="280"/>
              </a:xfrm>
              <a:prstGeom prst="ellipse">
                <a:avLst/>
              </a:prstGeom>
              <a:solidFill>
                <a:schemeClr val="bg2"/>
              </a:solidFill>
              <a:ln w="12700">
                <a:solidFill>
                  <a:schemeClr val="bg2"/>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Oval 35">
                <a:extLst>
                  <a:ext uri="{FF2B5EF4-FFF2-40B4-BE49-F238E27FC236}">
                    <a16:creationId xmlns:a16="http://schemas.microsoft.com/office/drawing/2014/main" id="{037BA9AD-7846-430D-AFD2-DE4DF0DF6453}"/>
                  </a:ext>
                </a:extLst>
              </p:cNvPr>
              <p:cNvSpPr>
                <a:spLocks noChangeArrowheads="1"/>
              </p:cNvSpPr>
              <p:nvPr/>
            </p:nvSpPr>
            <p:spPr bwMode="gray">
              <a:xfrm>
                <a:off x="612" y="3651"/>
                <a:ext cx="96" cy="288"/>
              </a:xfrm>
              <a:prstGeom prst="ellipse">
                <a:avLst/>
              </a:prstGeom>
              <a:solidFill>
                <a:schemeClr val="bg2"/>
              </a:solidFill>
              <a:ln w="9525">
                <a:solidFill>
                  <a:srgbClr val="808080"/>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 name="Line 36">
              <a:extLst>
                <a:ext uri="{FF2B5EF4-FFF2-40B4-BE49-F238E27FC236}">
                  <a16:creationId xmlns:a16="http://schemas.microsoft.com/office/drawing/2014/main" id="{DD4E1678-E5D1-4A9C-9340-FDE5D9C69D15}"/>
                </a:ext>
              </a:extLst>
            </p:cNvPr>
            <p:cNvSpPr>
              <a:spLocks noChangeShapeType="1"/>
            </p:cNvSpPr>
            <p:nvPr/>
          </p:nvSpPr>
          <p:spPr bwMode="gray">
            <a:xfrm>
              <a:off x="551" y="3689"/>
              <a:ext cx="1202" cy="0"/>
            </a:xfrm>
            <a:prstGeom prst="line">
              <a:avLst/>
            </a:prstGeom>
            <a:noFill/>
            <a:ln w="12700">
              <a:solidFill>
                <a:srgbClr val="F8F8F8"/>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Line 37">
              <a:extLst>
                <a:ext uri="{FF2B5EF4-FFF2-40B4-BE49-F238E27FC236}">
                  <a16:creationId xmlns:a16="http://schemas.microsoft.com/office/drawing/2014/main" id="{7B65B159-A9E8-4B97-B60E-406C38F757E0}"/>
                </a:ext>
              </a:extLst>
            </p:cNvPr>
            <p:cNvSpPr>
              <a:spLocks noChangeShapeType="1"/>
            </p:cNvSpPr>
            <p:nvPr/>
          </p:nvSpPr>
          <p:spPr bwMode="gray">
            <a:xfrm>
              <a:off x="602" y="3752"/>
              <a:ext cx="1151" cy="0"/>
            </a:xfrm>
            <a:prstGeom prst="line">
              <a:avLst/>
            </a:prstGeom>
            <a:noFill/>
            <a:ln w="12700">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roup 38">
              <a:extLst>
                <a:ext uri="{FF2B5EF4-FFF2-40B4-BE49-F238E27FC236}">
                  <a16:creationId xmlns:a16="http://schemas.microsoft.com/office/drawing/2014/main" id="{D239D224-1E56-48E2-93DA-BA20DA8AEB20}"/>
                </a:ext>
              </a:extLst>
            </p:cNvPr>
            <p:cNvGrpSpPr>
              <a:grpSpLocks/>
            </p:cNvGrpSpPr>
            <p:nvPr/>
          </p:nvGrpSpPr>
          <p:grpSpPr bwMode="auto">
            <a:xfrm>
              <a:off x="1753" y="3657"/>
              <a:ext cx="1316" cy="159"/>
              <a:chOff x="612" y="3451"/>
              <a:chExt cx="4512" cy="683"/>
            </a:xfrm>
          </p:grpSpPr>
          <p:sp>
            <p:nvSpPr>
              <p:cNvPr id="72" name="Line 39">
                <a:extLst>
                  <a:ext uri="{FF2B5EF4-FFF2-40B4-BE49-F238E27FC236}">
                    <a16:creationId xmlns:a16="http://schemas.microsoft.com/office/drawing/2014/main" id="{05155515-0CA8-4345-9FBF-8C6DA955EA7A}"/>
                  </a:ext>
                </a:extLst>
              </p:cNvPr>
              <p:cNvSpPr>
                <a:spLocks noChangeShapeType="1"/>
              </p:cNvSpPr>
              <p:nvPr/>
            </p:nvSpPr>
            <p:spPr bwMode="auto">
              <a:xfrm>
                <a:off x="948" y="3459"/>
                <a:ext cx="384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Arc 40">
                <a:extLst>
                  <a:ext uri="{FF2B5EF4-FFF2-40B4-BE49-F238E27FC236}">
                    <a16:creationId xmlns:a16="http://schemas.microsoft.com/office/drawing/2014/main" id="{D2C68B2B-4E1C-4B81-BEBC-BE0DC6C054D6}"/>
                  </a:ext>
                </a:extLst>
              </p:cNvPr>
              <p:cNvSpPr>
                <a:spLocks/>
              </p:cNvSpPr>
              <p:nvPr/>
            </p:nvSpPr>
            <p:spPr bwMode="auto">
              <a:xfrm>
                <a:off x="4596" y="3451"/>
                <a:ext cx="288" cy="683"/>
              </a:xfrm>
              <a:custGeom>
                <a:avLst/>
                <a:gdLst>
                  <a:gd name="T0" fmla="*/ 0 w 21600"/>
                  <a:gd name="T1" fmla="*/ 0 h 33131"/>
                  <a:gd name="T2" fmla="*/ 0 w 21600"/>
                  <a:gd name="T3" fmla="*/ 0 h 33131"/>
                  <a:gd name="T4" fmla="*/ 0 w 21600"/>
                  <a:gd name="T5" fmla="*/ 0 h 33131"/>
                  <a:gd name="T6" fmla="*/ 0 60000 65536"/>
                  <a:gd name="T7" fmla="*/ 0 60000 65536"/>
                  <a:gd name="T8" fmla="*/ 0 60000 65536"/>
                  <a:gd name="T9" fmla="*/ 0 w 21600"/>
                  <a:gd name="T10" fmla="*/ 0 h 33131"/>
                  <a:gd name="T11" fmla="*/ 21600 w 21600"/>
                  <a:gd name="T12" fmla="*/ 33131 h 33131"/>
                </a:gdLst>
                <a:ahLst/>
                <a:cxnLst>
                  <a:cxn ang="T6">
                    <a:pos x="T0" y="T1"/>
                  </a:cxn>
                  <a:cxn ang="T7">
                    <a:pos x="T2" y="T3"/>
                  </a:cxn>
                  <a:cxn ang="T8">
                    <a:pos x="T4" y="T5"/>
                  </a:cxn>
                </a:cxnLst>
                <a:rect l="T9" t="T10" r="T11" b="T12"/>
                <a:pathLst>
                  <a:path w="21600" h="33131" fill="none" extrusionOk="0">
                    <a:moveTo>
                      <a:pt x="13415" y="0"/>
                    </a:moveTo>
                    <a:cubicBezTo>
                      <a:pt x="18585" y="4097"/>
                      <a:pt x="21600" y="10332"/>
                      <a:pt x="21600" y="16929"/>
                    </a:cubicBezTo>
                    <a:cubicBezTo>
                      <a:pt x="21600" y="23129"/>
                      <a:pt x="18935" y="29030"/>
                      <a:pt x="14284" y="33131"/>
                    </a:cubicBezTo>
                  </a:path>
                  <a:path w="21600" h="33131" stroke="0" extrusionOk="0">
                    <a:moveTo>
                      <a:pt x="13415" y="0"/>
                    </a:moveTo>
                    <a:cubicBezTo>
                      <a:pt x="18585" y="4097"/>
                      <a:pt x="21600" y="10332"/>
                      <a:pt x="21600" y="16929"/>
                    </a:cubicBezTo>
                    <a:cubicBezTo>
                      <a:pt x="21600" y="23129"/>
                      <a:pt x="18935" y="29030"/>
                      <a:pt x="14284" y="33131"/>
                    </a:cubicBezTo>
                    <a:lnTo>
                      <a:pt x="0" y="16929"/>
                    </a:lnTo>
                    <a:lnTo>
                      <a:pt x="13415" y="0"/>
                    </a:lnTo>
                    <a:close/>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Rectangle 41">
                <a:extLst>
                  <a:ext uri="{FF2B5EF4-FFF2-40B4-BE49-F238E27FC236}">
                    <a16:creationId xmlns:a16="http://schemas.microsoft.com/office/drawing/2014/main" id="{120A607B-0D74-4F90-A1AA-4931FC1E10DA}"/>
                  </a:ext>
                </a:extLst>
              </p:cNvPr>
              <p:cNvSpPr>
                <a:spLocks noChangeArrowheads="1"/>
              </p:cNvSpPr>
              <p:nvPr/>
            </p:nvSpPr>
            <p:spPr bwMode="auto">
              <a:xfrm>
                <a:off x="952" y="3463"/>
                <a:ext cx="3832" cy="664"/>
              </a:xfrm>
              <a:prstGeom prst="rect">
                <a:avLst/>
              </a:prstGeom>
              <a:solidFill>
                <a:schemeClr val="tx2"/>
              </a:solidFill>
              <a:ln w="12700">
                <a:solidFill>
                  <a:schemeClr val="tx1"/>
                </a:solidFill>
                <a:miter lim="800000"/>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Oval 42">
                <a:extLst>
                  <a:ext uri="{FF2B5EF4-FFF2-40B4-BE49-F238E27FC236}">
                    <a16:creationId xmlns:a16="http://schemas.microsoft.com/office/drawing/2014/main" id="{95533140-851F-4F7C-A626-EDB41FBD857B}"/>
                  </a:ext>
                </a:extLst>
              </p:cNvPr>
              <p:cNvSpPr>
                <a:spLocks noChangeArrowheads="1"/>
              </p:cNvSpPr>
              <p:nvPr/>
            </p:nvSpPr>
            <p:spPr bwMode="auto">
              <a:xfrm>
                <a:off x="856" y="3463"/>
                <a:ext cx="184" cy="664"/>
              </a:xfrm>
              <a:prstGeom prst="ellipse">
                <a:avLst/>
              </a:prstGeom>
              <a:solidFill>
                <a:srgbClr val="FFFF00"/>
              </a:solidFill>
              <a:ln w="12700">
                <a:solidFill>
                  <a:schemeClr val="tx1"/>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Line 43">
                <a:extLst>
                  <a:ext uri="{FF2B5EF4-FFF2-40B4-BE49-F238E27FC236}">
                    <a16:creationId xmlns:a16="http://schemas.microsoft.com/office/drawing/2014/main" id="{ECCB4BBD-02AF-4353-A79C-10F3567E8F0A}"/>
                  </a:ext>
                </a:extLst>
              </p:cNvPr>
              <p:cNvSpPr>
                <a:spLocks noChangeShapeType="1"/>
              </p:cNvSpPr>
              <p:nvPr/>
            </p:nvSpPr>
            <p:spPr bwMode="auto">
              <a:xfrm>
                <a:off x="948" y="4131"/>
                <a:ext cx="384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7" name="Group 44">
                <a:extLst>
                  <a:ext uri="{FF2B5EF4-FFF2-40B4-BE49-F238E27FC236}">
                    <a16:creationId xmlns:a16="http://schemas.microsoft.com/office/drawing/2014/main" id="{F2D1D718-70D1-4E31-AA5F-8D4A37FF0B01}"/>
                  </a:ext>
                </a:extLst>
              </p:cNvPr>
              <p:cNvGrpSpPr>
                <a:grpSpLocks/>
              </p:cNvGrpSpPr>
              <p:nvPr/>
            </p:nvGrpSpPr>
            <p:grpSpPr bwMode="auto">
              <a:xfrm>
                <a:off x="4740" y="3651"/>
                <a:ext cx="384" cy="288"/>
                <a:chOff x="4740" y="3651"/>
                <a:chExt cx="384" cy="288"/>
              </a:xfrm>
            </p:grpSpPr>
            <p:sp>
              <p:nvSpPr>
                <p:cNvPr id="82" name="Oval 45">
                  <a:extLst>
                    <a:ext uri="{FF2B5EF4-FFF2-40B4-BE49-F238E27FC236}">
                      <a16:creationId xmlns:a16="http://schemas.microsoft.com/office/drawing/2014/main" id="{02DD73C2-A0D3-4EBC-8D36-B124E4ECEFB0}"/>
                    </a:ext>
                  </a:extLst>
                </p:cNvPr>
                <p:cNvSpPr>
                  <a:spLocks noChangeArrowheads="1"/>
                </p:cNvSpPr>
                <p:nvPr/>
              </p:nvSpPr>
              <p:spPr bwMode="gray">
                <a:xfrm>
                  <a:off x="4740" y="3651"/>
                  <a:ext cx="96" cy="28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3" name="Rectangle 46">
                  <a:extLst>
                    <a:ext uri="{FF2B5EF4-FFF2-40B4-BE49-F238E27FC236}">
                      <a16:creationId xmlns:a16="http://schemas.microsoft.com/office/drawing/2014/main" id="{7AF8D1B9-AC70-4FAC-886D-6CD15010325F}"/>
                    </a:ext>
                  </a:extLst>
                </p:cNvPr>
                <p:cNvSpPr>
                  <a:spLocks noChangeArrowheads="1"/>
                </p:cNvSpPr>
                <p:nvPr/>
              </p:nvSpPr>
              <p:spPr bwMode="gray">
                <a:xfrm>
                  <a:off x="4788" y="3651"/>
                  <a:ext cx="288" cy="2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4" name="Oval 47">
                  <a:extLst>
                    <a:ext uri="{FF2B5EF4-FFF2-40B4-BE49-F238E27FC236}">
                      <a16:creationId xmlns:a16="http://schemas.microsoft.com/office/drawing/2014/main" id="{F15758C7-978B-4B53-8D7A-4FE88D25A53B}"/>
                    </a:ext>
                  </a:extLst>
                </p:cNvPr>
                <p:cNvSpPr>
                  <a:spLocks noChangeArrowheads="1"/>
                </p:cNvSpPr>
                <p:nvPr/>
              </p:nvSpPr>
              <p:spPr bwMode="gray">
                <a:xfrm>
                  <a:off x="5028" y="3651"/>
                  <a:ext cx="96" cy="28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78" name="Oval 48">
                <a:extLst>
                  <a:ext uri="{FF2B5EF4-FFF2-40B4-BE49-F238E27FC236}">
                    <a16:creationId xmlns:a16="http://schemas.microsoft.com/office/drawing/2014/main" id="{C9DB32F5-314C-4727-A6D2-E11C96B67FA1}"/>
                  </a:ext>
                </a:extLst>
              </p:cNvPr>
              <p:cNvSpPr>
                <a:spLocks noChangeArrowheads="1"/>
              </p:cNvSpPr>
              <p:nvPr/>
            </p:nvSpPr>
            <p:spPr bwMode="auto">
              <a:xfrm>
                <a:off x="4696" y="3463"/>
                <a:ext cx="184" cy="664"/>
              </a:xfrm>
              <a:prstGeom prst="ellipse">
                <a:avLst/>
              </a:prstGeom>
              <a:solidFill>
                <a:schemeClr val="tx2"/>
              </a:solidFill>
              <a:ln w="12700">
                <a:solidFill>
                  <a:schemeClr val="tx1"/>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9" name="Rectangle 49">
                <a:extLst>
                  <a:ext uri="{FF2B5EF4-FFF2-40B4-BE49-F238E27FC236}">
                    <a16:creationId xmlns:a16="http://schemas.microsoft.com/office/drawing/2014/main" id="{5D8D2266-E0A3-4647-A895-278ECA7DFA44}"/>
                  </a:ext>
                </a:extLst>
              </p:cNvPr>
              <p:cNvSpPr>
                <a:spLocks noChangeArrowheads="1"/>
              </p:cNvSpPr>
              <p:nvPr/>
            </p:nvSpPr>
            <p:spPr bwMode="gray">
              <a:xfrm>
                <a:off x="660" y="3651"/>
                <a:ext cx="288" cy="2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0" name="Oval 50">
                <a:extLst>
                  <a:ext uri="{FF2B5EF4-FFF2-40B4-BE49-F238E27FC236}">
                    <a16:creationId xmlns:a16="http://schemas.microsoft.com/office/drawing/2014/main" id="{04979B70-09BA-4555-B88C-DF042E2C5940}"/>
                  </a:ext>
                </a:extLst>
              </p:cNvPr>
              <p:cNvSpPr>
                <a:spLocks noChangeArrowheads="1"/>
              </p:cNvSpPr>
              <p:nvPr/>
            </p:nvSpPr>
            <p:spPr bwMode="gray">
              <a:xfrm>
                <a:off x="904" y="3655"/>
                <a:ext cx="88" cy="280"/>
              </a:xfrm>
              <a:prstGeom prst="ellipse">
                <a:avLst/>
              </a:prstGeom>
              <a:solidFill>
                <a:schemeClr val="bg2"/>
              </a:solidFill>
              <a:ln w="12700">
                <a:solidFill>
                  <a:schemeClr val="bg2"/>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1" name="Oval 51">
                <a:extLst>
                  <a:ext uri="{FF2B5EF4-FFF2-40B4-BE49-F238E27FC236}">
                    <a16:creationId xmlns:a16="http://schemas.microsoft.com/office/drawing/2014/main" id="{CCE0F95C-8F63-4298-A073-444171D3DC8A}"/>
                  </a:ext>
                </a:extLst>
              </p:cNvPr>
              <p:cNvSpPr>
                <a:spLocks noChangeArrowheads="1"/>
              </p:cNvSpPr>
              <p:nvPr/>
            </p:nvSpPr>
            <p:spPr bwMode="gray">
              <a:xfrm>
                <a:off x="612" y="3651"/>
                <a:ext cx="96" cy="288"/>
              </a:xfrm>
              <a:prstGeom prst="ellipse">
                <a:avLst/>
              </a:prstGeom>
              <a:solidFill>
                <a:schemeClr val="bg2"/>
              </a:solidFill>
              <a:ln w="9525">
                <a:solidFill>
                  <a:srgbClr val="808080"/>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8" name="Line 52">
              <a:extLst>
                <a:ext uri="{FF2B5EF4-FFF2-40B4-BE49-F238E27FC236}">
                  <a16:creationId xmlns:a16="http://schemas.microsoft.com/office/drawing/2014/main" id="{2D28B09A-CE11-4B5B-B41E-63DDAD5177E1}"/>
                </a:ext>
              </a:extLst>
            </p:cNvPr>
            <p:cNvSpPr>
              <a:spLocks noChangeShapeType="1"/>
            </p:cNvSpPr>
            <p:nvPr/>
          </p:nvSpPr>
          <p:spPr bwMode="gray">
            <a:xfrm>
              <a:off x="1829" y="3689"/>
              <a:ext cx="1202" cy="0"/>
            </a:xfrm>
            <a:prstGeom prst="line">
              <a:avLst/>
            </a:prstGeom>
            <a:noFill/>
            <a:ln w="12700">
              <a:solidFill>
                <a:srgbClr val="F8F8F8"/>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Line 53">
              <a:extLst>
                <a:ext uri="{FF2B5EF4-FFF2-40B4-BE49-F238E27FC236}">
                  <a16:creationId xmlns:a16="http://schemas.microsoft.com/office/drawing/2014/main" id="{C6DDD1DD-BD9A-4609-8793-BB5AB17027E7}"/>
                </a:ext>
              </a:extLst>
            </p:cNvPr>
            <p:cNvSpPr>
              <a:spLocks noChangeShapeType="1"/>
            </p:cNvSpPr>
            <p:nvPr/>
          </p:nvSpPr>
          <p:spPr bwMode="gray">
            <a:xfrm>
              <a:off x="1879" y="3752"/>
              <a:ext cx="1152" cy="0"/>
            </a:xfrm>
            <a:prstGeom prst="line">
              <a:avLst/>
            </a:prstGeom>
            <a:noFill/>
            <a:ln w="12700">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54">
              <a:extLst>
                <a:ext uri="{FF2B5EF4-FFF2-40B4-BE49-F238E27FC236}">
                  <a16:creationId xmlns:a16="http://schemas.microsoft.com/office/drawing/2014/main" id="{10F32FC1-F129-456D-ACAB-D834C56E0DD0}"/>
                </a:ext>
              </a:extLst>
            </p:cNvPr>
            <p:cNvGrpSpPr>
              <a:grpSpLocks/>
            </p:cNvGrpSpPr>
            <p:nvPr/>
          </p:nvGrpSpPr>
          <p:grpSpPr bwMode="auto">
            <a:xfrm>
              <a:off x="2993" y="3657"/>
              <a:ext cx="1315" cy="159"/>
              <a:chOff x="612" y="3451"/>
              <a:chExt cx="4512" cy="683"/>
            </a:xfrm>
          </p:grpSpPr>
          <p:sp>
            <p:nvSpPr>
              <p:cNvPr id="59" name="Line 55">
                <a:extLst>
                  <a:ext uri="{FF2B5EF4-FFF2-40B4-BE49-F238E27FC236}">
                    <a16:creationId xmlns:a16="http://schemas.microsoft.com/office/drawing/2014/main" id="{7A10C265-C33A-4EE4-B5EA-0B9F183C90B2}"/>
                  </a:ext>
                </a:extLst>
              </p:cNvPr>
              <p:cNvSpPr>
                <a:spLocks noChangeShapeType="1"/>
              </p:cNvSpPr>
              <p:nvPr/>
            </p:nvSpPr>
            <p:spPr bwMode="auto">
              <a:xfrm>
                <a:off x="948" y="3459"/>
                <a:ext cx="384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Arc 56">
                <a:extLst>
                  <a:ext uri="{FF2B5EF4-FFF2-40B4-BE49-F238E27FC236}">
                    <a16:creationId xmlns:a16="http://schemas.microsoft.com/office/drawing/2014/main" id="{B207A162-D276-4932-9660-8477116FF805}"/>
                  </a:ext>
                </a:extLst>
              </p:cNvPr>
              <p:cNvSpPr>
                <a:spLocks/>
              </p:cNvSpPr>
              <p:nvPr/>
            </p:nvSpPr>
            <p:spPr bwMode="auto">
              <a:xfrm>
                <a:off x="4596" y="3451"/>
                <a:ext cx="288" cy="683"/>
              </a:xfrm>
              <a:custGeom>
                <a:avLst/>
                <a:gdLst>
                  <a:gd name="T0" fmla="*/ 0 w 21600"/>
                  <a:gd name="T1" fmla="*/ 0 h 33131"/>
                  <a:gd name="T2" fmla="*/ 0 w 21600"/>
                  <a:gd name="T3" fmla="*/ 0 h 33131"/>
                  <a:gd name="T4" fmla="*/ 0 w 21600"/>
                  <a:gd name="T5" fmla="*/ 0 h 33131"/>
                  <a:gd name="T6" fmla="*/ 0 60000 65536"/>
                  <a:gd name="T7" fmla="*/ 0 60000 65536"/>
                  <a:gd name="T8" fmla="*/ 0 60000 65536"/>
                  <a:gd name="T9" fmla="*/ 0 w 21600"/>
                  <a:gd name="T10" fmla="*/ 0 h 33131"/>
                  <a:gd name="T11" fmla="*/ 21600 w 21600"/>
                  <a:gd name="T12" fmla="*/ 33131 h 33131"/>
                </a:gdLst>
                <a:ahLst/>
                <a:cxnLst>
                  <a:cxn ang="T6">
                    <a:pos x="T0" y="T1"/>
                  </a:cxn>
                  <a:cxn ang="T7">
                    <a:pos x="T2" y="T3"/>
                  </a:cxn>
                  <a:cxn ang="T8">
                    <a:pos x="T4" y="T5"/>
                  </a:cxn>
                </a:cxnLst>
                <a:rect l="T9" t="T10" r="T11" b="T12"/>
                <a:pathLst>
                  <a:path w="21600" h="33131" fill="none" extrusionOk="0">
                    <a:moveTo>
                      <a:pt x="13415" y="0"/>
                    </a:moveTo>
                    <a:cubicBezTo>
                      <a:pt x="18585" y="4097"/>
                      <a:pt x="21600" y="10332"/>
                      <a:pt x="21600" y="16929"/>
                    </a:cubicBezTo>
                    <a:cubicBezTo>
                      <a:pt x="21600" y="23129"/>
                      <a:pt x="18935" y="29030"/>
                      <a:pt x="14284" y="33131"/>
                    </a:cubicBezTo>
                  </a:path>
                  <a:path w="21600" h="33131" stroke="0" extrusionOk="0">
                    <a:moveTo>
                      <a:pt x="13415" y="0"/>
                    </a:moveTo>
                    <a:cubicBezTo>
                      <a:pt x="18585" y="4097"/>
                      <a:pt x="21600" y="10332"/>
                      <a:pt x="21600" y="16929"/>
                    </a:cubicBezTo>
                    <a:cubicBezTo>
                      <a:pt x="21600" y="23129"/>
                      <a:pt x="18935" y="29030"/>
                      <a:pt x="14284" y="33131"/>
                    </a:cubicBezTo>
                    <a:lnTo>
                      <a:pt x="0" y="16929"/>
                    </a:lnTo>
                    <a:lnTo>
                      <a:pt x="13415" y="0"/>
                    </a:lnTo>
                    <a:close/>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Rectangle 57">
                <a:extLst>
                  <a:ext uri="{FF2B5EF4-FFF2-40B4-BE49-F238E27FC236}">
                    <a16:creationId xmlns:a16="http://schemas.microsoft.com/office/drawing/2014/main" id="{C4944E31-2831-400F-9F1A-24F18D2D1F44}"/>
                  </a:ext>
                </a:extLst>
              </p:cNvPr>
              <p:cNvSpPr>
                <a:spLocks noChangeArrowheads="1"/>
              </p:cNvSpPr>
              <p:nvPr/>
            </p:nvSpPr>
            <p:spPr bwMode="auto">
              <a:xfrm>
                <a:off x="952" y="3463"/>
                <a:ext cx="3832" cy="664"/>
              </a:xfrm>
              <a:prstGeom prst="rect">
                <a:avLst/>
              </a:prstGeom>
              <a:solidFill>
                <a:schemeClr val="tx2"/>
              </a:solidFill>
              <a:ln w="12700">
                <a:solidFill>
                  <a:schemeClr val="tx1"/>
                </a:solidFill>
                <a:miter lim="800000"/>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 name="Oval 58">
                <a:extLst>
                  <a:ext uri="{FF2B5EF4-FFF2-40B4-BE49-F238E27FC236}">
                    <a16:creationId xmlns:a16="http://schemas.microsoft.com/office/drawing/2014/main" id="{DEC4CACA-F67E-4C10-B279-0DC24F50084A}"/>
                  </a:ext>
                </a:extLst>
              </p:cNvPr>
              <p:cNvSpPr>
                <a:spLocks noChangeArrowheads="1"/>
              </p:cNvSpPr>
              <p:nvPr/>
            </p:nvSpPr>
            <p:spPr bwMode="auto">
              <a:xfrm>
                <a:off x="856" y="3463"/>
                <a:ext cx="184" cy="664"/>
              </a:xfrm>
              <a:prstGeom prst="ellipse">
                <a:avLst/>
              </a:prstGeom>
              <a:solidFill>
                <a:srgbClr val="FFFF00"/>
              </a:solidFill>
              <a:ln w="12700">
                <a:solidFill>
                  <a:schemeClr val="tx1"/>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 name="Line 59">
                <a:extLst>
                  <a:ext uri="{FF2B5EF4-FFF2-40B4-BE49-F238E27FC236}">
                    <a16:creationId xmlns:a16="http://schemas.microsoft.com/office/drawing/2014/main" id="{0CA112C9-D4CA-461E-81BD-764DB9556AAE}"/>
                  </a:ext>
                </a:extLst>
              </p:cNvPr>
              <p:cNvSpPr>
                <a:spLocks noChangeShapeType="1"/>
              </p:cNvSpPr>
              <p:nvPr/>
            </p:nvSpPr>
            <p:spPr bwMode="auto">
              <a:xfrm>
                <a:off x="948" y="4131"/>
                <a:ext cx="384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oup 60">
                <a:extLst>
                  <a:ext uri="{FF2B5EF4-FFF2-40B4-BE49-F238E27FC236}">
                    <a16:creationId xmlns:a16="http://schemas.microsoft.com/office/drawing/2014/main" id="{E26942F7-3C62-46B1-8AD8-BBC5D2FD35CE}"/>
                  </a:ext>
                </a:extLst>
              </p:cNvPr>
              <p:cNvGrpSpPr>
                <a:grpSpLocks/>
              </p:cNvGrpSpPr>
              <p:nvPr/>
            </p:nvGrpSpPr>
            <p:grpSpPr bwMode="auto">
              <a:xfrm>
                <a:off x="4740" y="3651"/>
                <a:ext cx="384" cy="288"/>
                <a:chOff x="4740" y="3651"/>
                <a:chExt cx="384" cy="288"/>
              </a:xfrm>
            </p:grpSpPr>
            <p:sp>
              <p:nvSpPr>
                <p:cNvPr id="69" name="Oval 61">
                  <a:extLst>
                    <a:ext uri="{FF2B5EF4-FFF2-40B4-BE49-F238E27FC236}">
                      <a16:creationId xmlns:a16="http://schemas.microsoft.com/office/drawing/2014/main" id="{EEB56506-3D67-4310-BD7A-40043F7D1128}"/>
                    </a:ext>
                  </a:extLst>
                </p:cNvPr>
                <p:cNvSpPr>
                  <a:spLocks noChangeArrowheads="1"/>
                </p:cNvSpPr>
                <p:nvPr/>
              </p:nvSpPr>
              <p:spPr bwMode="gray">
                <a:xfrm>
                  <a:off x="4740" y="3651"/>
                  <a:ext cx="96" cy="28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 name="Rectangle 62">
                  <a:extLst>
                    <a:ext uri="{FF2B5EF4-FFF2-40B4-BE49-F238E27FC236}">
                      <a16:creationId xmlns:a16="http://schemas.microsoft.com/office/drawing/2014/main" id="{76DC203E-2982-4A43-8C75-B0C38BD9BC84}"/>
                    </a:ext>
                  </a:extLst>
                </p:cNvPr>
                <p:cNvSpPr>
                  <a:spLocks noChangeArrowheads="1"/>
                </p:cNvSpPr>
                <p:nvPr/>
              </p:nvSpPr>
              <p:spPr bwMode="gray">
                <a:xfrm>
                  <a:off x="4788" y="3651"/>
                  <a:ext cx="288" cy="2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 name="Oval 63">
                  <a:extLst>
                    <a:ext uri="{FF2B5EF4-FFF2-40B4-BE49-F238E27FC236}">
                      <a16:creationId xmlns:a16="http://schemas.microsoft.com/office/drawing/2014/main" id="{6506A66E-1933-40E6-961A-E53DCBFCB970}"/>
                    </a:ext>
                  </a:extLst>
                </p:cNvPr>
                <p:cNvSpPr>
                  <a:spLocks noChangeArrowheads="1"/>
                </p:cNvSpPr>
                <p:nvPr/>
              </p:nvSpPr>
              <p:spPr bwMode="gray">
                <a:xfrm>
                  <a:off x="5028" y="3651"/>
                  <a:ext cx="96" cy="28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65" name="Oval 64">
                <a:extLst>
                  <a:ext uri="{FF2B5EF4-FFF2-40B4-BE49-F238E27FC236}">
                    <a16:creationId xmlns:a16="http://schemas.microsoft.com/office/drawing/2014/main" id="{7B22750D-06BD-4BD5-A407-5B47DA45C668}"/>
                  </a:ext>
                </a:extLst>
              </p:cNvPr>
              <p:cNvSpPr>
                <a:spLocks noChangeArrowheads="1"/>
              </p:cNvSpPr>
              <p:nvPr/>
            </p:nvSpPr>
            <p:spPr bwMode="auto">
              <a:xfrm>
                <a:off x="4696" y="3463"/>
                <a:ext cx="184" cy="664"/>
              </a:xfrm>
              <a:prstGeom prst="ellipse">
                <a:avLst/>
              </a:prstGeom>
              <a:solidFill>
                <a:schemeClr val="tx2"/>
              </a:solidFill>
              <a:ln w="12700">
                <a:solidFill>
                  <a:schemeClr val="tx1"/>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 name="Rectangle 65">
                <a:extLst>
                  <a:ext uri="{FF2B5EF4-FFF2-40B4-BE49-F238E27FC236}">
                    <a16:creationId xmlns:a16="http://schemas.microsoft.com/office/drawing/2014/main" id="{09E7624B-AE41-47F2-80C4-A3755D678C5E}"/>
                  </a:ext>
                </a:extLst>
              </p:cNvPr>
              <p:cNvSpPr>
                <a:spLocks noChangeArrowheads="1"/>
              </p:cNvSpPr>
              <p:nvPr/>
            </p:nvSpPr>
            <p:spPr bwMode="gray">
              <a:xfrm>
                <a:off x="660" y="3651"/>
                <a:ext cx="288" cy="2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 name="Oval 66">
                <a:extLst>
                  <a:ext uri="{FF2B5EF4-FFF2-40B4-BE49-F238E27FC236}">
                    <a16:creationId xmlns:a16="http://schemas.microsoft.com/office/drawing/2014/main" id="{70A86AE2-C628-412A-8A0C-02D8EC9288C5}"/>
                  </a:ext>
                </a:extLst>
              </p:cNvPr>
              <p:cNvSpPr>
                <a:spLocks noChangeArrowheads="1"/>
              </p:cNvSpPr>
              <p:nvPr/>
            </p:nvSpPr>
            <p:spPr bwMode="gray">
              <a:xfrm>
                <a:off x="904" y="3655"/>
                <a:ext cx="88" cy="280"/>
              </a:xfrm>
              <a:prstGeom prst="ellipse">
                <a:avLst/>
              </a:prstGeom>
              <a:solidFill>
                <a:schemeClr val="bg2"/>
              </a:solidFill>
              <a:ln w="12700">
                <a:solidFill>
                  <a:schemeClr val="bg2"/>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Oval 67">
                <a:extLst>
                  <a:ext uri="{FF2B5EF4-FFF2-40B4-BE49-F238E27FC236}">
                    <a16:creationId xmlns:a16="http://schemas.microsoft.com/office/drawing/2014/main" id="{82A30AAF-4623-457E-8C7C-E71B6D5640BA}"/>
                  </a:ext>
                </a:extLst>
              </p:cNvPr>
              <p:cNvSpPr>
                <a:spLocks noChangeArrowheads="1"/>
              </p:cNvSpPr>
              <p:nvPr/>
            </p:nvSpPr>
            <p:spPr bwMode="gray">
              <a:xfrm>
                <a:off x="612" y="3651"/>
                <a:ext cx="96" cy="288"/>
              </a:xfrm>
              <a:prstGeom prst="ellipse">
                <a:avLst/>
              </a:prstGeom>
              <a:solidFill>
                <a:schemeClr val="bg2"/>
              </a:solidFill>
              <a:ln w="9525">
                <a:solidFill>
                  <a:srgbClr val="808080"/>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1" name="Line 68">
              <a:extLst>
                <a:ext uri="{FF2B5EF4-FFF2-40B4-BE49-F238E27FC236}">
                  <a16:creationId xmlns:a16="http://schemas.microsoft.com/office/drawing/2014/main" id="{CA4649D0-A40D-4468-9994-A8A39450E460}"/>
                </a:ext>
              </a:extLst>
            </p:cNvPr>
            <p:cNvSpPr>
              <a:spLocks noChangeShapeType="1"/>
            </p:cNvSpPr>
            <p:nvPr/>
          </p:nvSpPr>
          <p:spPr bwMode="gray">
            <a:xfrm>
              <a:off x="3061" y="3680"/>
              <a:ext cx="1202" cy="0"/>
            </a:xfrm>
            <a:prstGeom prst="line">
              <a:avLst/>
            </a:prstGeom>
            <a:noFill/>
            <a:ln w="12700">
              <a:solidFill>
                <a:srgbClr val="F8F8F8"/>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Line 69">
              <a:extLst>
                <a:ext uri="{FF2B5EF4-FFF2-40B4-BE49-F238E27FC236}">
                  <a16:creationId xmlns:a16="http://schemas.microsoft.com/office/drawing/2014/main" id="{9510EBF7-60B3-4695-ADED-DB3A2414E689}"/>
                </a:ext>
              </a:extLst>
            </p:cNvPr>
            <p:cNvSpPr>
              <a:spLocks noChangeShapeType="1"/>
            </p:cNvSpPr>
            <p:nvPr/>
          </p:nvSpPr>
          <p:spPr bwMode="gray">
            <a:xfrm>
              <a:off x="3119" y="3752"/>
              <a:ext cx="1152" cy="0"/>
            </a:xfrm>
            <a:prstGeom prst="line">
              <a:avLst/>
            </a:prstGeom>
            <a:noFill/>
            <a:ln w="12700">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3" name="Group 70">
              <a:extLst>
                <a:ext uri="{FF2B5EF4-FFF2-40B4-BE49-F238E27FC236}">
                  <a16:creationId xmlns:a16="http://schemas.microsoft.com/office/drawing/2014/main" id="{A4F7E5A7-4DF0-4633-ADE7-367A9E8C8247}"/>
                </a:ext>
              </a:extLst>
            </p:cNvPr>
            <p:cNvGrpSpPr>
              <a:grpSpLocks/>
            </p:cNvGrpSpPr>
            <p:nvPr/>
          </p:nvGrpSpPr>
          <p:grpSpPr bwMode="auto">
            <a:xfrm>
              <a:off x="4241" y="3657"/>
              <a:ext cx="1315" cy="159"/>
              <a:chOff x="612" y="3451"/>
              <a:chExt cx="4512" cy="683"/>
            </a:xfrm>
          </p:grpSpPr>
          <p:sp>
            <p:nvSpPr>
              <p:cNvPr id="46" name="Line 71">
                <a:extLst>
                  <a:ext uri="{FF2B5EF4-FFF2-40B4-BE49-F238E27FC236}">
                    <a16:creationId xmlns:a16="http://schemas.microsoft.com/office/drawing/2014/main" id="{AEFE0D87-6A0C-4425-AB2B-F6602E833D6B}"/>
                  </a:ext>
                </a:extLst>
              </p:cNvPr>
              <p:cNvSpPr>
                <a:spLocks noChangeShapeType="1"/>
              </p:cNvSpPr>
              <p:nvPr/>
            </p:nvSpPr>
            <p:spPr bwMode="auto">
              <a:xfrm>
                <a:off x="948" y="3459"/>
                <a:ext cx="384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Arc 72">
                <a:extLst>
                  <a:ext uri="{FF2B5EF4-FFF2-40B4-BE49-F238E27FC236}">
                    <a16:creationId xmlns:a16="http://schemas.microsoft.com/office/drawing/2014/main" id="{1F6BD6E0-5DAA-4D9D-BF9E-CAF3E99D756B}"/>
                  </a:ext>
                </a:extLst>
              </p:cNvPr>
              <p:cNvSpPr>
                <a:spLocks/>
              </p:cNvSpPr>
              <p:nvPr/>
            </p:nvSpPr>
            <p:spPr bwMode="auto">
              <a:xfrm>
                <a:off x="4596" y="3451"/>
                <a:ext cx="288" cy="683"/>
              </a:xfrm>
              <a:custGeom>
                <a:avLst/>
                <a:gdLst>
                  <a:gd name="T0" fmla="*/ 0 w 21600"/>
                  <a:gd name="T1" fmla="*/ 0 h 33131"/>
                  <a:gd name="T2" fmla="*/ 0 w 21600"/>
                  <a:gd name="T3" fmla="*/ 0 h 33131"/>
                  <a:gd name="T4" fmla="*/ 0 w 21600"/>
                  <a:gd name="T5" fmla="*/ 0 h 33131"/>
                  <a:gd name="T6" fmla="*/ 0 60000 65536"/>
                  <a:gd name="T7" fmla="*/ 0 60000 65536"/>
                  <a:gd name="T8" fmla="*/ 0 60000 65536"/>
                  <a:gd name="T9" fmla="*/ 0 w 21600"/>
                  <a:gd name="T10" fmla="*/ 0 h 33131"/>
                  <a:gd name="T11" fmla="*/ 21600 w 21600"/>
                  <a:gd name="T12" fmla="*/ 33131 h 33131"/>
                </a:gdLst>
                <a:ahLst/>
                <a:cxnLst>
                  <a:cxn ang="T6">
                    <a:pos x="T0" y="T1"/>
                  </a:cxn>
                  <a:cxn ang="T7">
                    <a:pos x="T2" y="T3"/>
                  </a:cxn>
                  <a:cxn ang="T8">
                    <a:pos x="T4" y="T5"/>
                  </a:cxn>
                </a:cxnLst>
                <a:rect l="T9" t="T10" r="T11" b="T12"/>
                <a:pathLst>
                  <a:path w="21600" h="33131" fill="none" extrusionOk="0">
                    <a:moveTo>
                      <a:pt x="13415" y="0"/>
                    </a:moveTo>
                    <a:cubicBezTo>
                      <a:pt x="18585" y="4097"/>
                      <a:pt x="21600" y="10332"/>
                      <a:pt x="21600" y="16929"/>
                    </a:cubicBezTo>
                    <a:cubicBezTo>
                      <a:pt x="21600" y="23129"/>
                      <a:pt x="18935" y="29030"/>
                      <a:pt x="14284" y="33131"/>
                    </a:cubicBezTo>
                  </a:path>
                  <a:path w="21600" h="33131" stroke="0" extrusionOk="0">
                    <a:moveTo>
                      <a:pt x="13415" y="0"/>
                    </a:moveTo>
                    <a:cubicBezTo>
                      <a:pt x="18585" y="4097"/>
                      <a:pt x="21600" y="10332"/>
                      <a:pt x="21600" y="16929"/>
                    </a:cubicBezTo>
                    <a:cubicBezTo>
                      <a:pt x="21600" y="23129"/>
                      <a:pt x="18935" y="29030"/>
                      <a:pt x="14284" y="33131"/>
                    </a:cubicBezTo>
                    <a:lnTo>
                      <a:pt x="0" y="16929"/>
                    </a:lnTo>
                    <a:lnTo>
                      <a:pt x="13415" y="0"/>
                    </a:lnTo>
                    <a:close/>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73">
                <a:extLst>
                  <a:ext uri="{FF2B5EF4-FFF2-40B4-BE49-F238E27FC236}">
                    <a16:creationId xmlns:a16="http://schemas.microsoft.com/office/drawing/2014/main" id="{A81CEE9A-AFA8-4FEB-A936-3FC99A714B45}"/>
                  </a:ext>
                </a:extLst>
              </p:cNvPr>
              <p:cNvSpPr>
                <a:spLocks noChangeArrowheads="1"/>
              </p:cNvSpPr>
              <p:nvPr/>
            </p:nvSpPr>
            <p:spPr bwMode="auto">
              <a:xfrm>
                <a:off x="952" y="3463"/>
                <a:ext cx="3832" cy="664"/>
              </a:xfrm>
              <a:prstGeom prst="rect">
                <a:avLst/>
              </a:prstGeom>
              <a:solidFill>
                <a:schemeClr val="tx2"/>
              </a:solidFill>
              <a:ln w="12700">
                <a:solidFill>
                  <a:schemeClr val="tx1"/>
                </a:solidFill>
                <a:miter lim="800000"/>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Oval 74">
                <a:extLst>
                  <a:ext uri="{FF2B5EF4-FFF2-40B4-BE49-F238E27FC236}">
                    <a16:creationId xmlns:a16="http://schemas.microsoft.com/office/drawing/2014/main" id="{A5281CBF-DAE0-453F-8907-F1E5FA0E4A1B}"/>
                  </a:ext>
                </a:extLst>
              </p:cNvPr>
              <p:cNvSpPr>
                <a:spLocks noChangeArrowheads="1"/>
              </p:cNvSpPr>
              <p:nvPr/>
            </p:nvSpPr>
            <p:spPr bwMode="auto">
              <a:xfrm>
                <a:off x="856" y="3463"/>
                <a:ext cx="184" cy="664"/>
              </a:xfrm>
              <a:prstGeom prst="ellipse">
                <a:avLst/>
              </a:prstGeom>
              <a:solidFill>
                <a:srgbClr val="FFFF00"/>
              </a:solidFill>
              <a:ln w="12700">
                <a:solidFill>
                  <a:schemeClr val="tx1"/>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Line 75">
                <a:extLst>
                  <a:ext uri="{FF2B5EF4-FFF2-40B4-BE49-F238E27FC236}">
                    <a16:creationId xmlns:a16="http://schemas.microsoft.com/office/drawing/2014/main" id="{0D5A4811-B512-4FAF-91A7-DB169A945172}"/>
                  </a:ext>
                </a:extLst>
              </p:cNvPr>
              <p:cNvSpPr>
                <a:spLocks noChangeShapeType="1"/>
              </p:cNvSpPr>
              <p:nvPr/>
            </p:nvSpPr>
            <p:spPr bwMode="auto">
              <a:xfrm>
                <a:off x="948" y="4131"/>
                <a:ext cx="384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oup 76">
                <a:extLst>
                  <a:ext uri="{FF2B5EF4-FFF2-40B4-BE49-F238E27FC236}">
                    <a16:creationId xmlns:a16="http://schemas.microsoft.com/office/drawing/2014/main" id="{37AE32F9-B019-4BFD-8486-6D8BA2183650}"/>
                  </a:ext>
                </a:extLst>
              </p:cNvPr>
              <p:cNvGrpSpPr>
                <a:grpSpLocks/>
              </p:cNvGrpSpPr>
              <p:nvPr/>
            </p:nvGrpSpPr>
            <p:grpSpPr bwMode="auto">
              <a:xfrm>
                <a:off x="4740" y="3651"/>
                <a:ext cx="384" cy="288"/>
                <a:chOff x="4740" y="3651"/>
                <a:chExt cx="384" cy="288"/>
              </a:xfrm>
            </p:grpSpPr>
            <p:sp>
              <p:nvSpPr>
                <p:cNvPr id="56" name="Oval 77">
                  <a:extLst>
                    <a:ext uri="{FF2B5EF4-FFF2-40B4-BE49-F238E27FC236}">
                      <a16:creationId xmlns:a16="http://schemas.microsoft.com/office/drawing/2014/main" id="{05A60F33-A1E0-441D-9411-1EF3777BC079}"/>
                    </a:ext>
                  </a:extLst>
                </p:cNvPr>
                <p:cNvSpPr>
                  <a:spLocks noChangeArrowheads="1"/>
                </p:cNvSpPr>
                <p:nvPr/>
              </p:nvSpPr>
              <p:spPr bwMode="gray">
                <a:xfrm>
                  <a:off x="4740" y="3651"/>
                  <a:ext cx="96" cy="28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 name="Rectangle 78">
                  <a:extLst>
                    <a:ext uri="{FF2B5EF4-FFF2-40B4-BE49-F238E27FC236}">
                      <a16:creationId xmlns:a16="http://schemas.microsoft.com/office/drawing/2014/main" id="{CE8D38C2-9C60-40EE-AD92-0B37DC217B8F}"/>
                    </a:ext>
                  </a:extLst>
                </p:cNvPr>
                <p:cNvSpPr>
                  <a:spLocks noChangeArrowheads="1"/>
                </p:cNvSpPr>
                <p:nvPr/>
              </p:nvSpPr>
              <p:spPr bwMode="gray">
                <a:xfrm>
                  <a:off x="4788" y="3651"/>
                  <a:ext cx="288" cy="2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Oval 79">
                  <a:extLst>
                    <a:ext uri="{FF2B5EF4-FFF2-40B4-BE49-F238E27FC236}">
                      <a16:creationId xmlns:a16="http://schemas.microsoft.com/office/drawing/2014/main" id="{7405E66E-2AFB-4C93-90A8-D3A354CB4AB4}"/>
                    </a:ext>
                  </a:extLst>
                </p:cNvPr>
                <p:cNvSpPr>
                  <a:spLocks noChangeArrowheads="1"/>
                </p:cNvSpPr>
                <p:nvPr/>
              </p:nvSpPr>
              <p:spPr bwMode="gray">
                <a:xfrm>
                  <a:off x="5028" y="3651"/>
                  <a:ext cx="96" cy="28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52" name="Oval 80">
                <a:extLst>
                  <a:ext uri="{FF2B5EF4-FFF2-40B4-BE49-F238E27FC236}">
                    <a16:creationId xmlns:a16="http://schemas.microsoft.com/office/drawing/2014/main" id="{042DA58F-6A67-4D65-A93C-43B9FD151F8A}"/>
                  </a:ext>
                </a:extLst>
              </p:cNvPr>
              <p:cNvSpPr>
                <a:spLocks noChangeArrowheads="1"/>
              </p:cNvSpPr>
              <p:nvPr/>
            </p:nvSpPr>
            <p:spPr bwMode="auto">
              <a:xfrm>
                <a:off x="4696" y="3463"/>
                <a:ext cx="184" cy="664"/>
              </a:xfrm>
              <a:prstGeom prst="ellipse">
                <a:avLst/>
              </a:prstGeom>
              <a:solidFill>
                <a:schemeClr val="tx2"/>
              </a:solidFill>
              <a:ln w="12700">
                <a:solidFill>
                  <a:schemeClr val="tx1"/>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Rectangle 81">
                <a:extLst>
                  <a:ext uri="{FF2B5EF4-FFF2-40B4-BE49-F238E27FC236}">
                    <a16:creationId xmlns:a16="http://schemas.microsoft.com/office/drawing/2014/main" id="{BB2BCD2F-EAC8-4F50-8756-501830BD55FD}"/>
                  </a:ext>
                </a:extLst>
              </p:cNvPr>
              <p:cNvSpPr>
                <a:spLocks noChangeArrowheads="1"/>
              </p:cNvSpPr>
              <p:nvPr/>
            </p:nvSpPr>
            <p:spPr bwMode="gray">
              <a:xfrm>
                <a:off x="660" y="3651"/>
                <a:ext cx="288" cy="28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Oval 82">
                <a:extLst>
                  <a:ext uri="{FF2B5EF4-FFF2-40B4-BE49-F238E27FC236}">
                    <a16:creationId xmlns:a16="http://schemas.microsoft.com/office/drawing/2014/main" id="{2C722A45-7D69-4FFC-AD68-3257DEBB25DE}"/>
                  </a:ext>
                </a:extLst>
              </p:cNvPr>
              <p:cNvSpPr>
                <a:spLocks noChangeArrowheads="1"/>
              </p:cNvSpPr>
              <p:nvPr/>
            </p:nvSpPr>
            <p:spPr bwMode="gray">
              <a:xfrm>
                <a:off x="904" y="3655"/>
                <a:ext cx="88" cy="280"/>
              </a:xfrm>
              <a:prstGeom prst="ellipse">
                <a:avLst/>
              </a:prstGeom>
              <a:solidFill>
                <a:schemeClr val="bg2"/>
              </a:solidFill>
              <a:ln w="12700">
                <a:solidFill>
                  <a:schemeClr val="bg2"/>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Oval 83">
                <a:extLst>
                  <a:ext uri="{FF2B5EF4-FFF2-40B4-BE49-F238E27FC236}">
                    <a16:creationId xmlns:a16="http://schemas.microsoft.com/office/drawing/2014/main" id="{2B18F6EC-B0D3-4CC6-BE4C-21431DBFEE59}"/>
                  </a:ext>
                </a:extLst>
              </p:cNvPr>
              <p:cNvSpPr>
                <a:spLocks noChangeArrowheads="1"/>
              </p:cNvSpPr>
              <p:nvPr/>
            </p:nvSpPr>
            <p:spPr bwMode="gray">
              <a:xfrm>
                <a:off x="612" y="3651"/>
                <a:ext cx="96" cy="288"/>
              </a:xfrm>
              <a:prstGeom prst="ellipse">
                <a:avLst/>
              </a:prstGeom>
              <a:solidFill>
                <a:schemeClr val="bg2"/>
              </a:solidFill>
              <a:ln w="9525">
                <a:solidFill>
                  <a:srgbClr val="808080"/>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4" name="Line 84">
              <a:extLst>
                <a:ext uri="{FF2B5EF4-FFF2-40B4-BE49-F238E27FC236}">
                  <a16:creationId xmlns:a16="http://schemas.microsoft.com/office/drawing/2014/main" id="{4112E2C1-A3FC-40C7-A7E7-81256220A232}"/>
                </a:ext>
              </a:extLst>
            </p:cNvPr>
            <p:cNvSpPr>
              <a:spLocks noChangeShapeType="1"/>
            </p:cNvSpPr>
            <p:nvPr/>
          </p:nvSpPr>
          <p:spPr bwMode="gray">
            <a:xfrm>
              <a:off x="4309" y="3680"/>
              <a:ext cx="1202" cy="0"/>
            </a:xfrm>
            <a:prstGeom prst="line">
              <a:avLst/>
            </a:prstGeom>
            <a:noFill/>
            <a:ln w="12700">
              <a:solidFill>
                <a:srgbClr val="F8F8F8"/>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Line 85">
              <a:extLst>
                <a:ext uri="{FF2B5EF4-FFF2-40B4-BE49-F238E27FC236}">
                  <a16:creationId xmlns:a16="http://schemas.microsoft.com/office/drawing/2014/main" id="{1701DD94-5D2E-49E2-9AFE-5B1EF5763D0A}"/>
                </a:ext>
              </a:extLst>
            </p:cNvPr>
            <p:cNvSpPr>
              <a:spLocks noChangeShapeType="1"/>
            </p:cNvSpPr>
            <p:nvPr/>
          </p:nvSpPr>
          <p:spPr bwMode="gray">
            <a:xfrm>
              <a:off x="4367" y="3752"/>
              <a:ext cx="1152" cy="0"/>
            </a:xfrm>
            <a:prstGeom prst="line">
              <a:avLst/>
            </a:prstGeom>
            <a:noFill/>
            <a:ln w="12700">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8" name="Group 86">
            <a:extLst>
              <a:ext uri="{FF2B5EF4-FFF2-40B4-BE49-F238E27FC236}">
                <a16:creationId xmlns:a16="http://schemas.microsoft.com/office/drawing/2014/main" id="{04C931EE-FE54-47C4-868A-5505BC781391}"/>
              </a:ext>
            </a:extLst>
          </p:cNvPr>
          <p:cNvGrpSpPr>
            <a:grpSpLocks/>
          </p:cNvGrpSpPr>
          <p:nvPr/>
        </p:nvGrpSpPr>
        <p:grpSpPr bwMode="auto">
          <a:xfrm>
            <a:off x="9951690" y="5425909"/>
            <a:ext cx="1201737" cy="252412"/>
            <a:chOff x="612" y="3451"/>
            <a:chExt cx="4512" cy="683"/>
          </a:xfrm>
        </p:grpSpPr>
        <p:sp>
          <p:nvSpPr>
            <p:cNvPr id="99" name="Line 87">
              <a:extLst>
                <a:ext uri="{FF2B5EF4-FFF2-40B4-BE49-F238E27FC236}">
                  <a16:creationId xmlns:a16="http://schemas.microsoft.com/office/drawing/2014/main" id="{EFDFDE47-B0B3-4B9D-8E33-DD42E46E6105}"/>
                </a:ext>
              </a:extLst>
            </p:cNvPr>
            <p:cNvSpPr>
              <a:spLocks noChangeShapeType="1"/>
            </p:cNvSpPr>
            <p:nvPr/>
          </p:nvSpPr>
          <p:spPr bwMode="auto">
            <a:xfrm>
              <a:off x="948" y="3459"/>
              <a:ext cx="384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Arc 88">
              <a:extLst>
                <a:ext uri="{FF2B5EF4-FFF2-40B4-BE49-F238E27FC236}">
                  <a16:creationId xmlns:a16="http://schemas.microsoft.com/office/drawing/2014/main" id="{837C0406-3667-4A1F-BA04-A4E12A66E596}"/>
                </a:ext>
              </a:extLst>
            </p:cNvPr>
            <p:cNvSpPr>
              <a:spLocks/>
            </p:cNvSpPr>
            <p:nvPr/>
          </p:nvSpPr>
          <p:spPr bwMode="auto">
            <a:xfrm>
              <a:off x="4596" y="3451"/>
              <a:ext cx="288" cy="683"/>
            </a:xfrm>
            <a:custGeom>
              <a:avLst/>
              <a:gdLst>
                <a:gd name="T0" fmla="*/ 0 w 21600"/>
                <a:gd name="T1" fmla="*/ 0 h 33131"/>
                <a:gd name="T2" fmla="*/ 0 w 21600"/>
                <a:gd name="T3" fmla="*/ 0 h 33131"/>
                <a:gd name="T4" fmla="*/ 0 w 21600"/>
                <a:gd name="T5" fmla="*/ 0 h 33131"/>
                <a:gd name="T6" fmla="*/ 0 60000 65536"/>
                <a:gd name="T7" fmla="*/ 0 60000 65536"/>
                <a:gd name="T8" fmla="*/ 0 60000 65536"/>
                <a:gd name="T9" fmla="*/ 0 w 21600"/>
                <a:gd name="T10" fmla="*/ 0 h 33131"/>
                <a:gd name="T11" fmla="*/ 21600 w 21600"/>
                <a:gd name="T12" fmla="*/ 33131 h 33131"/>
              </a:gdLst>
              <a:ahLst/>
              <a:cxnLst>
                <a:cxn ang="T6">
                  <a:pos x="T0" y="T1"/>
                </a:cxn>
                <a:cxn ang="T7">
                  <a:pos x="T2" y="T3"/>
                </a:cxn>
                <a:cxn ang="T8">
                  <a:pos x="T4" y="T5"/>
                </a:cxn>
              </a:cxnLst>
              <a:rect l="T9" t="T10" r="T11" b="T12"/>
              <a:pathLst>
                <a:path w="21600" h="33131" fill="none" extrusionOk="0">
                  <a:moveTo>
                    <a:pt x="13415" y="0"/>
                  </a:moveTo>
                  <a:cubicBezTo>
                    <a:pt x="18585" y="4097"/>
                    <a:pt x="21600" y="10332"/>
                    <a:pt x="21600" y="16929"/>
                  </a:cubicBezTo>
                  <a:cubicBezTo>
                    <a:pt x="21600" y="23129"/>
                    <a:pt x="18935" y="29030"/>
                    <a:pt x="14284" y="33131"/>
                  </a:cubicBezTo>
                </a:path>
                <a:path w="21600" h="33131" stroke="0" extrusionOk="0">
                  <a:moveTo>
                    <a:pt x="13415" y="0"/>
                  </a:moveTo>
                  <a:cubicBezTo>
                    <a:pt x="18585" y="4097"/>
                    <a:pt x="21600" y="10332"/>
                    <a:pt x="21600" y="16929"/>
                  </a:cubicBezTo>
                  <a:cubicBezTo>
                    <a:pt x="21600" y="23129"/>
                    <a:pt x="18935" y="29030"/>
                    <a:pt x="14284" y="33131"/>
                  </a:cubicBezTo>
                  <a:lnTo>
                    <a:pt x="0" y="16929"/>
                  </a:lnTo>
                  <a:lnTo>
                    <a:pt x="13415" y="0"/>
                  </a:lnTo>
                  <a:close/>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Rectangle 89">
              <a:extLst>
                <a:ext uri="{FF2B5EF4-FFF2-40B4-BE49-F238E27FC236}">
                  <a16:creationId xmlns:a16="http://schemas.microsoft.com/office/drawing/2014/main" id="{4E306364-9164-482F-B6C7-AE9B4CE372CA}"/>
                </a:ext>
              </a:extLst>
            </p:cNvPr>
            <p:cNvSpPr>
              <a:spLocks noChangeArrowheads="1"/>
            </p:cNvSpPr>
            <p:nvPr/>
          </p:nvSpPr>
          <p:spPr bwMode="auto">
            <a:xfrm>
              <a:off x="952" y="3463"/>
              <a:ext cx="3832" cy="664"/>
            </a:xfrm>
            <a:prstGeom prst="rect">
              <a:avLst/>
            </a:prstGeom>
            <a:solidFill>
              <a:schemeClr val="tx2"/>
            </a:solidFill>
            <a:ln w="12700">
              <a:solidFill>
                <a:schemeClr val="tx1"/>
              </a:solidFill>
              <a:miter lim="800000"/>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2" name="Oval 90">
              <a:extLst>
                <a:ext uri="{FF2B5EF4-FFF2-40B4-BE49-F238E27FC236}">
                  <a16:creationId xmlns:a16="http://schemas.microsoft.com/office/drawing/2014/main" id="{1636D245-13C9-484F-A741-6FA9CB0E5137}"/>
                </a:ext>
              </a:extLst>
            </p:cNvPr>
            <p:cNvSpPr>
              <a:spLocks noChangeArrowheads="1"/>
            </p:cNvSpPr>
            <p:nvPr/>
          </p:nvSpPr>
          <p:spPr bwMode="auto">
            <a:xfrm>
              <a:off x="856" y="3463"/>
              <a:ext cx="184" cy="664"/>
            </a:xfrm>
            <a:prstGeom prst="ellipse">
              <a:avLst/>
            </a:prstGeom>
            <a:solidFill>
              <a:srgbClr val="FFFF00"/>
            </a:solidFill>
            <a:ln w="12700">
              <a:solidFill>
                <a:schemeClr val="tx1"/>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 name="Line 91">
              <a:extLst>
                <a:ext uri="{FF2B5EF4-FFF2-40B4-BE49-F238E27FC236}">
                  <a16:creationId xmlns:a16="http://schemas.microsoft.com/office/drawing/2014/main" id="{583E8FC7-B871-4986-B846-0C48CAF439AF}"/>
                </a:ext>
              </a:extLst>
            </p:cNvPr>
            <p:cNvSpPr>
              <a:spLocks noChangeShapeType="1"/>
            </p:cNvSpPr>
            <p:nvPr/>
          </p:nvSpPr>
          <p:spPr bwMode="auto">
            <a:xfrm>
              <a:off x="948" y="4131"/>
              <a:ext cx="384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4" name="Group 92">
              <a:extLst>
                <a:ext uri="{FF2B5EF4-FFF2-40B4-BE49-F238E27FC236}">
                  <a16:creationId xmlns:a16="http://schemas.microsoft.com/office/drawing/2014/main" id="{7F92713D-D11A-4CA1-A40E-965AC621AE4F}"/>
                </a:ext>
              </a:extLst>
            </p:cNvPr>
            <p:cNvGrpSpPr>
              <a:grpSpLocks/>
            </p:cNvGrpSpPr>
            <p:nvPr/>
          </p:nvGrpSpPr>
          <p:grpSpPr bwMode="auto">
            <a:xfrm>
              <a:off x="4740" y="3651"/>
              <a:ext cx="384" cy="288"/>
              <a:chOff x="4740" y="3651"/>
              <a:chExt cx="384" cy="288"/>
            </a:xfrm>
          </p:grpSpPr>
          <p:sp>
            <p:nvSpPr>
              <p:cNvPr id="109" name="Oval 93">
                <a:extLst>
                  <a:ext uri="{FF2B5EF4-FFF2-40B4-BE49-F238E27FC236}">
                    <a16:creationId xmlns:a16="http://schemas.microsoft.com/office/drawing/2014/main" id="{7D28F3EB-F8CC-448D-A719-E1B42F0C03A5}"/>
                  </a:ext>
                </a:extLst>
              </p:cNvPr>
              <p:cNvSpPr>
                <a:spLocks noChangeArrowheads="1"/>
              </p:cNvSpPr>
              <p:nvPr/>
            </p:nvSpPr>
            <p:spPr bwMode="gray">
              <a:xfrm>
                <a:off x="4740" y="3651"/>
                <a:ext cx="96" cy="28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 name="Rectangle 94">
                <a:extLst>
                  <a:ext uri="{FF2B5EF4-FFF2-40B4-BE49-F238E27FC236}">
                    <a16:creationId xmlns:a16="http://schemas.microsoft.com/office/drawing/2014/main" id="{22D21285-8363-4BD4-9BA9-4AB59B7BE23D}"/>
                  </a:ext>
                </a:extLst>
              </p:cNvPr>
              <p:cNvSpPr>
                <a:spLocks noChangeArrowheads="1"/>
              </p:cNvSpPr>
              <p:nvPr/>
            </p:nvSpPr>
            <p:spPr bwMode="gray">
              <a:xfrm>
                <a:off x="4788" y="3651"/>
                <a:ext cx="288" cy="2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1" name="Oval 95">
                <a:extLst>
                  <a:ext uri="{FF2B5EF4-FFF2-40B4-BE49-F238E27FC236}">
                    <a16:creationId xmlns:a16="http://schemas.microsoft.com/office/drawing/2014/main" id="{F08C881A-232F-4E56-AB15-3145D9EC72A4}"/>
                  </a:ext>
                </a:extLst>
              </p:cNvPr>
              <p:cNvSpPr>
                <a:spLocks noChangeArrowheads="1"/>
              </p:cNvSpPr>
              <p:nvPr/>
            </p:nvSpPr>
            <p:spPr bwMode="gray">
              <a:xfrm>
                <a:off x="5028" y="3651"/>
                <a:ext cx="96" cy="28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05" name="Oval 96">
              <a:extLst>
                <a:ext uri="{FF2B5EF4-FFF2-40B4-BE49-F238E27FC236}">
                  <a16:creationId xmlns:a16="http://schemas.microsoft.com/office/drawing/2014/main" id="{89595320-993E-48EC-93CD-2622C23F5895}"/>
                </a:ext>
              </a:extLst>
            </p:cNvPr>
            <p:cNvSpPr>
              <a:spLocks noChangeArrowheads="1"/>
            </p:cNvSpPr>
            <p:nvPr/>
          </p:nvSpPr>
          <p:spPr bwMode="auto">
            <a:xfrm>
              <a:off x="4696" y="3463"/>
              <a:ext cx="184" cy="664"/>
            </a:xfrm>
            <a:prstGeom prst="ellipse">
              <a:avLst/>
            </a:prstGeom>
            <a:solidFill>
              <a:schemeClr val="tx2"/>
            </a:solidFill>
            <a:ln w="12700">
              <a:solidFill>
                <a:schemeClr val="tx1"/>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6" name="Rectangle 97">
              <a:extLst>
                <a:ext uri="{FF2B5EF4-FFF2-40B4-BE49-F238E27FC236}">
                  <a16:creationId xmlns:a16="http://schemas.microsoft.com/office/drawing/2014/main" id="{90C724E2-9C4B-46F7-AC33-19640AE72E16}"/>
                </a:ext>
              </a:extLst>
            </p:cNvPr>
            <p:cNvSpPr>
              <a:spLocks noChangeArrowheads="1"/>
            </p:cNvSpPr>
            <p:nvPr/>
          </p:nvSpPr>
          <p:spPr bwMode="gray">
            <a:xfrm>
              <a:off x="660" y="3651"/>
              <a:ext cx="288" cy="2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Oval 98">
              <a:extLst>
                <a:ext uri="{FF2B5EF4-FFF2-40B4-BE49-F238E27FC236}">
                  <a16:creationId xmlns:a16="http://schemas.microsoft.com/office/drawing/2014/main" id="{95C03E73-FA71-4413-B56A-97505E2D1666}"/>
                </a:ext>
              </a:extLst>
            </p:cNvPr>
            <p:cNvSpPr>
              <a:spLocks noChangeArrowheads="1"/>
            </p:cNvSpPr>
            <p:nvPr/>
          </p:nvSpPr>
          <p:spPr bwMode="gray">
            <a:xfrm>
              <a:off x="904" y="3655"/>
              <a:ext cx="88" cy="280"/>
            </a:xfrm>
            <a:prstGeom prst="ellipse">
              <a:avLst/>
            </a:prstGeom>
            <a:solidFill>
              <a:schemeClr val="bg2"/>
            </a:solidFill>
            <a:ln w="12700">
              <a:solidFill>
                <a:schemeClr val="bg2"/>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8" name="Oval 99">
              <a:extLst>
                <a:ext uri="{FF2B5EF4-FFF2-40B4-BE49-F238E27FC236}">
                  <a16:creationId xmlns:a16="http://schemas.microsoft.com/office/drawing/2014/main" id="{6C50011F-F15B-4224-8198-B3B073A0ADB9}"/>
                </a:ext>
              </a:extLst>
            </p:cNvPr>
            <p:cNvSpPr>
              <a:spLocks noChangeArrowheads="1"/>
            </p:cNvSpPr>
            <p:nvPr/>
          </p:nvSpPr>
          <p:spPr bwMode="gray">
            <a:xfrm>
              <a:off x="612" y="3651"/>
              <a:ext cx="96" cy="288"/>
            </a:xfrm>
            <a:prstGeom prst="ellipse">
              <a:avLst/>
            </a:prstGeom>
            <a:solidFill>
              <a:schemeClr val="bg2"/>
            </a:solidFill>
            <a:ln w="9525">
              <a:solidFill>
                <a:srgbClr val="808080"/>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12" name="Line 100">
            <a:extLst>
              <a:ext uri="{FF2B5EF4-FFF2-40B4-BE49-F238E27FC236}">
                <a16:creationId xmlns:a16="http://schemas.microsoft.com/office/drawing/2014/main" id="{0AABEB22-3C6F-49FF-8463-95F3B55D07A8}"/>
              </a:ext>
            </a:extLst>
          </p:cNvPr>
          <p:cNvSpPr>
            <a:spLocks noChangeShapeType="1"/>
          </p:cNvSpPr>
          <p:nvPr/>
        </p:nvSpPr>
        <p:spPr bwMode="gray">
          <a:xfrm>
            <a:off x="10019952" y="5476709"/>
            <a:ext cx="1100138" cy="1587"/>
          </a:xfrm>
          <a:prstGeom prst="line">
            <a:avLst/>
          </a:prstGeom>
          <a:noFill/>
          <a:ln w="12700">
            <a:solidFill>
              <a:srgbClr val="F8F8F8"/>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Line 101">
            <a:extLst>
              <a:ext uri="{FF2B5EF4-FFF2-40B4-BE49-F238E27FC236}">
                <a16:creationId xmlns:a16="http://schemas.microsoft.com/office/drawing/2014/main" id="{464CEE98-E39F-455C-950C-82B9E34B9E73}"/>
              </a:ext>
            </a:extLst>
          </p:cNvPr>
          <p:cNvSpPr>
            <a:spLocks noChangeShapeType="1"/>
          </p:cNvSpPr>
          <p:nvPr/>
        </p:nvSpPr>
        <p:spPr bwMode="gray">
          <a:xfrm>
            <a:off x="10067577" y="5576721"/>
            <a:ext cx="1052513" cy="1588"/>
          </a:xfrm>
          <a:prstGeom prst="line">
            <a:avLst/>
          </a:prstGeom>
          <a:noFill/>
          <a:ln w="12700">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Rectangle 104">
            <a:extLst>
              <a:ext uri="{FF2B5EF4-FFF2-40B4-BE49-F238E27FC236}">
                <a16:creationId xmlns:a16="http://schemas.microsoft.com/office/drawing/2014/main" id="{70A18190-7DDF-4F52-BF9C-18719F2693C3}"/>
              </a:ext>
            </a:extLst>
          </p:cNvPr>
          <p:cNvSpPr>
            <a:spLocks noChangeArrowheads="1"/>
          </p:cNvSpPr>
          <p:nvPr/>
        </p:nvSpPr>
        <p:spPr bwMode="auto">
          <a:xfrm>
            <a:off x="5357465" y="5390984"/>
            <a:ext cx="71437" cy="71437"/>
          </a:xfrm>
          <a:prstGeom prst="rect">
            <a:avLst/>
          </a:prstGeom>
          <a:solidFill>
            <a:srgbClr val="FF9900"/>
          </a:solidFill>
          <a:ln w="9525">
            <a:solidFill>
              <a:schemeClr val="tx1"/>
            </a:solidFill>
            <a:miter lim="800000"/>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5" name="Rectangle 114">
            <a:extLst>
              <a:ext uri="{FF2B5EF4-FFF2-40B4-BE49-F238E27FC236}">
                <a16:creationId xmlns:a16="http://schemas.microsoft.com/office/drawing/2014/main" id="{B22DDCBB-2ED3-48DA-9B78-72E2BA1C82EE}"/>
              </a:ext>
            </a:extLst>
          </p:cNvPr>
          <p:cNvSpPr>
            <a:spLocks noChangeArrowheads="1"/>
          </p:cNvSpPr>
          <p:nvPr/>
        </p:nvSpPr>
        <p:spPr bwMode="auto">
          <a:xfrm>
            <a:off x="4781202" y="5281446"/>
            <a:ext cx="792163" cy="647700"/>
          </a:xfrm>
          <a:prstGeom prst="rect">
            <a:avLst/>
          </a:prstGeom>
          <a:solidFill>
            <a:schemeClr val="accent1"/>
          </a:solidFill>
          <a:ln w="9525">
            <a:miter lim="800000"/>
            <a:headEnd/>
            <a:tailEnd/>
          </a:ln>
          <a:scene3d>
            <a:camera prst="legacyObliqueTopRight"/>
            <a:lightRig rig="legacyFlat3" dir="b"/>
          </a:scene3d>
          <a:sp3d extrusionH="430200" prstMaterial="legacyWireframe">
            <a:bevelT w="13500" h="13500" prst="angle"/>
            <a:bevelB w="13500" h="13500" prst="angle"/>
            <a:extrusionClr>
              <a:schemeClr val="accent1"/>
            </a:extrusionClr>
            <a:contourClr>
              <a:schemeClr val="accent1"/>
            </a:contourClr>
          </a:sp3d>
        </p:spPr>
        <p:txBody>
          <a:bodyPr wrap="none" anchor="ctr">
            <a:flatTx/>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6" name="Group 115">
            <a:extLst>
              <a:ext uri="{FF2B5EF4-FFF2-40B4-BE49-F238E27FC236}">
                <a16:creationId xmlns:a16="http://schemas.microsoft.com/office/drawing/2014/main" id="{4AFCBCCC-F707-4FB0-A6A5-AAE50814F4E9}"/>
              </a:ext>
            </a:extLst>
          </p:cNvPr>
          <p:cNvGrpSpPr>
            <a:grpSpLocks/>
          </p:cNvGrpSpPr>
          <p:nvPr/>
        </p:nvGrpSpPr>
        <p:grpSpPr bwMode="auto">
          <a:xfrm>
            <a:off x="3844577" y="5425909"/>
            <a:ext cx="1201738" cy="252412"/>
            <a:chOff x="612" y="3451"/>
            <a:chExt cx="4512" cy="683"/>
          </a:xfrm>
        </p:grpSpPr>
        <p:sp>
          <p:nvSpPr>
            <p:cNvPr id="117" name="Line 116">
              <a:extLst>
                <a:ext uri="{FF2B5EF4-FFF2-40B4-BE49-F238E27FC236}">
                  <a16:creationId xmlns:a16="http://schemas.microsoft.com/office/drawing/2014/main" id="{C958CF88-5BDC-4E33-B24F-BB386D85CBA1}"/>
                </a:ext>
              </a:extLst>
            </p:cNvPr>
            <p:cNvSpPr>
              <a:spLocks noChangeShapeType="1"/>
            </p:cNvSpPr>
            <p:nvPr/>
          </p:nvSpPr>
          <p:spPr bwMode="auto">
            <a:xfrm>
              <a:off x="948" y="3459"/>
              <a:ext cx="384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Arc 117">
              <a:extLst>
                <a:ext uri="{FF2B5EF4-FFF2-40B4-BE49-F238E27FC236}">
                  <a16:creationId xmlns:a16="http://schemas.microsoft.com/office/drawing/2014/main" id="{0566752D-B463-4946-B96D-83C1AE47D85A}"/>
                </a:ext>
              </a:extLst>
            </p:cNvPr>
            <p:cNvSpPr>
              <a:spLocks/>
            </p:cNvSpPr>
            <p:nvPr/>
          </p:nvSpPr>
          <p:spPr bwMode="auto">
            <a:xfrm>
              <a:off x="4596" y="3451"/>
              <a:ext cx="288" cy="683"/>
            </a:xfrm>
            <a:custGeom>
              <a:avLst/>
              <a:gdLst>
                <a:gd name="T0" fmla="*/ 0 w 21600"/>
                <a:gd name="T1" fmla="*/ 0 h 33131"/>
                <a:gd name="T2" fmla="*/ 0 w 21600"/>
                <a:gd name="T3" fmla="*/ 0 h 33131"/>
                <a:gd name="T4" fmla="*/ 0 w 21600"/>
                <a:gd name="T5" fmla="*/ 0 h 33131"/>
                <a:gd name="T6" fmla="*/ 0 60000 65536"/>
                <a:gd name="T7" fmla="*/ 0 60000 65536"/>
                <a:gd name="T8" fmla="*/ 0 60000 65536"/>
                <a:gd name="T9" fmla="*/ 0 w 21600"/>
                <a:gd name="T10" fmla="*/ 0 h 33131"/>
                <a:gd name="T11" fmla="*/ 21600 w 21600"/>
                <a:gd name="T12" fmla="*/ 33131 h 33131"/>
              </a:gdLst>
              <a:ahLst/>
              <a:cxnLst>
                <a:cxn ang="T6">
                  <a:pos x="T0" y="T1"/>
                </a:cxn>
                <a:cxn ang="T7">
                  <a:pos x="T2" y="T3"/>
                </a:cxn>
                <a:cxn ang="T8">
                  <a:pos x="T4" y="T5"/>
                </a:cxn>
              </a:cxnLst>
              <a:rect l="T9" t="T10" r="T11" b="T12"/>
              <a:pathLst>
                <a:path w="21600" h="33131" fill="none" extrusionOk="0">
                  <a:moveTo>
                    <a:pt x="13415" y="0"/>
                  </a:moveTo>
                  <a:cubicBezTo>
                    <a:pt x="18585" y="4097"/>
                    <a:pt x="21600" y="10332"/>
                    <a:pt x="21600" y="16929"/>
                  </a:cubicBezTo>
                  <a:cubicBezTo>
                    <a:pt x="21600" y="23129"/>
                    <a:pt x="18935" y="29030"/>
                    <a:pt x="14284" y="33131"/>
                  </a:cubicBezTo>
                </a:path>
                <a:path w="21600" h="33131" stroke="0" extrusionOk="0">
                  <a:moveTo>
                    <a:pt x="13415" y="0"/>
                  </a:moveTo>
                  <a:cubicBezTo>
                    <a:pt x="18585" y="4097"/>
                    <a:pt x="21600" y="10332"/>
                    <a:pt x="21600" y="16929"/>
                  </a:cubicBezTo>
                  <a:cubicBezTo>
                    <a:pt x="21600" y="23129"/>
                    <a:pt x="18935" y="29030"/>
                    <a:pt x="14284" y="33131"/>
                  </a:cubicBezTo>
                  <a:lnTo>
                    <a:pt x="0" y="16929"/>
                  </a:lnTo>
                  <a:lnTo>
                    <a:pt x="13415" y="0"/>
                  </a:lnTo>
                  <a:close/>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Rectangle 118">
              <a:extLst>
                <a:ext uri="{FF2B5EF4-FFF2-40B4-BE49-F238E27FC236}">
                  <a16:creationId xmlns:a16="http://schemas.microsoft.com/office/drawing/2014/main" id="{3028568B-736A-46E5-A90A-3FF0D5482D98}"/>
                </a:ext>
              </a:extLst>
            </p:cNvPr>
            <p:cNvSpPr>
              <a:spLocks noChangeArrowheads="1"/>
            </p:cNvSpPr>
            <p:nvPr/>
          </p:nvSpPr>
          <p:spPr bwMode="auto">
            <a:xfrm>
              <a:off x="952" y="3463"/>
              <a:ext cx="3832" cy="664"/>
            </a:xfrm>
            <a:prstGeom prst="rect">
              <a:avLst/>
            </a:prstGeom>
            <a:solidFill>
              <a:schemeClr val="tx2"/>
            </a:solidFill>
            <a:ln w="12700">
              <a:solidFill>
                <a:schemeClr val="tx1"/>
              </a:solidFill>
              <a:miter lim="800000"/>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0" name="Oval 119">
              <a:extLst>
                <a:ext uri="{FF2B5EF4-FFF2-40B4-BE49-F238E27FC236}">
                  <a16:creationId xmlns:a16="http://schemas.microsoft.com/office/drawing/2014/main" id="{CDDA032B-464C-44C4-9716-627D332D1F65}"/>
                </a:ext>
              </a:extLst>
            </p:cNvPr>
            <p:cNvSpPr>
              <a:spLocks noChangeArrowheads="1"/>
            </p:cNvSpPr>
            <p:nvPr/>
          </p:nvSpPr>
          <p:spPr bwMode="auto">
            <a:xfrm>
              <a:off x="856" y="3463"/>
              <a:ext cx="184" cy="664"/>
            </a:xfrm>
            <a:prstGeom prst="ellipse">
              <a:avLst/>
            </a:prstGeom>
            <a:solidFill>
              <a:srgbClr val="FFFF00"/>
            </a:solidFill>
            <a:ln w="12700">
              <a:solidFill>
                <a:schemeClr val="tx1"/>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1" name="Line 120">
              <a:extLst>
                <a:ext uri="{FF2B5EF4-FFF2-40B4-BE49-F238E27FC236}">
                  <a16:creationId xmlns:a16="http://schemas.microsoft.com/office/drawing/2014/main" id="{18C165B1-6751-4EAE-9221-931616351A91}"/>
                </a:ext>
              </a:extLst>
            </p:cNvPr>
            <p:cNvSpPr>
              <a:spLocks noChangeShapeType="1"/>
            </p:cNvSpPr>
            <p:nvPr/>
          </p:nvSpPr>
          <p:spPr bwMode="auto">
            <a:xfrm>
              <a:off x="948" y="4131"/>
              <a:ext cx="384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2" name="Group 121">
              <a:extLst>
                <a:ext uri="{FF2B5EF4-FFF2-40B4-BE49-F238E27FC236}">
                  <a16:creationId xmlns:a16="http://schemas.microsoft.com/office/drawing/2014/main" id="{06B78AEB-ADF3-4749-BE02-0A00BB4617FD}"/>
                </a:ext>
              </a:extLst>
            </p:cNvPr>
            <p:cNvGrpSpPr>
              <a:grpSpLocks/>
            </p:cNvGrpSpPr>
            <p:nvPr/>
          </p:nvGrpSpPr>
          <p:grpSpPr bwMode="auto">
            <a:xfrm>
              <a:off x="4740" y="3651"/>
              <a:ext cx="384" cy="288"/>
              <a:chOff x="4740" y="3651"/>
              <a:chExt cx="384" cy="288"/>
            </a:xfrm>
          </p:grpSpPr>
          <p:sp>
            <p:nvSpPr>
              <p:cNvPr id="127" name="Oval 122">
                <a:extLst>
                  <a:ext uri="{FF2B5EF4-FFF2-40B4-BE49-F238E27FC236}">
                    <a16:creationId xmlns:a16="http://schemas.microsoft.com/office/drawing/2014/main" id="{332B2E02-9C30-46FC-B11C-3C8E67D8A684}"/>
                  </a:ext>
                </a:extLst>
              </p:cNvPr>
              <p:cNvSpPr>
                <a:spLocks noChangeArrowheads="1"/>
              </p:cNvSpPr>
              <p:nvPr/>
            </p:nvSpPr>
            <p:spPr bwMode="gray">
              <a:xfrm>
                <a:off x="4740" y="3651"/>
                <a:ext cx="96" cy="28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8" name="Rectangle 123">
                <a:extLst>
                  <a:ext uri="{FF2B5EF4-FFF2-40B4-BE49-F238E27FC236}">
                    <a16:creationId xmlns:a16="http://schemas.microsoft.com/office/drawing/2014/main" id="{84415043-ACDB-4B78-A79D-EE53247ACE5D}"/>
                  </a:ext>
                </a:extLst>
              </p:cNvPr>
              <p:cNvSpPr>
                <a:spLocks noChangeArrowheads="1"/>
              </p:cNvSpPr>
              <p:nvPr/>
            </p:nvSpPr>
            <p:spPr bwMode="gray">
              <a:xfrm>
                <a:off x="4788" y="3651"/>
                <a:ext cx="288" cy="2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 name="Oval 124">
                <a:extLst>
                  <a:ext uri="{FF2B5EF4-FFF2-40B4-BE49-F238E27FC236}">
                    <a16:creationId xmlns:a16="http://schemas.microsoft.com/office/drawing/2014/main" id="{9D6ED127-FD79-421E-BDF7-301445EFC59E}"/>
                  </a:ext>
                </a:extLst>
              </p:cNvPr>
              <p:cNvSpPr>
                <a:spLocks noChangeArrowheads="1"/>
              </p:cNvSpPr>
              <p:nvPr/>
            </p:nvSpPr>
            <p:spPr bwMode="gray">
              <a:xfrm>
                <a:off x="5028" y="3651"/>
                <a:ext cx="96" cy="28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23" name="Oval 125">
              <a:extLst>
                <a:ext uri="{FF2B5EF4-FFF2-40B4-BE49-F238E27FC236}">
                  <a16:creationId xmlns:a16="http://schemas.microsoft.com/office/drawing/2014/main" id="{5FE1BD6B-E2B8-44F0-896B-6318AF58B209}"/>
                </a:ext>
              </a:extLst>
            </p:cNvPr>
            <p:cNvSpPr>
              <a:spLocks noChangeArrowheads="1"/>
            </p:cNvSpPr>
            <p:nvPr/>
          </p:nvSpPr>
          <p:spPr bwMode="auto">
            <a:xfrm>
              <a:off x="4696" y="3463"/>
              <a:ext cx="184" cy="664"/>
            </a:xfrm>
            <a:prstGeom prst="ellipse">
              <a:avLst/>
            </a:prstGeom>
            <a:solidFill>
              <a:schemeClr val="tx2"/>
            </a:solidFill>
            <a:ln w="12700">
              <a:solidFill>
                <a:schemeClr val="tx1"/>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Rectangle 126">
              <a:extLst>
                <a:ext uri="{FF2B5EF4-FFF2-40B4-BE49-F238E27FC236}">
                  <a16:creationId xmlns:a16="http://schemas.microsoft.com/office/drawing/2014/main" id="{D7111FE6-30B0-4556-972D-4AD60B6602AF}"/>
                </a:ext>
              </a:extLst>
            </p:cNvPr>
            <p:cNvSpPr>
              <a:spLocks noChangeArrowheads="1"/>
            </p:cNvSpPr>
            <p:nvPr/>
          </p:nvSpPr>
          <p:spPr bwMode="gray">
            <a:xfrm>
              <a:off x="660" y="3651"/>
              <a:ext cx="288" cy="2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5" name="Oval 127">
              <a:extLst>
                <a:ext uri="{FF2B5EF4-FFF2-40B4-BE49-F238E27FC236}">
                  <a16:creationId xmlns:a16="http://schemas.microsoft.com/office/drawing/2014/main" id="{C299CF41-2F42-423B-9EBC-F85A6BE9666D}"/>
                </a:ext>
              </a:extLst>
            </p:cNvPr>
            <p:cNvSpPr>
              <a:spLocks noChangeArrowheads="1"/>
            </p:cNvSpPr>
            <p:nvPr/>
          </p:nvSpPr>
          <p:spPr bwMode="gray">
            <a:xfrm>
              <a:off x="904" y="3655"/>
              <a:ext cx="88" cy="280"/>
            </a:xfrm>
            <a:prstGeom prst="ellipse">
              <a:avLst/>
            </a:prstGeom>
            <a:solidFill>
              <a:schemeClr val="bg2"/>
            </a:solidFill>
            <a:ln w="12700">
              <a:solidFill>
                <a:schemeClr val="bg2"/>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6" name="Oval 128">
              <a:extLst>
                <a:ext uri="{FF2B5EF4-FFF2-40B4-BE49-F238E27FC236}">
                  <a16:creationId xmlns:a16="http://schemas.microsoft.com/office/drawing/2014/main" id="{E0F527EE-6840-4414-B839-03D196BAFBBB}"/>
                </a:ext>
              </a:extLst>
            </p:cNvPr>
            <p:cNvSpPr>
              <a:spLocks noChangeArrowheads="1"/>
            </p:cNvSpPr>
            <p:nvPr/>
          </p:nvSpPr>
          <p:spPr bwMode="gray">
            <a:xfrm>
              <a:off x="612" y="3651"/>
              <a:ext cx="96" cy="288"/>
            </a:xfrm>
            <a:prstGeom prst="ellipse">
              <a:avLst/>
            </a:prstGeom>
            <a:solidFill>
              <a:schemeClr val="bg2"/>
            </a:solidFill>
            <a:ln w="9525">
              <a:solidFill>
                <a:srgbClr val="808080"/>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30" name="Line 129">
            <a:extLst>
              <a:ext uri="{FF2B5EF4-FFF2-40B4-BE49-F238E27FC236}">
                <a16:creationId xmlns:a16="http://schemas.microsoft.com/office/drawing/2014/main" id="{33318C10-8DB8-426F-9770-8F8DDEF955C4}"/>
              </a:ext>
            </a:extLst>
          </p:cNvPr>
          <p:cNvSpPr>
            <a:spLocks noChangeShapeType="1"/>
          </p:cNvSpPr>
          <p:nvPr/>
        </p:nvSpPr>
        <p:spPr bwMode="gray">
          <a:xfrm>
            <a:off x="3900140" y="5476709"/>
            <a:ext cx="1100137" cy="1587"/>
          </a:xfrm>
          <a:prstGeom prst="line">
            <a:avLst/>
          </a:prstGeom>
          <a:noFill/>
          <a:ln w="12700">
            <a:solidFill>
              <a:srgbClr val="F8F8F8"/>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Line 130">
            <a:extLst>
              <a:ext uri="{FF2B5EF4-FFF2-40B4-BE49-F238E27FC236}">
                <a16:creationId xmlns:a16="http://schemas.microsoft.com/office/drawing/2014/main" id="{D0276712-D9AD-45C8-BDB9-A5A607010373}"/>
              </a:ext>
            </a:extLst>
          </p:cNvPr>
          <p:cNvSpPr>
            <a:spLocks noChangeShapeType="1"/>
          </p:cNvSpPr>
          <p:nvPr/>
        </p:nvSpPr>
        <p:spPr bwMode="gray">
          <a:xfrm>
            <a:off x="3947765" y="5576721"/>
            <a:ext cx="1052512" cy="1588"/>
          </a:xfrm>
          <a:prstGeom prst="line">
            <a:avLst/>
          </a:prstGeom>
          <a:noFill/>
          <a:ln w="12700">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2" name="Group 131">
            <a:extLst>
              <a:ext uri="{FF2B5EF4-FFF2-40B4-BE49-F238E27FC236}">
                <a16:creationId xmlns:a16="http://schemas.microsoft.com/office/drawing/2014/main" id="{263B6F8D-AFD2-4AB1-96F5-7C7034E94F19}"/>
              </a:ext>
            </a:extLst>
          </p:cNvPr>
          <p:cNvGrpSpPr>
            <a:grpSpLocks/>
          </p:cNvGrpSpPr>
          <p:nvPr/>
        </p:nvGrpSpPr>
        <p:grpSpPr bwMode="auto">
          <a:xfrm>
            <a:off x="2679352" y="5425909"/>
            <a:ext cx="1201738" cy="252412"/>
            <a:chOff x="612" y="3451"/>
            <a:chExt cx="4512" cy="683"/>
          </a:xfrm>
        </p:grpSpPr>
        <p:sp>
          <p:nvSpPr>
            <p:cNvPr id="133" name="Line 132">
              <a:extLst>
                <a:ext uri="{FF2B5EF4-FFF2-40B4-BE49-F238E27FC236}">
                  <a16:creationId xmlns:a16="http://schemas.microsoft.com/office/drawing/2014/main" id="{8A644FD8-88C4-4BD9-AA24-24421643BF34}"/>
                </a:ext>
              </a:extLst>
            </p:cNvPr>
            <p:cNvSpPr>
              <a:spLocks noChangeShapeType="1"/>
            </p:cNvSpPr>
            <p:nvPr/>
          </p:nvSpPr>
          <p:spPr bwMode="auto">
            <a:xfrm>
              <a:off x="948" y="3459"/>
              <a:ext cx="384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Arc 133">
              <a:extLst>
                <a:ext uri="{FF2B5EF4-FFF2-40B4-BE49-F238E27FC236}">
                  <a16:creationId xmlns:a16="http://schemas.microsoft.com/office/drawing/2014/main" id="{24B1AE19-E104-41E2-8DA7-BA75BF1AF7EB}"/>
                </a:ext>
              </a:extLst>
            </p:cNvPr>
            <p:cNvSpPr>
              <a:spLocks/>
            </p:cNvSpPr>
            <p:nvPr/>
          </p:nvSpPr>
          <p:spPr bwMode="auto">
            <a:xfrm>
              <a:off x="4596" y="3451"/>
              <a:ext cx="288" cy="683"/>
            </a:xfrm>
            <a:custGeom>
              <a:avLst/>
              <a:gdLst>
                <a:gd name="T0" fmla="*/ 0 w 21600"/>
                <a:gd name="T1" fmla="*/ 0 h 33131"/>
                <a:gd name="T2" fmla="*/ 0 w 21600"/>
                <a:gd name="T3" fmla="*/ 0 h 33131"/>
                <a:gd name="T4" fmla="*/ 0 w 21600"/>
                <a:gd name="T5" fmla="*/ 0 h 33131"/>
                <a:gd name="T6" fmla="*/ 0 60000 65536"/>
                <a:gd name="T7" fmla="*/ 0 60000 65536"/>
                <a:gd name="T8" fmla="*/ 0 60000 65536"/>
                <a:gd name="T9" fmla="*/ 0 w 21600"/>
                <a:gd name="T10" fmla="*/ 0 h 33131"/>
                <a:gd name="T11" fmla="*/ 21600 w 21600"/>
                <a:gd name="T12" fmla="*/ 33131 h 33131"/>
              </a:gdLst>
              <a:ahLst/>
              <a:cxnLst>
                <a:cxn ang="T6">
                  <a:pos x="T0" y="T1"/>
                </a:cxn>
                <a:cxn ang="T7">
                  <a:pos x="T2" y="T3"/>
                </a:cxn>
                <a:cxn ang="T8">
                  <a:pos x="T4" y="T5"/>
                </a:cxn>
              </a:cxnLst>
              <a:rect l="T9" t="T10" r="T11" b="T12"/>
              <a:pathLst>
                <a:path w="21600" h="33131" fill="none" extrusionOk="0">
                  <a:moveTo>
                    <a:pt x="13415" y="0"/>
                  </a:moveTo>
                  <a:cubicBezTo>
                    <a:pt x="18585" y="4097"/>
                    <a:pt x="21600" y="10332"/>
                    <a:pt x="21600" y="16929"/>
                  </a:cubicBezTo>
                  <a:cubicBezTo>
                    <a:pt x="21600" y="23129"/>
                    <a:pt x="18935" y="29030"/>
                    <a:pt x="14284" y="33131"/>
                  </a:cubicBezTo>
                </a:path>
                <a:path w="21600" h="33131" stroke="0" extrusionOk="0">
                  <a:moveTo>
                    <a:pt x="13415" y="0"/>
                  </a:moveTo>
                  <a:cubicBezTo>
                    <a:pt x="18585" y="4097"/>
                    <a:pt x="21600" y="10332"/>
                    <a:pt x="21600" y="16929"/>
                  </a:cubicBezTo>
                  <a:cubicBezTo>
                    <a:pt x="21600" y="23129"/>
                    <a:pt x="18935" y="29030"/>
                    <a:pt x="14284" y="33131"/>
                  </a:cubicBezTo>
                  <a:lnTo>
                    <a:pt x="0" y="16929"/>
                  </a:lnTo>
                  <a:lnTo>
                    <a:pt x="13415" y="0"/>
                  </a:lnTo>
                  <a:close/>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BFB0E368-491A-47DB-AF08-0B582D78A346}"/>
                </a:ext>
              </a:extLst>
            </p:cNvPr>
            <p:cNvSpPr>
              <a:spLocks noChangeArrowheads="1"/>
            </p:cNvSpPr>
            <p:nvPr/>
          </p:nvSpPr>
          <p:spPr bwMode="auto">
            <a:xfrm>
              <a:off x="952" y="3463"/>
              <a:ext cx="3832" cy="664"/>
            </a:xfrm>
            <a:prstGeom prst="rect">
              <a:avLst/>
            </a:prstGeom>
            <a:solidFill>
              <a:schemeClr val="tx2"/>
            </a:solidFill>
            <a:ln w="12700">
              <a:solidFill>
                <a:schemeClr val="tx1"/>
              </a:solidFill>
              <a:miter lim="800000"/>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 name="Oval 135">
              <a:extLst>
                <a:ext uri="{FF2B5EF4-FFF2-40B4-BE49-F238E27FC236}">
                  <a16:creationId xmlns:a16="http://schemas.microsoft.com/office/drawing/2014/main" id="{E3782ACE-1EEE-4DAD-8467-E6FABC2751E6}"/>
                </a:ext>
              </a:extLst>
            </p:cNvPr>
            <p:cNvSpPr>
              <a:spLocks noChangeArrowheads="1"/>
            </p:cNvSpPr>
            <p:nvPr/>
          </p:nvSpPr>
          <p:spPr bwMode="auto">
            <a:xfrm>
              <a:off x="856" y="3463"/>
              <a:ext cx="184" cy="664"/>
            </a:xfrm>
            <a:prstGeom prst="ellipse">
              <a:avLst/>
            </a:prstGeom>
            <a:solidFill>
              <a:srgbClr val="FFFF00"/>
            </a:solidFill>
            <a:ln w="12700">
              <a:solidFill>
                <a:schemeClr val="tx1"/>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7" name="Line 136">
              <a:extLst>
                <a:ext uri="{FF2B5EF4-FFF2-40B4-BE49-F238E27FC236}">
                  <a16:creationId xmlns:a16="http://schemas.microsoft.com/office/drawing/2014/main" id="{B6538515-2A8F-471C-AA7D-D351AD0F7F68}"/>
                </a:ext>
              </a:extLst>
            </p:cNvPr>
            <p:cNvSpPr>
              <a:spLocks noChangeShapeType="1"/>
            </p:cNvSpPr>
            <p:nvPr/>
          </p:nvSpPr>
          <p:spPr bwMode="auto">
            <a:xfrm>
              <a:off x="948" y="4131"/>
              <a:ext cx="384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8" name="Group 137">
              <a:extLst>
                <a:ext uri="{FF2B5EF4-FFF2-40B4-BE49-F238E27FC236}">
                  <a16:creationId xmlns:a16="http://schemas.microsoft.com/office/drawing/2014/main" id="{56ED2A22-94CD-43EE-A5C4-C7DD024ACBCF}"/>
                </a:ext>
              </a:extLst>
            </p:cNvPr>
            <p:cNvGrpSpPr>
              <a:grpSpLocks/>
            </p:cNvGrpSpPr>
            <p:nvPr/>
          </p:nvGrpSpPr>
          <p:grpSpPr bwMode="auto">
            <a:xfrm>
              <a:off x="4740" y="3651"/>
              <a:ext cx="384" cy="288"/>
              <a:chOff x="4740" y="3651"/>
              <a:chExt cx="384" cy="288"/>
            </a:xfrm>
          </p:grpSpPr>
          <p:sp>
            <p:nvSpPr>
              <p:cNvPr id="143" name="Oval 138">
                <a:extLst>
                  <a:ext uri="{FF2B5EF4-FFF2-40B4-BE49-F238E27FC236}">
                    <a16:creationId xmlns:a16="http://schemas.microsoft.com/office/drawing/2014/main" id="{896CEB86-828C-46D0-BD2A-C24A4B9A0767}"/>
                  </a:ext>
                </a:extLst>
              </p:cNvPr>
              <p:cNvSpPr>
                <a:spLocks noChangeArrowheads="1"/>
              </p:cNvSpPr>
              <p:nvPr/>
            </p:nvSpPr>
            <p:spPr bwMode="gray">
              <a:xfrm>
                <a:off x="4740" y="3651"/>
                <a:ext cx="96" cy="28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4" name="Rectangle 139">
                <a:extLst>
                  <a:ext uri="{FF2B5EF4-FFF2-40B4-BE49-F238E27FC236}">
                    <a16:creationId xmlns:a16="http://schemas.microsoft.com/office/drawing/2014/main" id="{2A040B3D-9793-4621-B9F4-35964BFE5D9C}"/>
                  </a:ext>
                </a:extLst>
              </p:cNvPr>
              <p:cNvSpPr>
                <a:spLocks noChangeArrowheads="1"/>
              </p:cNvSpPr>
              <p:nvPr/>
            </p:nvSpPr>
            <p:spPr bwMode="gray">
              <a:xfrm>
                <a:off x="4788" y="3651"/>
                <a:ext cx="288" cy="2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5" name="Oval 140">
                <a:extLst>
                  <a:ext uri="{FF2B5EF4-FFF2-40B4-BE49-F238E27FC236}">
                    <a16:creationId xmlns:a16="http://schemas.microsoft.com/office/drawing/2014/main" id="{496E1AA6-6ABA-4858-981F-8CBE5147E474}"/>
                  </a:ext>
                </a:extLst>
              </p:cNvPr>
              <p:cNvSpPr>
                <a:spLocks noChangeArrowheads="1"/>
              </p:cNvSpPr>
              <p:nvPr/>
            </p:nvSpPr>
            <p:spPr bwMode="gray">
              <a:xfrm>
                <a:off x="5028" y="3651"/>
                <a:ext cx="96" cy="28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39" name="Oval 141">
              <a:extLst>
                <a:ext uri="{FF2B5EF4-FFF2-40B4-BE49-F238E27FC236}">
                  <a16:creationId xmlns:a16="http://schemas.microsoft.com/office/drawing/2014/main" id="{3633C8FB-4BB1-4696-8ABF-89A4B7E9A68F}"/>
                </a:ext>
              </a:extLst>
            </p:cNvPr>
            <p:cNvSpPr>
              <a:spLocks noChangeArrowheads="1"/>
            </p:cNvSpPr>
            <p:nvPr/>
          </p:nvSpPr>
          <p:spPr bwMode="auto">
            <a:xfrm>
              <a:off x="4696" y="3463"/>
              <a:ext cx="184" cy="664"/>
            </a:xfrm>
            <a:prstGeom prst="ellipse">
              <a:avLst/>
            </a:prstGeom>
            <a:solidFill>
              <a:schemeClr val="tx2"/>
            </a:solidFill>
            <a:ln w="12700">
              <a:solidFill>
                <a:schemeClr val="tx1"/>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0" name="Rectangle 142">
              <a:extLst>
                <a:ext uri="{FF2B5EF4-FFF2-40B4-BE49-F238E27FC236}">
                  <a16:creationId xmlns:a16="http://schemas.microsoft.com/office/drawing/2014/main" id="{9A472FAE-08AC-42D2-8B65-382D35439630}"/>
                </a:ext>
              </a:extLst>
            </p:cNvPr>
            <p:cNvSpPr>
              <a:spLocks noChangeArrowheads="1"/>
            </p:cNvSpPr>
            <p:nvPr/>
          </p:nvSpPr>
          <p:spPr bwMode="gray">
            <a:xfrm>
              <a:off x="660" y="3651"/>
              <a:ext cx="288" cy="2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1" name="Oval 143">
              <a:extLst>
                <a:ext uri="{FF2B5EF4-FFF2-40B4-BE49-F238E27FC236}">
                  <a16:creationId xmlns:a16="http://schemas.microsoft.com/office/drawing/2014/main" id="{423FB49F-DB66-4897-AAB1-AAEA240DF21D}"/>
                </a:ext>
              </a:extLst>
            </p:cNvPr>
            <p:cNvSpPr>
              <a:spLocks noChangeArrowheads="1"/>
            </p:cNvSpPr>
            <p:nvPr/>
          </p:nvSpPr>
          <p:spPr bwMode="gray">
            <a:xfrm>
              <a:off x="904" y="3655"/>
              <a:ext cx="88" cy="280"/>
            </a:xfrm>
            <a:prstGeom prst="ellipse">
              <a:avLst/>
            </a:prstGeom>
            <a:solidFill>
              <a:schemeClr val="bg2"/>
            </a:solidFill>
            <a:ln w="12700">
              <a:solidFill>
                <a:schemeClr val="bg2"/>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 name="Oval 144">
              <a:extLst>
                <a:ext uri="{FF2B5EF4-FFF2-40B4-BE49-F238E27FC236}">
                  <a16:creationId xmlns:a16="http://schemas.microsoft.com/office/drawing/2014/main" id="{E7A04FF1-CB2A-425E-ADD4-2D2A4765BAC6}"/>
                </a:ext>
              </a:extLst>
            </p:cNvPr>
            <p:cNvSpPr>
              <a:spLocks noChangeArrowheads="1"/>
            </p:cNvSpPr>
            <p:nvPr/>
          </p:nvSpPr>
          <p:spPr bwMode="gray">
            <a:xfrm>
              <a:off x="612" y="3651"/>
              <a:ext cx="96" cy="288"/>
            </a:xfrm>
            <a:prstGeom prst="ellipse">
              <a:avLst/>
            </a:prstGeom>
            <a:solidFill>
              <a:schemeClr val="bg2"/>
            </a:solidFill>
            <a:ln w="9525">
              <a:solidFill>
                <a:srgbClr val="808080"/>
              </a:solidFill>
              <a:round/>
              <a:headEnd/>
              <a:tailEnd/>
            </a:ln>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46" name="Line 145">
            <a:extLst>
              <a:ext uri="{FF2B5EF4-FFF2-40B4-BE49-F238E27FC236}">
                <a16:creationId xmlns:a16="http://schemas.microsoft.com/office/drawing/2014/main" id="{495FAE60-8B07-4D50-AD86-334E7D2AE5BA}"/>
              </a:ext>
            </a:extLst>
          </p:cNvPr>
          <p:cNvSpPr>
            <a:spLocks noChangeShapeType="1"/>
          </p:cNvSpPr>
          <p:nvPr/>
        </p:nvSpPr>
        <p:spPr bwMode="gray">
          <a:xfrm>
            <a:off x="2747615" y="5476709"/>
            <a:ext cx="1100137" cy="1587"/>
          </a:xfrm>
          <a:prstGeom prst="line">
            <a:avLst/>
          </a:prstGeom>
          <a:noFill/>
          <a:ln w="12700">
            <a:solidFill>
              <a:srgbClr val="F8F8F8"/>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Line 146">
            <a:extLst>
              <a:ext uri="{FF2B5EF4-FFF2-40B4-BE49-F238E27FC236}">
                <a16:creationId xmlns:a16="http://schemas.microsoft.com/office/drawing/2014/main" id="{88F9EAAF-9542-41F5-9B70-8C355AFFCEE3}"/>
              </a:ext>
            </a:extLst>
          </p:cNvPr>
          <p:cNvSpPr>
            <a:spLocks noChangeShapeType="1"/>
          </p:cNvSpPr>
          <p:nvPr/>
        </p:nvSpPr>
        <p:spPr bwMode="gray">
          <a:xfrm>
            <a:off x="2795240" y="5576721"/>
            <a:ext cx="1052512" cy="1588"/>
          </a:xfrm>
          <a:prstGeom prst="line">
            <a:avLst/>
          </a:prstGeom>
          <a:noFill/>
          <a:ln w="12700">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F403B81B-E401-4D6A-8533-D3C0E10298C0}"/>
              </a:ext>
            </a:extLst>
          </p:cNvPr>
          <p:cNvSpPr>
            <a:spLocks noChangeArrowheads="1"/>
          </p:cNvSpPr>
          <p:nvPr/>
        </p:nvSpPr>
        <p:spPr bwMode="auto">
          <a:xfrm>
            <a:off x="4997102" y="5497346"/>
            <a:ext cx="395288" cy="10795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49" name="Group 150">
            <a:extLst>
              <a:ext uri="{FF2B5EF4-FFF2-40B4-BE49-F238E27FC236}">
                <a16:creationId xmlns:a16="http://schemas.microsoft.com/office/drawing/2014/main" id="{F6C252BB-4EA3-4571-8AC7-96E1B489800F}"/>
              </a:ext>
            </a:extLst>
          </p:cNvPr>
          <p:cNvGrpSpPr>
            <a:grpSpLocks/>
          </p:cNvGrpSpPr>
          <p:nvPr/>
        </p:nvGrpSpPr>
        <p:grpSpPr bwMode="auto">
          <a:xfrm>
            <a:off x="8634065" y="5173496"/>
            <a:ext cx="396875" cy="360363"/>
            <a:chOff x="2607" y="617"/>
            <a:chExt cx="478" cy="440"/>
          </a:xfrm>
        </p:grpSpPr>
        <p:sp>
          <p:nvSpPr>
            <p:cNvPr id="150" name="Freeform 151">
              <a:extLst>
                <a:ext uri="{FF2B5EF4-FFF2-40B4-BE49-F238E27FC236}">
                  <a16:creationId xmlns:a16="http://schemas.microsoft.com/office/drawing/2014/main" id="{49534BF2-9016-4958-9689-DB030A8E504D}"/>
                </a:ext>
              </a:extLst>
            </p:cNvPr>
            <p:cNvSpPr>
              <a:spLocks/>
            </p:cNvSpPr>
            <p:nvPr/>
          </p:nvSpPr>
          <p:spPr bwMode="auto">
            <a:xfrm>
              <a:off x="2805" y="845"/>
              <a:ext cx="37" cy="137"/>
            </a:xfrm>
            <a:custGeom>
              <a:avLst/>
              <a:gdLst>
                <a:gd name="T0" fmla="*/ 17 w 37"/>
                <a:gd name="T1" fmla="*/ 136 h 137"/>
                <a:gd name="T2" fmla="*/ 29 w 37"/>
                <a:gd name="T3" fmla="*/ 136 h 137"/>
                <a:gd name="T4" fmla="*/ 30 w 37"/>
                <a:gd name="T5" fmla="*/ 78 h 137"/>
                <a:gd name="T6" fmla="*/ 30 w 37"/>
                <a:gd name="T7" fmla="*/ 61 h 137"/>
                <a:gd name="T8" fmla="*/ 30 w 37"/>
                <a:gd name="T9" fmla="*/ 42 h 137"/>
                <a:gd name="T10" fmla="*/ 31 w 37"/>
                <a:gd name="T11" fmla="*/ 29 h 137"/>
                <a:gd name="T12" fmla="*/ 32 w 37"/>
                <a:gd name="T13" fmla="*/ 18 h 137"/>
                <a:gd name="T14" fmla="*/ 36 w 37"/>
                <a:gd name="T15" fmla="*/ 0 h 137"/>
                <a:gd name="T16" fmla="*/ 0 w 37"/>
                <a:gd name="T17" fmla="*/ 0 h 137"/>
                <a:gd name="T18" fmla="*/ 2 w 37"/>
                <a:gd name="T19" fmla="*/ 9 h 137"/>
                <a:gd name="T20" fmla="*/ 5 w 37"/>
                <a:gd name="T21" fmla="*/ 21 h 137"/>
                <a:gd name="T22" fmla="*/ 8 w 37"/>
                <a:gd name="T23" fmla="*/ 44 h 137"/>
                <a:gd name="T24" fmla="*/ 9 w 37"/>
                <a:gd name="T25" fmla="*/ 62 h 137"/>
                <a:gd name="T26" fmla="*/ 12 w 37"/>
                <a:gd name="T27" fmla="*/ 80 h 137"/>
                <a:gd name="T28" fmla="*/ 13 w 37"/>
                <a:gd name="T29" fmla="*/ 98 h 137"/>
                <a:gd name="T30" fmla="*/ 17 w 37"/>
                <a:gd name="T31" fmla="*/ 136 h 1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
                <a:gd name="T49" fmla="*/ 0 h 137"/>
                <a:gd name="T50" fmla="*/ 37 w 37"/>
                <a:gd name="T51" fmla="*/ 137 h 1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 h="137">
                  <a:moveTo>
                    <a:pt x="17" y="136"/>
                  </a:moveTo>
                  <a:lnTo>
                    <a:pt x="29" y="136"/>
                  </a:lnTo>
                  <a:lnTo>
                    <a:pt x="30" y="78"/>
                  </a:lnTo>
                  <a:lnTo>
                    <a:pt x="30" y="61"/>
                  </a:lnTo>
                  <a:lnTo>
                    <a:pt x="30" y="42"/>
                  </a:lnTo>
                  <a:lnTo>
                    <a:pt x="31" y="29"/>
                  </a:lnTo>
                  <a:lnTo>
                    <a:pt x="32" y="18"/>
                  </a:lnTo>
                  <a:lnTo>
                    <a:pt x="36" y="0"/>
                  </a:lnTo>
                  <a:lnTo>
                    <a:pt x="0" y="0"/>
                  </a:lnTo>
                  <a:lnTo>
                    <a:pt x="2" y="9"/>
                  </a:lnTo>
                  <a:lnTo>
                    <a:pt x="5" y="21"/>
                  </a:lnTo>
                  <a:lnTo>
                    <a:pt x="8" y="44"/>
                  </a:lnTo>
                  <a:lnTo>
                    <a:pt x="9" y="62"/>
                  </a:lnTo>
                  <a:lnTo>
                    <a:pt x="12" y="80"/>
                  </a:lnTo>
                  <a:lnTo>
                    <a:pt x="13" y="98"/>
                  </a:lnTo>
                  <a:lnTo>
                    <a:pt x="17" y="136"/>
                  </a:lnTo>
                </a:path>
              </a:pathLst>
            </a:custGeom>
            <a:solidFill>
              <a:srgbClr val="0066FF">
                <a:alpha val="5098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1" name="Group 152">
              <a:extLst>
                <a:ext uri="{FF2B5EF4-FFF2-40B4-BE49-F238E27FC236}">
                  <a16:creationId xmlns:a16="http://schemas.microsoft.com/office/drawing/2014/main" id="{21DB4041-B278-4BF6-98BA-1A5BD0881E31}"/>
                </a:ext>
              </a:extLst>
            </p:cNvPr>
            <p:cNvGrpSpPr>
              <a:grpSpLocks/>
            </p:cNvGrpSpPr>
            <p:nvPr/>
          </p:nvGrpSpPr>
          <p:grpSpPr bwMode="auto">
            <a:xfrm>
              <a:off x="2607" y="617"/>
              <a:ext cx="478" cy="440"/>
              <a:chOff x="2607" y="617"/>
              <a:chExt cx="478" cy="440"/>
            </a:xfrm>
          </p:grpSpPr>
          <p:grpSp>
            <p:nvGrpSpPr>
              <p:cNvPr id="152" name="Group 153">
                <a:extLst>
                  <a:ext uri="{FF2B5EF4-FFF2-40B4-BE49-F238E27FC236}">
                    <a16:creationId xmlns:a16="http://schemas.microsoft.com/office/drawing/2014/main" id="{DE31411A-1CE1-4C11-BA09-AD2C551DC5BB}"/>
                  </a:ext>
                </a:extLst>
              </p:cNvPr>
              <p:cNvGrpSpPr>
                <a:grpSpLocks/>
              </p:cNvGrpSpPr>
              <p:nvPr/>
            </p:nvGrpSpPr>
            <p:grpSpPr bwMode="auto">
              <a:xfrm>
                <a:off x="2664" y="617"/>
                <a:ext cx="374" cy="339"/>
                <a:chOff x="2664" y="617"/>
                <a:chExt cx="374" cy="339"/>
              </a:xfrm>
            </p:grpSpPr>
            <p:sp>
              <p:nvSpPr>
                <p:cNvPr id="167" name="Freeform 154">
                  <a:extLst>
                    <a:ext uri="{FF2B5EF4-FFF2-40B4-BE49-F238E27FC236}">
                      <a16:creationId xmlns:a16="http://schemas.microsoft.com/office/drawing/2014/main" id="{272872AD-F43D-4096-BE92-E785B514422C}"/>
                    </a:ext>
                  </a:extLst>
                </p:cNvPr>
                <p:cNvSpPr>
                  <a:spLocks/>
                </p:cNvSpPr>
                <p:nvPr/>
              </p:nvSpPr>
              <p:spPr bwMode="auto">
                <a:xfrm>
                  <a:off x="2664" y="617"/>
                  <a:ext cx="184" cy="145"/>
                </a:xfrm>
                <a:custGeom>
                  <a:avLst/>
                  <a:gdLst>
                    <a:gd name="T0" fmla="*/ 178 w 184"/>
                    <a:gd name="T1" fmla="*/ 90 h 145"/>
                    <a:gd name="T2" fmla="*/ 181 w 184"/>
                    <a:gd name="T3" fmla="*/ 83 h 145"/>
                    <a:gd name="T4" fmla="*/ 174 w 184"/>
                    <a:gd name="T5" fmla="*/ 67 h 145"/>
                    <a:gd name="T6" fmla="*/ 166 w 184"/>
                    <a:gd name="T7" fmla="*/ 52 h 145"/>
                    <a:gd name="T8" fmla="*/ 159 w 184"/>
                    <a:gd name="T9" fmla="*/ 42 h 145"/>
                    <a:gd name="T10" fmla="*/ 153 w 184"/>
                    <a:gd name="T11" fmla="*/ 34 h 145"/>
                    <a:gd name="T12" fmla="*/ 145 w 184"/>
                    <a:gd name="T13" fmla="*/ 26 h 145"/>
                    <a:gd name="T14" fmla="*/ 136 w 184"/>
                    <a:gd name="T15" fmla="*/ 19 h 145"/>
                    <a:gd name="T16" fmla="*/ 130 w 184"/>
                    <a:gd name="T17" fmla="*/ 15 h 145"/>
                    <a:gd name="T18" fmla="*/ 121 w 184"/>
                    <a:gd name="T19" fmla="*/ 10 h 145"/>
                    <a:gd name="T20" fmla="*/ 110 w 184"/>
                    <a:gd name="T21" fmla="*/ 5 h 145"/>
                    <a:gd name="T22" fmla="*/ 99 w 184"/>
                    <a:gd name="T23" fmla="*/ 1 h 145"/>
                    <a:gd name="T24" fmla="*/ 88 w 184"/>
                    <a:gd name="T25" fmla="*/ 0 h 145"/>
                    <a:gd name="T26" fmla="*/ 76 w 184"/>
                    <a:gd name="T27" fmla="*/ 0 h 145"/>
                    <a:gd name="T28" fmla="*/ 64 w 184"/>
                    <a:gd name="T29" fmla="*/ 0 h 145"/>
                    <a:gd name="T30" fmla="*/ 53 w 184"/>
                    <a:gd name="T31" fmla="*/ 3 h 145"/>
                    <a:gd name="T32" fmla="*/ 43 w 184"/>
                    <a:gd name="T33" fmla="*/ 9 h 145"/>
                    <a:gd name="T34" fmla="*/ 39 w 184"/>
                    <a:gd name="T35" fmla="*/ 16 h 145"/>
                    <a:gd name="T36" fmla="*/ 39 w 184"/>
                    <a:gd name="T37" fmla="*/ 23 h 145"/>
                    <a:gd name="T38" fmla="*/ 41 w 184"/>
                    <a:gd name="T39" fmla="*/ 27 h 145"/>
                    <a:gd name="T40" fmla="*/ 46 w 184"/>
                    <a:gd name="T41" fmla="*/ 30 h 145"/>
                    <a:gd name="T42" fmla="*/ 54 w 184"/>
                    <a:gd name="T43" fmla="*/ 32 h 145"/>
                    <a:gd name="T44" fmla="*/ 63 w 184"/>
                    <a:gd name="T45" fmla="*/ 32 h 145"/>
                    <a:gd name="T46" fmla="*/ 73 w 184"/>
                    <a:gd name="T47" fmla="*/ 32 h 145"/>
                    <a:gd name="T48" fmla="*/ 79 w 184"/>
                    <a:gd name="T49" fmla="*/ 34 h 145"/>
                    <a:gd name="T50" fmla="*/ 84 w 184"/>
                    <a:gd name="T51" fmla="*/ 37 h 145"/>
                    <a:gd name="T52" fmla="*/ 88 w 184"/>
                    <a:gd name="T53" fmla="*/ 40 h 145"/>
                    <a:gd name="T54" fmla="*/ 89 w 184"/>
                    <a:gd name="T55" fmla="*/ 45 h 145"/>
                    <a:gd name="T56" fmla="*/ 86 w 184"/>
                    <a:gd name="T57" fmla="*/ 49 h 145"/>
                    <a:gd name="T58" fmla="*/ 80 w 184"/>
                    <a:gd name="T59" fmla="*/ 48 h 145"/>
                    <a:gd name="T60" fmla="*/ 75 w 184"/>
                    <a:gd name="T61" fmla="*/ 45 h 145"/>
                    <a:gd name="T62" fmla="*/ 66 w 184"/>
                    <a:gd name="T63" fmla="*/ 40 h 145"/>
                    <a:gd name="T64" fmla="*/ 59 w 184"/>
                    <a:gd name="T65" fmla="*/ 39 h 145"/>
                    <a:gd name="T66" fmla="*/ 50 w 184"/>
                    <a:gd name="T67" fmla="*/ 39 h 145"/>
                    <a:gd name="T68" fmla="*/ 41 w 184"/>
                    <a:gd name="T69" fmla="*/ 40 h 145"/>
                    <a:gd name="T70" fmla="*/ 33 w 184"/>
                    <a:gd name="T71" fmla="*/ 43 h 145"/>
                    <a:gd name="T72" fmla="*/ 26 w 184"/>
                    <a:gd name="T73" fmla="*/ 47 h 145"/>
                    <a:gd name="T74" fmla="*/ 16 w 184"/>
                    <a:gd name="T75" fmla="*/ 54 h 145"/>
                    <a:gd name="T76" fmla="*/ 9 w 184"/>
                    <a:gd name="T77" fmla="*/ 63 h 145"/>
                    <a:gd name="T78" fmla="*/ 3 w 184"/>
                    <a:gd name="T79" fmla="*/ 75 h 145"/>
                    <a:gd name="T80" fmla="*/ 0 w 184"/>
                    <a:gd name="T81" fmla="*/ 88 h 145"/>
                    <a:gd name="T82" fmla="*/ 0 w 184"/>
                    <a:gd name="T83" fmla="*/ 100 h 145"/>
                    <a:gd name="T84" fmla="*/ 2 w 184"/>
                    <a:gd name="T85" fmla="*/ 112 h 145"/>
                    <a:gd name="T86" fmla="*/ 6 w 184"/>
                    <a:gd name="T87" fmla="*/ 122 h 145"/>
                    <a:gd name="T88" fmla="*/ 11 w 184"/>
                    <a:gd name="T89" fmla="*/ 130 h 145"/>
                    <a:gd name="T90" fmla="*/ 19 w 184"/>
                    <a:gd name="T91" fmla="*/ 136 h 145"/>
                    <a:gd name="T92" fmla="*/ 27 w 184"/>
                    <a:gd name="T93" fmla="*/ 140 h 145"/>
                    <a:gd name="T94" fmla="*/ 36 w 184"/>
                    <a:gd name="T95" fmla="*/ 142 h 145"/>
                    <a:gd name="T96" fmla="*/ 45 w 184"/>
                    <a:gd name="T97" fmla="*/ 144 h 145"/>
                    <a:gd name="T98" fmla="*/ 53 w 184"/>
                    <a:gd name="T99" fmla="*/ 143 h 145"/>
                    <a:gd name="T100" fmla="*/ 63 w 184"/>
                    <a:gd name="T101" fmla="*/ 141 h 145"/>
                    <a:gd name="T102" fmla="*/ 70 w 184"/>
                    <a:gd name="T103" fmla="*/ 138 h 145"/>
                    <a:gd name="T104" fmla="*/ 80 w 184"/>
                    <a:gd name="T105" fmla="*/ 133 h 145"/>
                    <a:gd name="T106" fmla="*/ 88 w 184"/>
                    <a:gd name="T107" fmla="*/ 128 h 145"/>
                    <a:gd name="T108" fmla="*/ 98 w 184"/>
                    <a:gd name="T109" fmla="*/ 118 h 145"/>
                    <a:gd name="T110" fmla="*/ 108 w 184"/>
                    <a:gd name="T111" fmla="*/ 110 h 145"/>
                    <a:gd name="T112" fmla="*/ 116 w 184"/>
                    <a:gd name="T113" fmla="*/ 104 h 145"/>
                    <a:gd name="T114" fmla="*/ 123 w 184"/>
                    <a:gd name="T115" fmla="*/ 99 h 145"/>
                    <a:gd name="T116" fmla="*/ 133 w 184"/>
                    <a:gd name="T117" fmla="*/ 96 h 145"/>
                    <a:gd name="T118" fmla="*/ 143 w 184"/>
                    <a:gd name="T119" fmla="*/ 93 h 145"/>
                    <a:gd name="T120" fmla="*/ 155 w 184"/>
                    <a:gd name="T121" fmla="*/ 90 h 145"/>
                    <a:gd name="T122" fmla="*/ 164 w 184"/>
                    <a:gd name="T123" fmla="*/ 90 h 14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84"/>
                    <a:gd name="T187" fmla="*/ 0 h 145"/>
                    <a:gd name="T188" fmla="*/ 184 w 184"/>
                    <a:gd name="T189" fmla="*/ 145 h 14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84" h="145">
                      <a:moveTo>
                        <a:pt x="171" y="90"/>
                      </a:moveTo>
                      <a:lnTo>
                        <a:pt x="178" y="90"/>
                      </a:lnTo>
                      <a:lnTo>
                        <a:pt x="183" y="90"/>
                      </a:lnTo>
                      <a:lnTo>
                        <a:pt x="181" y="83"/>
                      </a:lnTo>
                      <a:lnTo>
                        <a:pt x="179" y="76"/>
                      </a:lnTo>
                      <a:lnTo>
                        <a:pt x="174" y="67"/>
                      </a:lnTo>
                      <a:lnTo>
                        <a:pt x="170" y="59"/>
                      </a:lnTo>
                      <a:lnTo>
                        <a:pt x="166" y="52"/>
                      </a:lnTo>
                      <a:lnTo>
                        <a:pt x="162" y="48"/>
                      </a:lnTo>
                      <a:lnTo>
                        <a:pt x="159" y="42"/>
                      </a:lnTo>
                      <a:lnTo>
                        <a:pt x="156" y="38"/>
                      </a:lnTo>
                      <a:lnTo>
                        <a:pt x="153" y="34"/>
                      </a:lnTo>
                      <a:lnTo>
                        <a:pt x="149" y="32"/>
                      </a:lnTo>
                      <a:lnTo>
                        <a:pt x="145" y="26"/>
                      </a:lnTo>
                      <a:lnTo>
                        <a:pt x="141" y="23"/>
                      </a:lnTo>
                      <a:lnTo>
                        <a:pt x="136" y="19"/>
                      </a:lnTo>
                      <a:lnTo>
                        <a:pt x="133" y="17"/>
                      </a:lnTo>
                      <a:lnTo>
                        <a:pt x="130" y="15"/>
                      </a:lnTo>
                      <a:lnTo>
                        <a:pt x="125" y="12"/>
                      </a:lnTo>
                      <a:lnTo>
                        <a:pt x="121" y="10"/>
                      </a:lnTo>
                      <a:lnTo>
                        <a:pt x="116" y="7"/>
                      </a:lnTo>
                      <a:lnTo>
                        <a:pt x="110" y="5"/>
                      </a:lnTo>
                      <a:lnTo>
                        <a:pt x="105" y="2"/>
                      </a:lnTo>
                      <a:lnTo>
                        <a:pt x="99" y="1"/>
                      </a:lnTo>
                      <a:lnTo>
                        <a:pt x="94" y="0"/>
                      </a:lnTo>
                      <a:lnTo>
                        <a:pt x="88" y="0"/>
                      </a:lnTo>
                      <a:lnTo>
                        <a:pt x="83" y="0"/>
                      </a:lnTo>
                      <a:lnTo>
                        <a:pt x="76" y="0"/>
                      </a:lnTo>
                      <a:lnTo>
                        <a:pt x="72" y="0"/>
                      </a:lnTo>
                      <a:lnTo>
                        <a:pt x="64" y="0"/>
                      </a:lnTo>
                      <a:lnTo>
                        <a:pt x="57" y="2"/>
                      </a:lnTo>
                      <a:lnTo>
                        <a:pt x="53" y="3"/>
                      </a:lnTo>
                      <a:lnTo>
                        <a:pt x="47" y="6"/>
                      </a:lnTo>
                      <a:lnTo>
                        <a:pt x="43" y="9"/>
                      </a:lnTo>
                      <a:lnTo>
                        <a:pt x="40" y="13"/>
                      </a:lnTo>
                      <a:lnTo>
                        <a:pt x="39" y="16"/>
                      </a:lnTo>
                      <a:lnTo>
                        <a:pt x="39" y="20"/>
                      </a:lnTo>
                      <a:lnTo>
                        <a:pt x="39" y="23"/>
                      </a:lnTo>
                      <a:lnTo>
                        <a:pt x="39" y="25"/>
                      </a:lnTo>
                      <a:lnTo>
                        <a:pt x="41" y="27"/>
                      </a:lnTo>
                      <a:lnTo>
                        <a:pt x="43" y="29"/>
                      </a:lnTo>
                      <a:lnTo>
                        <a:pt x="46" y="30"/>
                      </a:lnTo>
                      <a:lnTo>
                        <a:pt x="50" y="31"/>
                      </a:lnTo>
                      <a:lnTo>
                        <a:pt x="54" y="32"/>
                      </a:lnTo>
                      <a:lnTo>
                        <a:pt x="57" y="32"/>
                      </a:lnTo>
                      <a:lnTo>
                        <a:pt x="63" y="32"/>
                      </a:lnTo>
                      <a:lnTo>
                        <a:pt x="69" y="32"/>
                      </a:lnTo>
                      <a:lnTo>
                        <a:pt x="73" y="32"/>
                      </a:lnTo>
                      <a:lnTo>
                        <a:pt x="76" y="32"/>
                      </a:lnTo>
                      <a:lnTo>
                        <a:pt x="79" y="34"/>
                      </a:lnTo>
                      <a:lnTo>
                        <a:pt x="82" y="35"/>
                      </a:lnTo>
                      <a:lnTo>
                        <a:pt x="84" y="37"/>
                      </a:lnTo>
                      <a:lnTo>
                        <a:pt x="86" y="37"/>
                      </a:lnTo>
                      <a:lnTo>
                        <a:pt x="88" y="40"/>
                      </a:lnTo>
                      <a:lnTo>
                        <a:pt x="89" y="42"/>
                      </a:lnTo>
                      <a:lnTo>
                        <a:pt x="89" y="45"/>
                      </a:lnTo>
                      <a:lnTo>
                        <a:pt x="89" y="48"/>
                      </a:lnTo>
                      <a:lnTo>
                        <a:pt x="86" y="49"/>
                      </a:lnTo>
                      <a:lnTo>
                        <a:pt x="83" y="49"/>
                      </a:lnTo>
                      <a:lnTo>
                        <a:pt x="80" y="48"/>
                      </a:lnTo>
                      <a:lnTo>
                        <a:pt x="76" y="46"/>
                      </a:lnTo>
                      <a:lnTo>
                        <a:pt x="75" y="45"/>
                      </a:lnTo>
                      <a:lnTo>
                        <a:pt x="70" y="42"/>
                      </a:lnTo>
                      <a:lnTo>
                        <a:pt x="66" y="40"/>
                      </a:lnTo>
                      <a:lnTo>
                        <a:pt x="63" y="40"/>
                      </a:lnTo>
                      <a:lnTo>
                        <a:pt x="59" y="39"/>
                      </a:lnTo>
                      <a:lnTo>
                        <a:pt x="55" y="39"/>
                      </a:lnTo>
                      <a:lnTo>
                        <a:pt x="50" y="39"/>
                      </a:lnTo>
                      <a:lnTo>
                        <a:pt x="46" y="39"/>
                      </a:lnTo>
                      <a:lnTo>
                        <a:pt x="41" y="40"/>
                      </a:lnTo>
                      <a:lnTo>
                        <a:pt x="37" y="41"/>
                      </a:lnTo>
                      <a:lnTo>
                        <a:pt x="33" y="43"/>
                      </a:lnTo>
                      <a:lnTo>
                        <a:pt x="29" y="45"/>
                      </a:lnTo>
                      <a:lnTo>
                        <a:pt x="26" y="47"/>
                      </a:lnTo>
                      <a:lnTo>
                        <a:pt x="21" y="50"/>
                      </a:lnTo>
                      <a:lnTo>
                        <a:pt x="16" y="54"/>
                      </a:lnTo>
                      <a:lnTo>
                        <a:pt x="12" y="58"/>
                      </a:lnTo>
                      <a:lnTo>
                        <a:pt x="9" y="63"/>
                      </a:lnTo>
                      <a:lnTo>
                        <a:pt x="6" y="68"/>
                      </a:lnTo>
                      <a:lnTo>
                        <a:pt x="3" y="75"/>
                      </a:lnTo>
                      <a:lnTo>
                        <a:pt x="2" y="81"/>
                      </a:lnTo>
                      <a:lnTo>
                        <a:pt x="0" y="88"/>
                      </a:lnTo>
                      <a:lnTo>
                        <a:pt x="0" y="94"/>
                      </a:lnTo>
                      <a:lnTo>
                        <a:pt x="0" y="100"/>
                      </a:lnTo>
                      <a:lnTo>
                        <a:pt x="0" y="106"/>
                      </a:lnTo>
                      <a:lnTo>
                        <a:pt x="2" y="112"/>
                      </a:lnTo>
                      <a:lnTo>
                        <a:pt x="3" y="118"/>
                      </a:lnTo>
                      <a:lnTo>
                        <a:pt x="6" y="122"/>
                      </a:lnTo>
                      <a:lnTo>
                        <a:pt x="9" y="127"/>
                      </a:lnTo>
                      <a:lnTo>
                        <a:pt x="11" y="130"/>
                      </a:lnTo>
                      <a:lnTo>
                        <a:pt x="15" y="133"/>
                      </a:lnTo>
                      <a:lnTo>
                        <a:pt x="19" y="136"/>
                      </a:lnTo>
                      <a:lnTo>
                        <a:pt x="23" y="138"/>
                      </a:lnTo>
                      <a:lnTo>
                        <a:pt x="27" y="140"/>
                      </a:lnTo>
                      <a:lnTo>
                        <a:pt x="31" y="141"/>
                      </a:lnTo>
                      <a:lnTo>
                        <a:pt x="36" y="142"/>
                      </a:lnTo>
                      <a:lnTo>
                        <a:pt x="40" y="144"/>
                      </a:lnTo>
                      <a:lnTo>
                        <a:pt x="45" y="144"/>
                      </a:lnTo>
                      <a:lnTo>
                        <a:pt x="49" y="144"/>
                      </a:lnTo>
                      <a:lnTo>
                        <a:pt x="53" y="143"/>
                      </a:lnTo>
                      <a:lnTo>
                        <a:pt x="56" y="143"/>
                      </a:lnTo>
                      <a:lnTo>
                        <a:pt x="63" y="141"/>
                      </a:lnTo>
                      <a:lnTo>
                        <a:pt x="67" y="141"/>
                      </a:lnTo>
                      <a:lnTo>
                        <a:pt x="70" y="138"/>
                      </a:lnTo>
                      <a:lnTo>
                        <a:pt x="76" y="136"/>
                      </a:lnTo>
                      <a:lnTo>
                        <a:pt x="80" y="133"/>
                      </a:lnTo>
                      <a:lnTo>
                        <a:pt x="83" y="131"/>
                      </a:lnTo>
                      <a:lnTo>
                        <a:pt x="88" y="128"/>
                      </a:lnTo>
                      <a:lnTo>
                        <a:pt x="93" y="124"/>
                      </a:lnTo>
                      <a:lnTo>
                        <a:pt x="98" y="118"/>
                      </a:lnTo>
                      <a:lnTo>
                        <a:pt x="103" y="114"/>
                      </a:lnTo>
                      <a:lnTo>
                        <a:pt x="108" y="110"/>
                      </a:lnTo>
                      <a:lnTo>
                        <a:pt x="112" y="106"/>
                      </a:lnTo>
                      <a:lnTo>
                        <a:pt x="116" y="104"/>
                      </a:lnTo>
                      <a:lnTo>
                        <a:pt x="119" y="101"/>
                      </a:lnTo>
                      <a:lnTo>
                        <a:pt x="123" y="99"/>
                      </a:lnTo>
                      <a:lnTo>
                        <a:pt x="127" y="97"/>
                      </a:lnTo>
                      <a:lnTo>
                        <a:pt x="133" y="96"/>
                      </a:lnTo>
                      <a:lnTo>
                        <a:pt x="137" y="94"/>
                      </a:lnTo>
                      <a:lnTo>
                        <a:pt x="143" y="93"/>
                      </a:lnTo>
                      <a:lnTo>
                        <a:pt x="149" y="91"/>
                      </a:lnTo>
                      <a:lnTo>
                        <a:pt x="155" y="90"/>
                      </a:lnTo>
                      <a:lnTo>
                        <a:pt x="159" y="90"/>
                      </a:lnTo>
                      <a:lnTo>
                        <a:pt x="164" y="90"/>
                      </a:lnTo>
                      <a:lnTo>
                        <a:pt x="171" y="90"/>
                      </a:lnTo>
                    </a:path>
                  </a:pathLst>
                </a:custGeom>
                <a:solidFill>
                  <a:srgbClr val="0066FF">
                    <a:alpha val="5098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155">
                  <a:extLst>
                    <a:ext uri="{FF2B5EF4-FFF2-40B4-BE49-F238E27FC236}">
                      <a16:creationId xmlns:a16="http://schemas.microsoft.com/office/drawing/2014/main" id="{A9AFCDDB-C0F9-48B1-B141-C78FA46F4CEA}"/>
                    </a:ext>
                  </a:extLst>
                </p:cNvPr>
                <p:cNvSpPr>
                  <a:spLocks/>
                </p:cNvSpPr>
                <p:nvPr/>
              </p:nvSpPr>
              <p:spPr bwMode="auto">
                <a:xfrm>
                  <a:off x="2825" y="663"/>
                  <a:ext cx="213" cy="130"/>
                </a:xfrm>
                <a:custGeom>
                  <a:avLst/>
                  <a:gdLst>
                    <a:gd name="T0" fmla="*/ 27 w 213"/>
                    <a:gd name="T1" fmla="*/ 47 h 130"/>
                    <a:gd name="T2" fmla="*/ 18 w 213"/>
                    <a:gd name="T3" fmla="*/ 46 h 130"/>
                    <a:gd name="T4" fmla="*/ 0 w 213"/>
                    <a:gd name="T5" fmla="*/ 46 h 130"/>
                    <a:gd name="T6" fmla="*/ 13 w 213"/>
                    <a:gd name="T7" fmla="*/ 38 h 130"/>
                    <a:gd name="T8" fmla="*/ 27 w 213"/>
                    <a:gd name="T9" fmla="*/ 28 h 130"/>
                    <a:gd name="T10" fmla="*/ 44 w 213"/>
                    <a:gd name="T11" fmla="*/ 21 h 130"/>
                    <a:gd name="T12" fmla="*/ 60 w 213"/>
                    <a:gd name="T13" fmla="*/ 14 h 130"/>
                    <a:gd name="T14" fmla="*/ 79 w 213"/>
                    <a:gd name="T15" fmla="*/ 7 h 130"/>
                    <a:gd name="T16" fmla="*/ 99 w 213"/>
                    <a:gd name="T17" fmla="*/ 3 h 130"/>
                    <a:gd name="T18" fmla="*/ 120 w 213"/>
                    <a:gd name="T19" fmla="*/ 0 h 130"/>
                    <a:gd name="T20" fmla="*/ 138 w 213"/>
                    <a:gd name="T21" fmla="*/ 0 h 130"/>
                    <a:gd name="T22" fmla="*/ 155 w 213"/>
                    <a:gd name="T23" fmla="*/ 5 h 130"/>
                    <a:gd name="T24" fmla="*/ 173 w 213"/>
                    <a:gd name="T25" fmla="*/ 13 h 130"/>
                    <a:gd name="T26" fmla="*/ 192 w 213"/>
                    <a:gd name="T27" fmla="*/ 30 h 130"/>
                    <a:gd name="T28" fmla="*/ 202 w 213"/>
                    <a:gd name="T29" fmla="*/ 49 h 130"/>
                    <a:gd name="T30" fmla="*/ 211 w 213"/>
                    <a:gd name="T31" fmla="*/ 70 h 130"/>
                    <a:gd name="T32" fmla="*/ 212 w 213"/>
                    <a:gd name="T33" fmla="*/ 89 h 130"/>
                    <a:gd name="T34" fmla="*/ 207 w 213"/>
                    <a:gd name="T35" fmla="*/ 106 h 130"/>
                    <a:gd name="T36" fmla="*/ 200 w 213"/>
                    <a:gd name="T37" fmla="*/ 115 h 130"/>
                    <a:gd name="T38" fmla="*/ 187 w 213"/>
                    <a:gd name="T39" fmla="*/ 123 h 130"/>
                    <a:gd name="T40" fmla="*/ 173 w 213"/>
                    <a:gd name="T41" fmla="*/ 127 h 130"/>
                    <a:gd name="T42" fmla="*/ 157 w 213"/>
                    <a:gd name="T43" fmla="*/ 129 h 130"/>
                    <a:gd name="T44" fmla="*/ 143 w 213"/>
                    <a:gd name="T45" fmla="*/ 127 h 130"/>
                    <a:gd name="T46" fmla="*/ 125 w 213"/>
                    <a:gd name="T47" fmla="*/ 124 h 130"/>
                    <a:gd name="T48" fmla="*/ 111 w 213"/>
                    <a:gd name="T49" fmla="*/ 117 h 130"/>
                    <a:gd name="T50" fmla="*/ 100 w 213"/>
                    <a:gd name="T51" fmla="*/ 107 h 130"/>
                    <a:gd name="T52" fmla="*/ 89 w 213"/>
                    <a:gd name="T53" fmla="*/ 93 h 130"/>
                    <a:gd name="T54" fmla="*/ 80 w 213"/>
                    <a:gd name="T55" fmla="*/ 77 h 130"/>
                    <a:gd name="T56" fmla="*/ 72 w 213"/>
                    <a:gd name="T57" fmla="*/ 64 h 130"/>
                    <a:gd name="T58" fmla="*/ 58 w 213"/>
                    <a:gd name="T59" fmla="*/ 55 h 130"/>
                    <a:gd name="T60" fmla="*/ 42 w 213"/>
                    <a:gd name="T61" fmla="*/ 50 h 130"/>
                    <a:gd name="T62" fmla="*/ 32 w 213"/>
                    <a:gd name="T63" fmla="*/ 48 h 1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3"/>
                    <a:gd name="T97" fmla="*/ 0 h 130"/>
                    <a:gd name="T98" fmla="*/ 213 w 213"/>
                    <a:gd name="T99" fmla="*/ 130 h 1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3" h="130">
                      <a:moveTo>
                        <a:pt x="32" y="48"/>
                      </a:moveTo>
                      <a:lnTo>
                        <a:pt x="27" y="47"/>
                      </a:lnTo>
                      <a:lnTo>
                        <a:pt x="24" y="47"/>
                      </a:lnTo>
                      <a:lnTo>
                        <a:pt x="18" y="46"/>
                      </a:lnTo>
                      <a:lnTo>
                        <a:pt x="11" y="45"/>
                      </a:lnTo>
                      <a:lnTo>
                        <a:pt x="0" y="46"/>
                      </a:lnTo>
                      <a:lnTo>
                        <a:pt x="6" y="42"/>
                      </a:lnTo>
                      <a:lnTo>
                        <a:pt x="13" y="38"/>
                      </a:lnTo>
                      <a:lnTo>
                        <a:pt x="21" y="33"/>
                      </a:lnTo>
                      <a:lnTo>
                        <a:pt x="27" y="28"/>
                      </a:lnTo>
                      <a:lnTo>
                        <a:pt x="36" y="24"/>
                      </a:lnTo>
                      <a:lnTo>
                        <a:pt x="44" y="21"/>
                      </a:lnTo>
                      <a:lnTo>
                        <a:pt x="51" y="18"/>
                      </a:lnTo>
                      <a:lnTo>
                        <a:pt x="60" y="14"/>
                      </a:lnTo>
                      <a:lnTo>
                        <a:pt x="69" y="11"/>
                      </a:lnTo>
                      <a:lnTo>
                        <a:pt x="79" y="7"/>
                      </a:lnTo>
                      <a:lnTo>
                        <a:pt x="88" y="5"/>
                      </a:lnTo>
                      <a:lnTo>
                        <a:pt x="99" y="3"/>
                      </a:lnTo>
                      <a:lnTo>
                        <a:pt x="109" y="1"/>
                      </a:lnTo>
                      <a:lnTo>
                        <a:pt x="120" y="0"/>
                      </a:lnTo>
                      <a:lnTo>
                        <a:pt x="130" y="0"/>
                      </a:lnTo>
                      <a:lnTo>
                        <a:pt x="138" y="0"/>
                      </a:lnTo>
                      <a:lnTo>
                        <a:pt x="145" y="2"/>
                      </a:lnTo>
                      <a:lnTo>
                        <a:pt x="155" y="5"/>
                      </a:lnTo>
                      <a:lnTo>
                        <a:pt x="164" y="8"/>
                      </a:lnTo>
                      <a:lnTo>
                        <a:pt x="173" y="13"/>
                      </a:lnTo>
                      <a:lnTo>
                        <a:pt x="182" y="21"/>
                      </a:lnTo>
                      <a:lnTo>
                        <a:pt x="192" y="30"/>
                      </a:lnTo>
                      <a:lnTo>
                        <a:pt x="198" y="41"/>
                      </a:lnTo>
                      <a:lnTo>
                        <a:pt x="202" y="49"/>
                      </a:lnTo>
                      <a:lnTo>
                        <a:pt x="207" y="60"/>
                      </a:lnTo>
                      <a:lnTo>
                        <a:pt x="211" y="70"/>
                      </a:lnTo>
                      <a:lnTo>
                        <a:pt x="212" y="80"/>
                      </a:lnTo>
                      <a:lnTo>
                        <a:pt x="212" y="89"/>
                      </a:lnTo>
                      <a:lnTo>
                        <a:pt x="210" y="99"/>
                      </a:lnTo>
                      <a:lnTo>
                        <a:pt x="207" y="106"/>
                      </a:lnTo>
                      <a:lnTo>
                        <a:pt x="204" y="111"/>
                      </a:lnTo>
                      <a:lnTo>
                        <a:pt x="200" y="115"/>
                      </a:lnTo>
                      <a:lnTo>
                        <a:pt x="195" y="120"/>
                      </a:lnTo>
                      <a:lnTo>
                        <a:pt x="187" y="123"/>
                      </a:lnTo>
                      <a:lnTo>
                        <a:pt x="178" y="126"/>
                      </a:lnTo>
                      <a:lnTo>
                        <a:pt x="173" y="127"/>
                      </a:lnTo>
                      <a:lnTo>
                        <a:pt x="165" y="129"/>
                      </a:lnTo>
                      <a:lnTo>
                        <a:pt x="157" y="129"/>
                      </a:lnTo>
                      <a:lnTo>
                        <a:pt x="150" y="128"/>
                      </a:lnTo>
                      <a:lnTo>
                        <a:pt x="143" y="127"/>
                      </a:lnTo>
                      <a:lnTo>
                        <a:pt x="134" y="126"/>
                      </a:lnTo>
                      <a:lnTo>
                        <a:pt x="125" y="124"/>
                      </a:lnTo>
                      <a:lnTo>
                        <a:pt x="119" y="122"/>
                      </a:lnTo>
                      <a:lnTo>
                        <a:pt x="111" y="117"/>
                      </a:lnTo>
                      <a:lnTo>
                        <a:pt x="106" y="113"/>
                      </a:lnTo>
                      <a:lnTo>
                        <a:pt x="100" y="107"/>
                      </a:lnTo>
                      <a:lnTo>
                        <a:pt x="94" y="100"/>
                      </a:lnTo>
                      <a:lnTo>
                        <a:pt x="89" y="93"/>
                      </a:lnTo>
                      <a:lnTo>
                        <a:pt x="84" y="85"/>
                      </a:lnTo>
                      <a:lnTo>
                        <a:pt x="80" y="77"/>
                      </a:lnTo>
                      <a:lnTo>
                        <a:pt x="76" y="71"/>
                      </a:lnTo>
                      <a:lnTo>
                        <a:pt x="72" y="64"/>
                      </a:lnTo>
                      <a:lnTo>
                        <a:pt x="66" y="59"/>
                      </a:lnTo>
                      <a:lnTo>
                        <a:pt x="58" y="55"/>
                      </a:lnTo>
                      <a:lnTo>
                        <a:pt x="51" y="52"/>
                      </a:lnTo>
                      <a:lnTo>
                        <a:pt x="42" y="50"/>
                      </a:lnTo>
                      <a:lnTo>
                        <a:pt x="36" y="49"/>
                      </a:lnTo>
                      <a:lnTo>
                        <a:pt x="32" y="48"/>
                      </a:lnTo>
                    </a:path>
                  </a:pathLst>
                </a:custGeom>
                <a:solidFill>
                  <a:srgbClr val="0066FF">
                    <a:alpha val="5098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156">
                  <a:extLst>
                    <a:ext uri="{FF2B5EF4-FFF2-40B4-BE49-F238E27FC236}">
                      <a16:creationId xmlns:a16="http://schemas.microsoft.com/office/drawing/2014/main" id="{7AF27A6F-680A-4262-954E-BFC9B94EDA1E}"/>
                    </a:ext>
                  </a:extLst>
                </p:cNvPr>
                <p:cNvSpPr>
                  <a:spLocks/>
                </p:cNvSpPr>
                <p:nvPr/>
              </p:nvSpPr>
              <p:spPr bwMode="auto">
                <a:xfrm>
                  <a:off x="2742" y="706"/>
                  <a:ext cx="232" cy="250"/>
                </a:xfrm>
                <a:custGeom>
                  <a:avLst/>
                  <a:gdLst>
                    <a:gd name="T0" fmla="*/ 63 w 232"/>
                    <a:gd name="T1" fmla="*/ 12 h 250"/>
                    <a:gd name="T2" fmla="*/ 52 w 232"/>
                    <a:gd name="T3" fmla="*/ 24 h 250"/>
                    <a:gd name="T4" fmla="*/ 43 w 232"/>
                    <a:gd name="T5" fmla="*/ 43 h 250"/>
                    <a:gd name="T6" fmla="*/ 38 w 232"/>
                    <a:gd name="T7" fmla="*/ 66 h 250"/>
                    <a:gd name="T8" fmla="*/ 36 w 232"/>
                    <a:gd name="T9" fmla="*/ 85 h 250"/>
                    <a:gd name="T10" fmla="*/ 33 w 232"/>
                    <a:gd name="T11" fmla="*/ 99 h 250"/>
                    <a:gd name="T12" fmla="*/ 26 w 232"/>
                    <a:gd name="T13" fmla="*/ 112 h 250"/>
                    <a:gd name="T14" fmla="*/ 14 w 232"/>
                    <a:gd name="T15" fmla="*/ 128 h 250"/>
                    <a:gd name="T16" fmla="*/ 5 w 232"/>
                    <a:gd name="T17" fmla="*/ 142 h 250"/>
                    <a:gd name="T18" fmla="*/ 0 w 232"/>
                    <a:gd name="T19" fmla="*/ 157 h 250"/>
                    <a:gd name="T20" fmla="*/ 0 w 232"/>
                    <a:gd name="T21" fmla="*/ 174 h 250"/>
                    <a:gd name="T22" fmla="*/ 3 w 232"/>
                    <a:gd name="T23" fmla="*/ 191 h 250"/>
                    <a:gd name="T24" fmla="*/ 10 w 232"/>
                    <a:gd name="T25" fmla="*/ 199 h 250"/>
                    <a:gd name="T26" fmla="*/ 23 w 232"/>
                    <a:gd name="T27" fmla="*/ 203 h 250"/>
                    <a:gd name="T28" fmla="*/ 33 w 232"/>
                    <a:gd name="T29" fmla="*/ 201 h 250"/>
                    <a:gd name="T30" fmla="*/ 42 w 232"/>
                    <a:gd name="T31" fmla="*/ 193 h 250"/>
                    <a:gd name="T32" fmla="*/ 46 w 232"/>
                    <a:gd name="T33" fmla="*/ 182 h 250"/>
                    <a:gd name="T34" fmla="*/ 49 w 232"/>
                    <a:gd name="T35" fmla="*/ 170 h 250"/>
                    <a:gd name="T36" fmla="*/ 53 w 232"/>
                    <a:gd name="T37" fmla="*/ 160 h 250"/>
                    <a:gd name="T38" fmla="*/ 64 w 232"/>
                    <a:gd name="T39" fmla="*/ 152 h 250"/>
                    <a:gd name="T40" fmla="*/ 75 w 232"/>
                    <a:gd name="T41" fmla="*/ 151 h 250"/>
                    <a:gd name="T42" fmla="*/ 85 w 232"/>
                    <a:gd name="T43" fmla="*/ 160 h 250"/>
                    <a:gd name="T44" fmla="*/ 92 w 232"/>
                    <a:gd name="T45" fmla="*/ 175 h 250"/>
                    <a:gd name="T46" fmla="*/ 95 w 232"/>
                    <a:gd name="T47" fmla="*/ 187 h 250"/>
                    <a:gd name="T48" fmla="*/ 96 w 232"/>
                    <a:gd name="T49" fmla="*/ 203 h 250"/>
                    <a:gd name="T50" fmla="*/ 100 w 232"/>
                    <a:gd name="T51" fmla="*/ 216 h 250"/>
                    <a:gd name="T52" fmla="*/ 107 w 232"/>
                    <a:gd name="T53" fmla="*/ 230 h 250"/>
                    <a:gd name="T54" fmla="*/ 116 w 232"/>
                    <a:gd name="T55" fmla="*/ 239 h 250"/>
                    <a:gd name="T56" fmla="*/ 126 w 232"/>
                    <a:gd name="T57" fmla="*/ 246 h 250"/>
                    <a:gd name="T58" fmla="*/ 134 w 232"/>
                    <a:gd name="T59" fmla="*/ 248 h 250"/>
                    <a:gd name="T60" fmla="*/ 141 w 232"/>
                    <a:gd name="T61" fmla="*/ 248 h 250"/>
                    <a:gd name="T62" fmla="*/ 148 w 232"/>
                    <a:gd name="T63" fmla="*/ 246 h 250"/>
                    <a:gd name="T64" fmla="*/ 155 w 232"/>
                    <a:gd name="T65" fmla="*/ 238 h 250"/>
                    <a:gd name="T66" fmla="*/ 158 w 232"/>
                    <a:gd name="T67" fmla="*/ 231 h 250"/>
                    <a:gd name="T68" fmla="*/ 160 w 232"/>
                    <a:gd name="T69" fmla="*/ 222 h 250"/>
                    <a:gd name="T70" fmla="*/ 161 w 232"/>
                    <a:gd name="T71" fmla="*/ 214 h 250"/>
                    <a:gd name="T72" fmla="*/ 161 w 232"/>
                    <a:gd name="T73" fmla="*/ 203 h 250"/>
                    <a:gd name="T74" fmla="*/ 158 w 232"/>
                    <a:gd name="T75" fmla="*/ 186 h 250"/>
                    <a:gd name="T76" fmla="*/ 155 w 232"/>
                    <a:gd name="T77" fmla="*/ 176 h 250"/>
                    <a:gd name="T78" fmla="*/ 151 w 232"/>
                    <a:gd name="T79" fmla="*/ 169 h 250"/>
                    <a:gd name="T80" fmla="*/ 149 w 232"/>
                    <a:gd name="T81" fmla="*/ 162 h 250"/>
                    <a:gd name="T82" fmla="*/ 153 w 232"/>
                    <a:gd name="T83" fmla="*/ 156 h 250"/>
                    <a:gd name="T84" fmla="*/ 162 w 232"/>
                    <a:gd name="T85" fmla="*/ 155 h 250"/>
                    <a:gd name="T86" fmla="*/ 168 w 232"/>
                    <a:gd name="T87" fmla="*/ 159 h 250"/>
                    <a:gd name="T88" fmla="*/ 172 w 232"/>
                    <a:gd name="T89" fmla="*/ 164 h 250"/>
                    <a:gd name="T90" fmla="*/ 175 w 232"/>
                    <a:gd name="T91" fmla="*/ 171 h 250"/>
                    <a:gd name="T92" fmla="*/ 176 w 232"/>
                    <a:gd name="T93" fmla="*/ 184 h 250"/>
                    <a:gd name="T94" fmla="*/ 178 w 232"/>
                    <a:gd name="T95" fmla="*/ 196 h 250"/>
                    <a:gd name="T96" fmla="*/ 187 w 232"/>
                    <a:gd name="T97" fmla="*/ 204 h 250"/>
                    <a:gd name="T98" fmla="*/ 198 w 232"/>
                    <a:gd name="T99" fmla="*/ 208 h 250"/>
                    <a:gd name="T100" fmla="*/ 216 w 232"/>
                    <a:gd name="T101" fmla="*/ 206 h 250"/>
                    <a:gd name="T102" fmla="*/ 229 w 232"/>
                    <a:gd name="T103" fmla="*/ 189 h 250"/>
                    <a:gd name="T104" fmla="*/ 231 w 232"/>
                    <a:gd name="T105" fmla="*/ 171 h 250"/>
                    <a:gd name="T106" fmla="*/ 229 w 232"/>
                    <a:gd name="T107" fmla="*/ 155 h 250"/>
                    <a:gd name="T108" fmla="*/ 224 w 232"/>
                    <a:gd name="T109" fmla="*/ 132 h 250"/>
                    <a:gd name="T110" fmla="*/ 212 w 232"/>
                    <a:gd name="T111" fmla="*/ 98 h 250"/>
                    <a:gd name="T112" fmla="*/ 188 w 232"/>
                    <a:gd name="T113" fmla="*/ 61 h 250"/>
                    <a:gd name="T114" fmla="*/ 156 w 232"/>
                    <a:gd name="T115" fmla="*/ 30 h 250"/>
                    <a:gd name="T116" fmla="*/ 118 w 232"/>
                    <a:gd name="T117" fmla="*/ 4 h 250"/>
                    <a:gd name="T118" fmla="*/ 92 w 232"/>
                    <a:gd name="T119" fmla="*/ 0 h 250"/>
                    <a:gd name="T120" fmla="*/ 73 w 232"/>
                    <a:gd name="T121" fmla="*/ 5 h 2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2"/>
                    <a:gd name="T184" fmla="*/ 0 h 250"/>
                    <a:gd name="T185" fmla="*/ 232 w 232"/>
                    <a:gd name="T186" fmla="*/ 250 h 2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2" h="250">
                      <a:moveTo>
                        <a:pt x="73" y="5"/>
                      </a:moveTo>
                      <a:lnTo>
                        <a:pt x="69" y="8"/>
                      </a:lnTo>
                      <a:lnTo>
                        <a:pt x="63" y="12"/>
                      </a:lnTo>
                      <a:lnTo>
                        <a:pt x="59" y="15"/>
                      </a:lnTo>
                      <a:lnTo>
                        <a:pt x="55" y="20"/>
                      </a:lnTo>
                      <a:lnTo>
                        <a:pt x="52" y="24"/>
                      </a:lnTo>
                      <a:lnTo>
                        <a:pt x="49" y="29"/>
                      </a:lnTo>
                      <a:lnTo>
                        <a:pt x="46" y="36"/>
                      </a:lnTo>
                      <a:lnTo>
                        <a:pt x="43" y="43"/>
                      </a:lnTo>
                      <a:lnTo>
                        <a:pt x="41" y="51"/>
                      </a:lnTo>
                      <a:lnTo>
                        <a:pt x="39" y="59"/>
                      </a:lnTo>
                      <a:lnTo>
                        <a:pt x="38" y="66"/>
                      </a:lnTo>
                      <a:lnTo>
                        <a:pt x="37" y="73"/>
                      </a:lnTo>
                      <a:lnTo>
                        <a:pt x="36" y="80"/>
                      </a:lnTo>
                      <a:lnTo>
                        <a:pt x="36" y="85"/>
                      </a:lnTo>
                      <a:lnTo>
                        <a:pt x="36" y="90"/>
                      </a:lnTo>
                      <a:lnTo>
                        <a:pt x="35" y="95"/>
                      </a:lnTo>
                      <a:lnTo>
                        <a:pt x="33" y="99"/>
                      </a:lnTo>
                      <a:lnTo>
                        <a:pt x="31" y="102"/>
                      </a:lnTo>
                      <a:lnTo>
                        <a:pt x="29" y="107"/>
                      </a:lnTo>
                      <a:lnTo>
                        <a:pt x="26" y="112"/>
                      </a:lnTo>
                      <a:lnTo>
                        <a:pt x="22" y="117"/>
                      </a:lnTo>
                      <a:lnTo>
                        <a:pt x="18" y="123"/>
                      </a:lnTo>
                      <a:lnTo>
                        <a:pt x="14" y="128"/>
                      </a:lnTo>
                      <a:lnTo>
                        <a:pt x="11" y="133"/>
                      </a:lnTo>
                      <a:lnTo>
                        <a:pt x="8" y="138"/>
                      </a:lnTo>
                      <a:lnTo>
                        <a:pt x="5" y="142"/>
                      </a:lnTo>
                      <a:lnTo>
                        <a:pt x="3" y="147"/>
                      </a:lnTo>
                      <a:lnTo>
                        <a:pt x="1" y="152"/>
                      </a:lnTo>
                      <a:lnTo>
                        <a:pt x="0" y="157"/>
                      </a:lnTo>
                      <a:lnTo>
                        <a:pt x="0" y="163"/>
                      </a:lnTo>
                      <a:lnTo>
                        <a:pt x="0" y="169"/>
                      </a:lnTo>
                      <a:lnTo>
                        <a:pt x="0" y="174"/>
                      </a:lnTo>
                      <a:lnTo>
                        <a:pt x="1" y="182"/>
                      </a:lnTo>
                      <a:lnTo>
                        <a:pt x="3" y="187"/>
                      </a:lnTo>
                      <a:lnTo>
                        <a:pt x="3" y="191"/>
                      </a:lnTo>
                      <a:lnTo>
                        <a:pt x="6" y="195"/>
                      </a:lnTo>
                      <a:lnTo>
                        <a:pt x="8" y="197"/>
                      </a:lnTo>
                      <a:lnTo>
                        <a:pt x="10" y="199"/>
                      </a:lnTo>
                      <a:lnTo>
                        <a:pt x="13" y="200"/>
                      </a:lnTo>
                      <a:lnTo>
                        <a:pt x="19" y="202"/>
                      </a:lnTo>
                      <a:lnTo>
                        <a:pt x="23" y="203"/>
                      </a:lnTo>
                      <a:lnTo>
                        <a:pt x="26" y="203"/>
                      </a:lnTo>
                      <a:lnTo>
                        <a:pt x="31" y="202"/>
                      </a:lnTo>
                      <a:lnTo>
                        <a:pt x="33" y="201"/>
                      </a:lnTo>
                      <a:lnTo>
                        <a:pt x="37" y="199"/>
                      </a:lnTo>
                      <a:lnTo>
                        <a:pt x="40" y="197"/>
                      </a:lnTo>
                      <a:lnTo>
                        <a:pt x="42" y="193"/>
                      </a:lnTo>
                      <a:lnTo>
                        <a:pt x="45" y="190"/>
                      </a:lnTo>
                      <a:lnTo>
                        <a:pt x="46" y="187"/>
                      </a:lnTo>
                      <a:lnTo>
                        <a:pt x="46" y="182"/>
                      </a:lnTo>
                      <a:lnTo>
                        <a:pt x="47" y="179"/>
                      </a:lnTo>
                      <a:lnTo>
                        <a:pt x="48" y="174"/>
                      </a:lnTo>
                      <a:lnTo>
                        <a:pt x="49" y="170"/>
                      </a:lnTo>
                      <a:lnTo>
                        <a:pt x="50" y="166"/>
                      </a:lnTo>
                      <a:lnTo>
                        <a:pt x="52" y="163"/>
                      </a:lnTo>
                      <a:lnTo>
                        <a:pt x="53" y="160"/>
                      </a:lnTo>
                      <a:lnTo>
                        <a:pt x="56" y="157"/>
                      </a:lnTo>
                      <a:lnTo>
                        <a:pt x="60" y="153"/>
                      </a:lnTo>
                      <a:lnTo>
                        <a:pt x="64" y="152"/>
                      </a:lnTo>
                      <a:lnTo>
                        <a:pt x="68" y="152"/>
                      </a:lnTo>
                      <a:lnTo>
                        <a:pt x="72" y="151"/>
                      </a:lnTo>
                      <a:lnTo>
                        <a:pt x="75" y="151"/>
                      </a:lnTo>
                      <a:lnTo>
                        <a:pt x="79" y="153"/>
                      </a:lnTo>
                      <a:lnTo>
                        <a:pt x="82" y="156"/>
                      </a:lnTo>
                      <a:lnTo>
                        <a:pt x="85" y="160"/>
                      </a:lnTo>
                      <a:lnTo>
                        <a:pt x="87" y="164"/>
                      </a:lnTo>
                      <a:lnTo>
                        <a:pt x="89" y="168"/>
                      </a:lnTo>
                      <a:lnTo>
                        <a:pt x="92" y="175"/>
                      </a:lnTo>
                      <a:lnTo>
                        <a:pt x="93" y="178"/>
                      </a:lnTo>
                      <a:lnTo>
                        <a:pt x="95" y="182"/>
                      </a:lnTo>
                      <a:lnTo>
                        <a:pt x="95" y="187"/>
                      </a:lnTo>
                      <a:lnTo>
                        <a:pt x="95" y="192"/>
                      </a:lnTo>
                      <a:lnTo>
                        <a:pt x="95" y="199"/>
                      </a:lnTo>
                      <a:lnTo>
                        <a:pt x="96" y="203"/>
                      </a:lnTo>
                      <a:lnTo>
                        <a:pt x="97" y="208"/>
                      </a:lnTo>
                      <a:lnTo>
                        <a:pt x="99" y="212"/>
                      </a:lnTo>
                      <a:lnTo>
                        <a:pt x="100" y="216"/>
                      </a:lnTo>
                      <a:lnTo>
                        <a:pt x="103" y="223"/>
                      </a:lnTo>
                      <a:lnTo>
                        <a:pt x="105" y="227"/>
                      </a:lnTo>
                      <a:lnTo>
                        <a:pt x="107" y="230"/>
                      </a:lnTo>
                      <a:lnTo>
                        <a:pt x="111" y="234"/>
                      </a:lnTo>
                      <a:lnTo>
                        <a:pt x="113" y="237"/>
                      </a:lnTo>
                      <a:lnTo>
                        <a:pt x="116" y="239"/>
                      </a:lnTo>
                      <a:lnTo>
                        <a:pt x="120" y="242"/>
                      </a:lnTo>
                      <a:lnTo>
                        <a:pt x="124" y="244"/>
                      </a:lnTo>
                      <a:lnTo>
                        <a:pt x="126" y="246"/>
                      </a:lnTo>
                      <a:lnTo>
                        <a:pt x="128" y="247"/>
                      </a:lnTo>
                      <a:lnTo>
                        <a:pt x="132" y="248"/>
                      </a:lnTo>
                      <a:lnTo>
                        <a:pt x="134" y="248"/>
                      </a:lnTo>
                      <a:lnTo>
                        <a:pt x="136" y="249"/>
                      </a:lnTo>
                      <a:lnTo>
                        <a:pt x="139" y="249"/>
                      </a:lnTo>
                      <a:lnTo>
                        <a:pt x="141" y="248"/>
                      </a:lnTo>
                      <a:lnTo>
                        <a:pt x="144" y="247"/>
                      </a:lnTo>
                      <a:lnTo>
                        <a:pt x="145" y="246"/>
                      </a:lnTo>
                      <a:lnTo>
                        <a:pt x="148" y="246"/>
                      </a:lnTo>
                      <a:lnTo>
                        <a:pt x="151" y="243"/>
                      </a:lnTo>
                      <a:lnTo>
                        <a:pt x="153" y="240"/>
                      </a:lnTo>
                      <a:lnTo>
                        <a:pt x="155" y="238"/>
                      </a:lnTo>
                      <a:lnTo>
                        <a:pt x="156" y="235"/>
                      </a:lnTo>
                      <a:lnTo>
                        <a:pt x="157" y="233"/>
                      </a:lnTo>
                      <a:lnTo>
                        <a:pt x="158" y="231"/>
                      </a:lnTo>
                      <a:lnTo>
                        <a:pt x="158" y="229"/>
                      </a:lnTo>
                      <a:lnTo>
                        <a:pt x="159" y="226"/>
                      </a:lnTo>
                      <a:lnTo>
                        <a:pt x="160" y="222"/>
                      </a:lnTo>
                      <a:lnTo>
                        <a:pt x="161" y="219"/>
                      </a:lnTo>
                      <a:lnTo>
                        <a:pt x="161" y="216"/>
                      </a:lnTo>
                      <a:lnTo>
                        <a:pt x="161" y="214"/>
                      </a:lnTo>
                      <a:lnTo>
                        <a:pt x="161" y="210"/>
                      </a:lnTo>
                      <a:lnTo>
                        <a:pt x="161" y="207"/>
                      </a:lnTo>
                      <a:lnTo>
                        <a:pt x="161" y="203"/>
                      </a:lnTo>
                      <a:lnTo>
                        <a:pt x="161" y="197"/>
                      </a:lnTo>
                      <a:lnTo>
                        <a:pt x="160" y="191"/>
                      </a:lnTo>
                      <a:lnTo>
                        <a:pt x="158" y="186"/>
                      </a:lnTo>
                      <a:lnTo>
                        <a:pt x="158" y="183"/>
                      </a:lnTo>
                      <a:lnTo>
                        <a:pt x="156" y="181"/>
                      </a:lnTo>
                      <a:lnTo>
                        <a:pt x="155" y="176"/>
                      </a:lnTo>
                      <a:lnTo>
                        <a:pt x="153" y="173"/>
                      </a:lnTo>
                      <a:lnTo>
                        <a:pt x="152" y="171"/>
                      </a:lnTo>
                      <a:lnTo>
                        <a:pt x="151" y="169"/>
                      </a:lnTo>
                      <a:lnTo>
                        <a:pt x="150" y="168"/>
                      </a:lnTo>
                      <a:lnTo>
                        <a:pt x="149" y="164"/>
                      </a:lnTo>
                      <a:lnTo>
                        <a:pt x="149" y="162"/>
                      </a:lnTo>
                      <a:lnTo>
                        <a:pt x="150" y="160"/>
                      </a:lnTo>
                      <a:lnTo>
                        <a:pt x="151" y="157"/>
                      </a:lnTo>
                      <a:lnTo>
                        <a:pt x="153" y="156"/>
                      </a:lnTo>
                      <a:lnTo>
                        <a:pt x="156" y="155"/>
                      </a:lnTo>
                      <a:lnTo>
                        <a:pt x="159" y="155"/>
                      </a:lnTo>
                      <a:lnTo>
                        <a:pt x="162" y="155"/>
                      </a:lnTo>
                      <a:lnTo>
                        <a:pt x="164" y="156"/>
                      </a:lnTo>
                      <a:lnTo>
                        <a:pt x="166" y="157"/>
                      </a:lnTo>
                      <a:lnTo>
                        <a:pt x="168" y="159"/>
                      </a:lnTo>
                      <a:lnTo>
                        <a:pt x="170" y="160"/>
                      </a:lnTo>
                      <a:lnTo>
                        <a:pt x="171" y="162"/>
                      </a:lnTo>
                      <a:lnTo>
                        <a:pt x="172" y="164"/>
                      </a:lnTo>
                      <a:lnTo>
                        <a:pt x="174" y="166"/>
                      </a:lnTo>
                      <a:lnTo>
                        <a:pt x="174" y="168"/>
                      </a:lnTo>
                      <a:lnTo>
                        <a:pt x="175" y="171"/>
                      </a:lnTo>
                      <a:lnTo>
                        <a:pt x="176" y="176"/>
                      </a:lnTo>
                      <a:lnTo>
                        <a:pt x="175" y="180"/>
                      </a:lnTo>
                      <a:lnTo>
                        <a:pt x="176" y="184"/>
                      </a:lnTo>
                      <a:lnTo>
                        <a:pt x="176" y="188"/>
                      </a:lnTo>
                      <a:lnTo>
                        <a:pt x="176" y="192"/>
                      </a:lnTo>
                      <a:lnTo>
                        <a:pt x="178" y="196"/>
                      </a:lnTo>
                      <a:lnTo>
                        <a:pt x="181" y="200"/>
                      </a:lnTo>
                      <a:lnTo>
                        <a:pt x="184" y="203"/>
                      </a:lnTo>
                      <a:lnTo>
                        <a:pt x="187" y="204"/>
                      </a:lnTo>
                      <a:lnTo>
                        <a:pt x="190" y="206"/>
                      </a:lnTo>
                      <a:lnTo>
                        <a:pt x="194" y="207"/>
                      </a:lnTo>
                      <a:lnTo>
                        <a:pt x="198" y="208"/>
                      </a:lnTo>
                      <a:lnTo>
                        <a:pt x="204" y="208"/>
                      </a:lnTo>
                      <a:lnTo>
                        <a:pt x="209" y="208"/>
                      </a:lnTo>
                      <a:lnTo>
                        <a:pt x="216" y="206"/>
                      </a:lnTo>
                      <a:lnTo>
                        <a:pt x="222" y="201"/>
                      </a:lnTo>
                      <a:lnTo>
                        <a:pt x="226" y="195"/>
                      </a:lnTo>
                      <a:lnTo>
                        <a:pt x="229" y="189"/>
                      </a:lnTo>
                      <a:lnTo>
                        <a:pt x="230" y="183"/>
                      </a:lnTo>
                      <a:lnTo>
                        <a:pt x="231" y="176"/>
                      </a:lnTo>
                      <a:lnTo>
                        <a:pt x="231" y="171"/>
                      </a:lnTo>
                      <a:lnTo>
                        <a:pt x="231" y="166"/>
                      </a:lnTo>
                      <a:lnTo>
                        <a:pt x="230" y="161"/>
                      </a:lnTo>
                      <a:lnTo>
                        <a:pt x="229" y="155"/>
                      </a:lnTo>
                      <a:lnTo>
                        <a:pt x="227" y="147"/>
                      </a:lnTo>
                      <a:lnTo>
                        <a:pt x="226" y="141"/>
                      </a:lnTo>
                      <a:lnTo>
                        <a:pt x="224" y="132"/>
                      </a:lnTo>
                      <a:lnTo>
                        <a:pt x="222" y="125"/>
                      </a:lnTo>
                      <a:lnTo>
                        <a:pt x="217" y="111"/>
                      </a:lnTo>
                      <a:lnTo>
                        <a:pt x="212" y="98"/>
                      </a:lnTo>
                      <a:lnTo>
                        <a:pt x="204" y="84"/>
                      </a:lnTo>
                      <a:lnTo>
                        <a:pt x="197" y="72"/>
                      </a:lnTo>
                      <a:lnTo>
                        <a:pt x="188" y="61"/>
                      </a:lnTo>
                      <a:lnTo>
                        <a:pt x="180" y="51"/>
                      </a:lnTo>
                      <a:lnTo>
                        <a:pt x="171" y="44"/>
                      </a:lnTo>
                      <a:lnTo>
                        <a:pt x="156" y="30"/>
                      </a:lnTo>
                      <a:lnTo>
                        <a:pt x="143" y="21"/>
                      </a:lnTo>
                      <a:lnTo>
                        <a:pt x="132" y="13"/>
                      </a:lnTo>
                      <a:lnTo>
                        <a:pt x="118" y="4"/>
                      </a:lnTo>
                      <a:lnTo>
                        <a:pt x="109" y="1"/>
                      </a:lnTo>
                      <a:lnTo>
                        <a:pt x="98" y="0"/>
                      </a:lnTo>
                      <a:lnTo>
                        <a:pt x="92" y="0"/>
                      </a:lnTo>
                      <a:lnTo>
                        <a:pt x="85" y="0"/>
                      </a:lnTo>
                      <a:lnTo>
                        <a:pt x="79" y="2"/>
                      </a:lnTo>
                      <a:lnTo>
                        <a:pt x="73" y="5"/>
                      </a:lnTo>
                    </a:path>
                  </a:pathLst>
                </a:custGeom>
                <a:solidFill>
                  <a:srgbClr val="0066FF">
                    <a:alpha val="5098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157">
                  <a:extLst>
                    <a:ext uri="{FF2B5EF4-FFF2-40B4-BE49-F238E27FC236}">
                      <a16:creationId xmlns:a16="http://schemas.microsoft.com/office/drawing/2014/main" id="{97E5D6D8-E183-4F34-A747-2340F2518ED6}"/>
                    </a:ext>
                  </a:extLst>
                </p:cNvPr>
                <p:cNvSpPr>
                  <a:spLocks/>
                </p:cNvSpPr>
                <p:nvPr/>
              </p:nvSpPr>
              <p:spPr bwMode="auto">
                <a:xfrm>
                  <a:off x="2832" y="689"/>
                  <a:ext cx="190" cy="199"/>
                </a:xfrm>
                <a:custGeom>
                  <a:avLst/>
                  <a:gdLst>
                    <a:gd name="T0" fmla="*/ 14 w 190"/>
                    <a:gd name="T1" fmla="*/ 9 h 199"/>
                    <a:gd name="T2" fmla="*/ 38 w 190"/>
                    <a:gd name="T3" fmla="*/ 1 h 199"/>
                    <a:gd name="T4" fmla="*/ 63 w 190"/>
                    <a:gd name="T5" fmla="*/ 0 h 199"/>
                    <a:gd name="T6" fmla="*/ 80 w 190"/>
                    <a:gd name="T7" fmla="*/ 2 h 199"/>
                    <a:gd name="T8" fmla="*/ 100 w 190"/>
                    <a:gd name="T9" fmla="*/ 7 h 199"/>
                    <a:gd name="T10" fmla="*/ 117 w 190"/>
                    <a:gd name="T11" fmla="*/ 14 h 199"/>
                    <a:gd name="T12" fmla="*/ 135 w 190"/>
                    <a:gd name="T13" fmla="*/ 25 h 199"/>
                    <a:gd name="T14" fmla="*/ 149 w 190"/>
                    <a:gd name="T15" fmla="*/ 35 h 199"/>
                    <a:gd name="T16" fmla="*/ 163 w 190"/>
                    <a:gd name="T17" fmla="*/ 48 h 199"/>
                    <a:gd name="T18" fmla="*/ 176 w 190"/>
                    <a:gd name="T19" fmla="*/ 64 h 199"/>
                    <a:gd name="T20" fmla="*/ 185 w 190"/>
                    <a:gd name="T21" fmla="*/ 80 h 199"/>
                    <a:gd name="T22" fmla="*/ 188 w 190"/>
                    <a:gd name="T23" fmla="*/ 97 h 199"/>
                    <a:gd name="T24" fmla="*/ 189 w 190"/>
                    <a:gd name="T25" fmla="*/ 108 h 199"/>
                    <a:gd name="T26" fmla="*/ 185 w 190"/>
                    <a:gd name="T27" fmla="*/ 119 h 199"/>
                    <a:gd name="T28" fmla="*/ 174 w 190"/>
                    <a:gd name="T29" fmla="*/ 119 h 199"/>
                    <a:gd name="T30" fmla="*/ 164 w 190"/>
                    <a:gd name="T31" fmla="*/ 113 h 199"/>
                    <a:gd name="T32" fmla="*/ 160 w 190"/>
                    <a:gd name="T33" fmla="*/ 101 h 199"/>
                    <a:gd name="T34" fmla="*/ 158 w 190"/>
                    <a:gd name="T35" fmla="*/ 88 h 199"/>
                    <a:gd name="T36" fmla="*/ 151 w 190"/>
                    <a:gd name="T37" fmla="*/ 79 h 199"/>
                    <a:gd name="T38" fmla="*/ 143 w 190"/>
                    <a:gd name="T39" fmla="*/ 88 h 199"/>
                    <a:gd name="T40" fmla="*/ 143 w 190"/>
                    <a:gd name="T41" fmla="*/ 97 h 199"/>
                    <a:gd name="T42" fmla="*/ 149 w 190"/>
                    <a:gd name="T43" fmla="*/ 109 h 199"/>
                    <a:gd name="T44" fmla="*/ 155 w 190"/>
                    <a:gd name="T45" fmla="*/ 124 h 199"/>
                    <a:gd name="T46" fmla="*/ 160 w 190"/>
                    <a:gd name="T47" fmla="*/ 138 h 199"/>
                    <a:gd name="T48" fmla="*/ 162 w 190"/>
                    <a:gd name="T49" fmla="*/ 155 h 199"/>
                    <a:gd name="T50" fmla="*/ 160 w 190"/>
                    <a:gd name="T51" fmla="*/ 170 h 199"/>
                    <a:gd name="T52" fmla="*/ 155 w 190"/>
                    <a:gd name="T53" fmla="*/ 184 h 199"/>
                    <a:gd name="T54" fmla="*/ 145 w 190"/>
                    <a:gd name="T55" fmla="*/ 192 h 199"/>
                    <a:gd name="T56" fmla="*/ 133 w 190"/>
                    <a:gd name="T57" fmla="*/ 197 h 199"/>
                    <a:gd name="T58" fmla="*/ 118 w 190"/>
                    <a:gd name="T59" fmla="*/ 197 h 199"/>
                    <a:gd name="T60" fmla="*/ 109 w 190"/>
                    <a:gd name="T61" fmla="*/ 190 h 199"/>
                    <a:gd name="T62" fmla="*/ 107 w 190"/>
                    <a:gd name="T63" fmla="*/ 175 h 199"/>
                    <a:gd name="T64" fmla="*/ 109 w 190"/>
                    <a:gd name="T65" fmla="*/ 156 h 199"/>
                    <a:gd name="T66" fmla="*/ 112 w 190"/>
                    <a:gd name="T67" fmla="*/ 144 h 199"/>
                    <a:gd name="T68" fmla="*/ 117 w 190"/>
                    <a:gd name="T69" fmla="*/ 129 h 199"/>
                    <a:gd name="T70" fmla="*/ 115 w 190"/>
                    <a:gd name="T71" fmla="*/ 111 h 199"/>
                    <a:gd name="T72" fmla="*/ 108 w 190"/>
                    <a:gd name="T73" fmla="*/ 105 h 199"/>
                    <a:gd name="T74" fmla="*/ 103 w 190"/>
                    <a:gd name="T75" fmla="*/ 111 h 199"/>
                    <a:gd name="T76" fmla="*/ 104 w 190"/>
                    <a:gd name="T77" fmla="*/ 124 h 199"/>
                    <a:gd name="T78" fmla="*/ 101 w 190"/>
                    <a:gd name="T79" fmla="*/ 137 h 199"/>
                    <a:gd name="T80" fmla="*/ 91 w 190"/>
                    <a:gd name="T81" fmla="*/ 142 h 199"/>
                    <a:gd name="T82" fmla="*/ 78 w 190"/>
                    <a:gd name="T83" fmla="*/ 140 h 199"/>
                    <a:gd name="T84" fmla="*/ 73 w 190"/>
                    <a:gd name="T85" fmla="*/ 123 h 199"/>
                    <a:gd name="T86" fmla="*/ 74 w 190"/>
                    <a:gd name="T87" fmla="*/ 96 h 199"/>
                    <a:gd name="T88" fmla="*/ 65 w 190"/>
                    <a:gd name="T89" fmla="*/ 71 h 199"/>
                    <a:gd name="T90" fmla="*/ 46 w 190"/>
                    <a:gd name="T91" fmla="*/ 44 h 199"/>
                    <a:gd name="T92" fmla="*/ 27 w 190"/>
                    <a:gd name="T93" fmla="*/ 29 h 199"/>
                    <a:gd name="T94" fmla="*/ 0 w 190"/>
                    <a:gd name="T95" fmla="*/ 17 h 1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0"/>
                    <a:gd name="T145" fmla="*/ 0 h 199"/>
                    <a:gd name="T146" fmla="*/ 190 w 190"/>
                    <a:gd name="T147" fmla="*/ 199 h 19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0" h="199">
                      <a:moveTo>
                        <a:pt x="0" y="17"/>
                      </a:moveTo>
                      <a:lnTo>
                        <a:pt x="6" y="14"/>
                      </a:lnTo>
                      <a:lnTo>
                        <a:pt x="14" y="9"/>
                      </a:lnTo>
                      <a:lnTo>
                        <a:pt x="23" y="5"/>
                      </a:lnTo>
                      <a:lnTo>
                        <a:pt x="30" y="2"/>
                      </a:lnTo>
                      <a:lnTo>
                        <a:pt x="38" y="1"/>
                      </a:lnTo>
                      <a:lnTo>
                        <a:pt x="48" y="0"/>
                      </a:lnTo>
                      <a:lnTo>
                        <a:pt x="55" y="0"/>
                      </a:lnTo>
                      <a:lnTo>
                        <a:pt x="63" y="0"/>
                      </a:lnTo>
                      <a:lnTo>
                        <a:pt x="70" y="0"/>
                      </a:lnTo>
                      <a:lnTo>
                        <a:pt x="75" y="1"/>
                      </a:lnTo>
                      <a:lnTo>
                        <a:pt x="80" y="2"/>
                      </a:lnTo>
                      <a:lnTo>
                        <a:pt x="87" y="3"/>
                      </a:lnTo>
                      <a:lnTo>
                        <a:pt x="94" y="5"/>
                      </a:lnTo>
                      <a:lnTo>
                        <a:pt x="100" y="7"/>
                      </a:lnTo>
                      <a:lnTo>
                        <a:pt x="106" y="9"/>
                      </a:lnTo>
                      <a:lnTo>
                        <a:pt x="113" y="12"/>
                      </a:lnTo>
                      <a:lnTo>
                        <a:pt x="117" y="14"/>
                      </a:lnTo>
                      <a:lnTo>
                        <a:pt x="123" y="18"/>
                      </a:lnTo>
                      <a:lnTo>
                        <a:pt x="129" y="21"/>
                      </a:lnTo>
                      <a:lnTo>
                        <a:pt x="135" y="25"/>
                      </a:lnTo>
                      <a:lnTo>
                        <a:pt x="140" y="28"/>
                      </a:lnTo>
                      <a:lnTo>
                        <a:pt x="145" y="32"/>
                      </a:lnTo>
                      <a:lnTo>
                        <a:pt x="149" y="35"/>
                      </a:lnTo>
                      <a:lnTo>
                        <a:pt x="154" y="39"/>
                      </a:lnTo>
                      <a:lnTo>
                        <a:pt x="158" y="43"/>
                      </a:lnTo>
                      <a:lnTo>
                        <a:pt x="163" y="48"/>
                      </a:lnTo>
                      <a:lnTo>
                        <a:pt x="168" y="54"/>
                      </a:lnTo>
                      <a:lnTo>
                        <a:pt x="173" y="59"/>
                      </a:lnTo>
                      <a:lnTo>
                        <a:pt x="176" y="64"/>
                      </a:lnTo>
                      <a:lnTo>
                        <a:pt x="179" y="70"/>
                      </a:lnTo>
                      <a:lnTo>
                        <a:pt x="182" y="75"/>
                      </a:lnTo>
                      <a:lnTo>
                        <a:pt x="185" y="80"/>
                      </a:lnTo>
                      <a:lnTo>
                        <a:pt x="186" y="86"/>
                      </a:lnTo>
                      <a:lnTo>
                        <a:pt x="188" y="91"/>
                      </a:lnTo>
                      <a:lnTo>
                        <a:pt x="188" y="97"/>
                      </a:lnTo>
                      <a:lnTo>
                        <a:pt x="189" y="100"/>
                      </a:lnTo>
                      <a:lnTo>
                        <a:pt x="189" y="104"/>
                      </a:lnTo>
                      <a:lnTo>
                        <a:pt x="189" y="108"/>
                      </a:lnTo>
                      <a:lnTo>
                        <a:pt x="188" y="112"/>
                      </a:lnTo>
                      <a:lnTo>
                        <a:pt x="186" y="117"/>
                      </a:lnTo>
                      <a:lnTo>
                        <a:pt x="185" y="119"/>
                      </a:lnTo>
                      <a:lnTo>
                        <a:pt x="181" y="121"/>
                      </a:lnTo>
                      <a:lnTo>
                        <a:pt x="178" y="121"/>
                      </a:lnTo>
                      <a:lnTo>
                        <a:pt x="174" y="119"/>
                      </a:lnTo>
                      <a:lnTo>
                        <a:pt x="169" y="118"/>
                      </a:lnTo>
                      <a:lnTo>
                        <a:pt x="166" y="116"/>
                      </a:lnTo>
                      <a:lnTo>
                        <a:pt x="164" y="113"/>
                      </a:lnTo>
                      <a:lnTo>
                        <a:pt x="162" y="110"/>
                      </a:lnTo>
                      <a:lnTo>
                        <a:pt x="160" y="106"/>
                      </a:lnTo>
                      <a:lnTo>
                        <a:pt x="160" y="101"/>
                      </a:lnTo>
                      <a:lnTo>
                        <a:pt x="159" y="97"/>
                      </a:lnTo>
                      <a:lnTo>
                        <a:pt x="158" y="92"/>
                      </a:lnTo>
                      <a:lnTo>
                        <a:pt x="158" y="88"/>
                      </a:lnTo>
                      <a:lnTo>
                        <a:pt x="155" y="84"/>
                      </a:lnTo>
                      <a:lnTo>
                        <a:pt x="153" y="81"/>
                      </a:lnTo>
                      <a:lnTo>
                        <a:pt x="151" y="79"/>
                      </a:lnTo>
                      <a:lnTo>
                        <a:pt x="147" y="81"/>
                      </a:lnTo>
                      <a:lnTo>
                        <a:pt x="145" y="83"/>
                      </a:lnTo>
                      <a:lnTo>
                        <a:pt x="143" y="88"/>
                      </a:lnTo>
                      <a:lnTo>
                        <a:pt x="142" y="92"/>
                      </a:lnTo>
                      <a:lnTo>
                        <a:pt x="142" y="94"/>
                      </a:lnTo>
                      <a:lnTo>
                        <a:pt x="143" y="97"/>
                      </a:lnTo>
                      <a:lnTo>
                        <a:pt x="145" y="101"/>
                      </a:lnTo>
                      <a:lnTo>
                        <a:pt x="146" y="105"/>
                      </a:lnTo>
                      <a:lnTo>
                        <a:pt x="149" y="109"/>
                      </a:lnTo>
                      <a:lnTo>
                        <a:pt x="151" y="113"/>
                      </a:lnTo>
                      <a:lnTo>
                        <a:pt x="153" y="119"/>
                      </a:lnTo>
                      <a:lnTo>
                        <a:pt x="155" y="124"/>
                      </a:lnTo>
                      <a:lnTo>
                        <a:pt x="157" y="128"/>
                      </a:lnTo>
                      <a:lnTo>
                        <a:pt x="158" y="134"/>
                      </a:lnTo>
                      <a:lnTo>
                        <a:pt x="160" y="138"/>
                      </a:lnTo>
                      <a:lnTo>
                        <a:pt x="161" y="143"/>
                      </a:lnTo>
                      <a:lnTo>
                        <a:pt x="162" y="150"/>
                      </a:lnTo>
                      <a:lnTo>
                        <a:pt x="162" y="155"/>
                      </a:lnTo>
                      <a:lnTo>
                        <a:pt x="162" y="160"/>
                      </a:lnTo>
                      <a:lnTo>
                        <a:pt x="162" y="165"/>
                      </a:lnTo>
                      <a:lnTo>
                        <a:pt x="160" y="170"/>
                      </a:lnTo>
                      <a:lnTo>
                        <a:pt x="158" y="176"/>
                      </a:lnTo>
                      <a:lnTo>
                        <a:pt x="157" y="180"/>
                      </a:lnTo>
                      <a:lnTo>
                        <a:pt x="155" y="184"/>
                      </a:lnTo>
                      <a:lnTo>
                        <a:pt x="151" y="187"/>
                      </a:lnTo>
                      <a:lnTo>
                        <a:pt x="149" y="190"/>
                      </a:lnTo>
                      <a:lnTo>
                        <a:pt x="145" y="192"/>
                      </a:lnTo>
                      <a:lnTo>
                        <a:pt x="142" y="194"/>
                      </a:lnTo>
                      <a:lnTo>
                        <a:pt x="138" y="195"/>
                      </a:lnTo>
                      <a:lnTo>
                        <a:pt x="133" y="197"/>
                      </a:lnTo>
                      <a:lnTo>
                        <a:pt x="128" y="198"/>
                      </a:lnTo>
                      <a:lnTo>
                        <a:pt x="123" y="198"/>
                      </a:lnTo>
                      <a:lnTo>
                        <a:pt x="118" y="197"/>
                      </a:lnTo>
                      <a:lnTo>
                        <a:pt x="114" y="195"/>
                      </a:lnTo>
                      <a:lnTo>
                        <a:pt x="112" y="193"/>
                      </a:lnTo>
                      <a:lnTo>
                        <a:pt x="109" y="190"/>
                      </a:lnTo>
                      <a:lnTo>
                        <a:pt x="108" y="186"/>
                      </a:lnTo>
                      <a:lnTo>
                        <a:pt x="108" y="181"/>
                      </a:lnTo>
                      <a:lnTo>
                        <a:pt x="107" y="175"/>
                      </a:lnTo>
                      <a:lnTo>
                        <a:pt x="107" y="170"/>
                      </a:lnTo>
                      <a:lnTo>
                        <a:pt x="108" y="162"/>
                      </a:lnTo>
                      <a:lnTo>
                        <a:pt x="109" y="156"/>
                      </a:lnTo>
                      <a:lnTo>
                        <a:pt x="111" y="149"/>
                      </a:lnTo>
                      <a:lnTo>
                        <a:pt x="113" y="142"/>
                      </a:lnTo>
                      <a:lnTo>
                        <a:pt x="112" y="144"/>
                      </a:lnTo>
                      <a:lnTo>
                        <a:pt x="115" y="138"/>
                      </a:lnTo>
                      <a:lnTo>
                        <a:pt x="117" y="133"/>
                      </a:lnTo>
                      <a:lnTo>
                        <a:pt x="117" y="129"/>
                      </a:lnTo>
                      <a:lnTo>
                        <a:pt x="118" y="122"/>
                      </a:lnTo>
                      <a:lnTo>
                        <a:pt x="117" y="116"/>
                      </a:lnTo>
                      <a:lnTo>
                        <a:pt x="115" y="111"/>
                      </a:lnTo>
                      <a:lnTo>
                        <a:pt x="112" y="108"/>
                      </a:lnTo>
                      <a:lnTo>
                        <a:pt x="110" y="105"/>
                      </a:lnTo>
                      <a:lnTo>
                        <a:pt x="108" y="105"/>
                      </a:lnTo>
                      <a:lnTo>
                        <a:pt x="105" y="107"/>
                      </a:lnTo>
                      <a:lnTo>
                        <a:pt x="104" y="109"/>
                      </a:lnTo>
                      <a:lnTo>
                        <a:pt x="103" y="111"/>
                      </a:lnTo>
                      <a:lnTo>
                        <a:pt x="103" y="114"/>
                      </a:lnTo>
                      <a:lnTo>
                        <a:pt x="103" y="119"/>
                      </a:lnTo>
                      <a:lnTo>
                        <a:pt x="104" y="124"/>
                      </a:lnTo>
                      <a:lnTo>
                        <a:pt x="104" y="128"/>
                      </a:lnTo>
                      <a:lnTo>
                        <a:pt x="104" y="132"/>
                      </a:lnTo>
                      <a:lnTo>
                        <a:pt x="101" y="137"/>
                      </a:lnTo>
                      <a:lnTo>
                        <a:pt x="98" y="140"/>
                      </a:lnTo>
                      <a:lnTo>
                        <a:pt x="94" y="141"/>
                      </a:lnTo>
                      <a:lnTo>
                        <a:pt x="91" y="142"/>
                      </a:lnTo>
                      <a:lnTo>
                        <a:pt x="85" y="143"/>
                      </a:lnTo>
                      <a:lnTo>
                        <a:pt x="81" y="142"/>
                      </a:lnTo>
                      <a:lnTo>
                        <a:pt x="78" y="140"/>
                      </a:lnTo>
                      <a:lnTo>
                        <a:pt x="76" y="137"/>
                      </a:lnTo>
                      <a:lnTo>
                        <a:pt x="74" y="130"/>
                      </a:lnTo>
                      <a:lnTo>
                        <a:pt x="73" y="123"/>
                      </a:lnTo>
                      <a:lnTo>
                        <a:pt x="74" y="114"/>
                      </a:lnTo>
                      <a:lnTo>
                        <a:pt x="75" y="105"/>
                      </a:lnTo>
                      <a:lnTo>
                        <a:pt x="74" y="96"/>
                      </a:lnTo>
                      <a:lnTo>
                        <a:pt x="72" y="87"/>
                      </a:lnTo>
                      <a:lnTo>
                        <a:pt x="70" y="79"/>
                      </a:lnTo>
                      <a:lnTo>
                        <a:pt x="65" y="71"/>
                      </a:lnTo>
                      <a:lnTo>
                        <a:pt x="59" y="59"/>
                      </a:lnTo>
                      <a:lnTo>
                        <a:pt x="53" y="52"/>
                      </a:lnTo>
                      <a:lnTo>
                        <a:pt x="46" y="44"/>
                      </a:lnTo>
                      <a:lnTo>
                        <a:pt x="38" y="37"/>
                      </a:lnTo>
                      <a:lnTo>
                        <a:pt x="32" y="32"/>
                      </a:lnTo>
                      <a:lnTo>
                        <a:pt x="27" y="29"/>
                      </a:lnTo>
                      <a:lnTo>
                        <a:pt x="19" y="24"/>
                      </a:lnTo>
                      <a:lnTo>
                        <a:pt x="10" y="21"/>
                      </a:lnTo>
                      <a:lnTo>
                        <a:pt x="0" y="17"/>
                      </a:lnTo>
                    </a:path>
                  </a:pathLst>
                </a:custGeom>
                <a:solidFill>
                  <a:srgbClr val="0066FF">
                    <a:alpha val="5098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158">
                  <a:extLst>
                    <a:ext uri="{FF2B5EF4-FFF2-40B4-BE49-F238E27FC236}">
                      <a16:creationId xmlns:a16="http://schemas.microsoft.com/office/drawing/2014/main" id="{62F8E1C1-6B0D-4A8A-8173-CFE58CB55917}"/>
                    </a:ext>
                  </a:extLst>
                </p:cNvPr>
                <p:cNvSpPr>
                  <a:spLocks/>
                </p:cNvSpPr>
                <p:nvPr/>
              </p:nvSpPr>
              <p:spPr bwMode="auto">
                <a:xfrm>
                  <a:off x="2691" y="703"/>
                  <a:ext cx="145" cy="188"/>
                </a:xfrm>
                <a:custGeom>
                  <a:avLst/>
                  <a:gdLst>
                    <a:gd name="T0" fmla="*/ 139 w 145"/>
                    <a:gd name="T1" fmla="*/ 8 h 188"/>
                    <a:gd name="T2" fmla="*/ 137 w 145"/>
                    <a:gd name="T3" fmla="*/ 1 h 188"/>
                    <a:gd name="T4" fmla="*/ 119 w 145"/>
                    <a:gd name="T5" fmla="*/ 0 h 188"/>
                    <a:gd name="T6" fmla="*/ 99 w 145"/>
                    <a:gd name="T7" fmla="*/ 2 h 188"/>
                    <a:gd name="T8" fmla="*/ 77 w 145"/>
                    <a:gd name="T9" fmla="*/ 9 h 188"/>
                    <a:gd name="T10" fmla="*/ 57 w 145"/>
                    <a:gd name="T11" fmla="*/ 18 h 188"/>
                    <a:gd name="T12" fmla="*/ 40 w 145"/>
                    <a:gd name="T13" fmla="*/ 32 h 188"/>
                    <a:gd name="T14" fmla="*/ 23 w 145"/>
                    <a:gd name="T15" fmla="*/ 53 h 188"/>
                    <a:gd name="T16" fmla="*/ 19 w 145"/>
                    <a:gd name="T17" fmla="*/ 61 h 188"/>
                    <a:gd name="T18" fmla="*/ 15 w 145"/>
                    <a:gd name="T19" fmla="*/ 69 h 188"/>
                    <a:gd name="T20" fmla="*/ 11 w 145"/>
                    <a:gd name="T21" fmla="*/ 79 h 188"/>
                    <a:gd name="T22" fmla="*/ 8 w 145"/>
                    <a:gd name="T23" fmla="*/ 87 h 188"/>
                    <a:gd name="T24" fmla="*/ 5 w 145"/>
                    <a:gd name="T25" fmla="*/ 97 h 188"/>
                    <a:gd name="T26" fmla="*/ 2 w 145"/>
                    <a:gd name="T27" fmla="*/ 106 h 188"/>
                    <a:gd name="T28" fmla="*/ 0 w 145"/>
                    <a:gd name="T29" fmla="*/ 119 h 188"/>
                    <a:gd name="T30" fmla="*/ 0 w 145"/>
                    <a:gd name="T31" fmla="*/ 130 h 188"/>
                    <a:gd name="T32" fmla="*/ 0 w 145"/>
                    <a:gd name="T33" fmla="*/ 137 h 188"/>
                    <a:gd name="T34" fmla="*/ 0 w 145"/>
                    <a:gd name="T35" fmla="*/ 147 h 188"/>
                    <a:gd name="T36" fmla="*/ 3 w 145"/>
                    <a:gd name="T37" fmla="*/ 155 h 188"/>
                    <a:gd name="T38" fmla="*/ 5 w 145"/>
                    <a:gd name="T39" fmla="*/ 162 h 188"/>
                    <a:gd name="T40" fmla="*/ 10 w 145"/>
                    <a:gd name="T41" fmla="*/ 170 h 188"/>
                    <a:gd name="T42" fmla="*/ 15 w 145"/>
                    <a:gd name="T43" fmla="*/ 176 h 188"/>
                    <a:gd name="T44" fmla="*/ 21 w 145"/>
                    <a:gd name="T45" fmla="*/ 181 h 188"/>
                    <a:gd name="T46" fmla="*/ 30 w 145"/>
                    <a:gd name="T47" fmla="*/ 184 h 188"/>
                    <a:gd name="T48" fmla="*/ 37 w 145"/>
                    <a:gd name="T49" fmla="*/ 186 h 188"/>
                    <a:gd name="T50" fmla="*/ 46 w 145"/>
                    <a:gd name="T51" fmla="*/ 186 h 188"/>
                    <a:gd name="T52" fmla="*/ 55 w 145"/>
                    <a:gd name="T53" fmla="*/ 184 h 188"/>
                    <a:gd name="T54" fmla="*/ 63 w 145"/>
                    <a:gd name="T55" fmla="*/ 181 h 188"/>
                    <a:gd name="T56" fmla="*/ 70 w 145"/>
                    <a:gd name="T57" fmla="*/ 176 h 188"/>
                    <a:gd name="T58" fmla="*/ 77 w 145"/>
                    <a:gd name="T59" fmla="*/ 169 h 188"/>
                    <a:gd name="T60" fmla="*/ 83 w 145"/>
                    <a:gd name="T61" fmla="*/ 160 h 188"/>
                    <a:gd name="T62" fmla="*/ 87 w 145"/>
                    <a:gd name="T63" fmla="*/ 148 h 188"/>
                    <a:gd name="T64" fmla="*/ 89 w 145"/>
                    <a:gd name="T65" fmla="*/ 138 h 188"/>
                    <a:gd name="T66" fmla="*/ 90 w 145"/>
                    <a:gd name="T67" fmla="*/ 128 h 188"/>
                    <a:gd name="T68" fmla="*/ 90 w 145"/>
                    <a:gd name="T69" fmla="*/ 119 h 188"/>
                    <a:gd name="T70" fmla="*/ 89 w 145"/>
                    <a:gd name="T71" fmla="*/ 106 h 188"/>
                    <a:gd name="T72" fmla="*/ 88 w 145"/>
                    <a:gd name="T73" fmla="*/ 93 h 188"/>
                    <a:gd name="T74" fmla="*/ 88 w 145"/>
                    <a:gd name="T75" fmla="*/ 82 h 188"/>
                    <a:gd name="T76" fmla="*/ 90 w 145"/>
                    <a:gd name="T77" fmla="*/ 66 h 188"/>
                    <a:gd name="T78" fmla="*/ 94 w 145"/>
                    <a:gd name="T79" fmla="*/ 55 h 188"/>
                    <a:gd name="T80" fmla="*/ 101 w 145"/>
                    <a:gd name="T81" fmla="*/ 45 h 188"/>
                    <a:gd name="T82" fmla="*/ 108 w 145"/>
                    <a:gd name="T83" fmla="*/ 36 h 188"/>
                    <a:gd name="T84" fmla="*/ 117 w 145"/>
                    <a:gd name="T85" fmla="*/ 27 h 188"/>
                    <a:gd name="T86" fmla="*/ 130 w 145"/>
                    <a:gd name="T87" fmla="*/ 17 h 1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
                    <a:gd name="T133" fmla="*/ 0 h 188"/>
                    <a:gd name="T134" fmla="*/ 145 w 145"/>
                    <a:gd name="T135" fmla="*/ 188 h 1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 h="188">
                      <a:moveTo>
                        <a:pt x="134" y="13"/>
                      </a:moveTo>
                      <a:lnTo>
                        <a:pt x="139" y="8"/>
                      </a:lnTo>
                      <a:lnTo>
                        <a:pt x="144" y="3"/>
                      </a:lnTo>
                      <a:lnTo>
                        <a:pt x="137" y="1"/>
                      </a:lnTo>
                      <a:lnTo>
                        <a:pt x="126" y="0"/>
                      </a:lnTo>
                      <a:lnTo>
                        <a:pt x="119" y="0"/>
                      </a:lnTo>
                      <a:lnTo>
                        <a:pt x="110" y="0"/>
                      </a:lnTo>
                      <a:lnTo>
                        <a:pt x="99" y="2"/>
                      </a:lnTo>
                      <a:lnTo>
                        <a:pt x="90" y="5"/>
                      </a:lnTo>
                      <a:lnTo>
                        <a:pt x="77" y="9"/>
                      </a:lnTo>
                      <a:lnTo>
                        <a:pt x="67" y="13"/>
                      </a:lnTo>
                      <a:lnTo>
                        <a:pt x="57" y="18"/>
                      </a:lnTo>
                      <a:lnTo>
                        <a:pt x="49" y="24"/>
                      </a:lnTo>
                      <a:lnTo>
                        <a:pt x="40" y="32"/>
                      </a:lnTo>
                      <a:lnTo>
                        <a:pt x="30" y="42"/>
                      </a:lnTo>
                      <a:lnTo>
                        <a:pt x="23" y="53"/>
                      </a:lnTo>
                      <a:lnTo>
                        <a:pt x="21" y="56"/>
                      </a:lnTo>
                      <a:lnTo>
                        <a:pt x="19" y="61"/>
                      </a:lnTo>
                      <a:lnTo>
                        <a:pt x="16" y="65"/>
                      </a:lnTo>
                      <a:lnTo>
                        <a:pt x="15" y="69"/>
                      </a:lnTo>
                      <a:lnTo>
                        <a:pt x="13" y="74"/>
                      </a:lnTo>
                      <a:lnTo>
                        <a:pt x="11" y="79"/>
                      </a:lnTo>
                      <a:lnTo>
                        <a:pt x="10" y="82"/>
                      </a:lnTo>
                      <a:lnTo>
                        <a:pt x="8" y="87"/>
                      </a:lnTo>
                      <a:lnTo>
                        <a:pt x="6" y="93"/>
                      </a:lnTo>
                      <a:lnTo>
                        <a:pt x="5" y="97"/>
                      </a:lnTo>
                      <a:lnTo>
                        <a:pt x="3" y="101"/>
                      </a:lnTo>
                      <a:lnTo>
                        <a:pt x="2" y="106"/>
                      </a:lnTo>
                      <a:lnTo>
                        <a:pt x="0" y="113"/>
                      </a:lnTo>
                      <a:lnTo>
                        <a:pt x="0" y="119"/>
                      </a:lnTo>
                      <a:lnTo>
                        <a:pt x="0" y="125"/>
                      </a:lnTo>
                      <a:lnTo>
                        <a:pt x="0" y="130"/>
                      </a:lnTo>
                      <a:lnTo>
                        <a:pt x="0" y="133"/>
                      </a:lnTo>
                      <a:lnTo>
                        <a:pt x="0" y="137"/>
                      </a:lnTo>
                      <a:lnTo>
                        <a:pt x="0" y="143"/>
                      </a:lnTo>
                      <a:lnTo>
                        <a:pt x="0" y="147"/>
                      </a:lnTo>
                      <a:lnTo>
                        <a:pt x="1" y="152"/>
                      </a:lnTo>
                      <a:lnTo>
                        <a:pt x="3" y="155"/>
                      </a:lnTo>
                      <a:lnTo>
                        <a:pt x="3" y="159"/>
                      </a:lnTo>
                      <a:lnTo>
                        <a:pt x="5" y="162"/>
                      </a:lnTo>
                      <a:lnTo>
                        <a:pt x="7" y="167"/>
                      </a:lnTo>
                      <a:lnTo>
                        <a:pt x="10" y="170"/>
                      </a:lnTo>
                      <a:lnTo>
                        <a:pt x="12" y="173"/>
                      </a:lnTo>
                      <a:lnTo>
                        <a:pt x="15" y="176"/>
                      </a:lnTo>
                      <a:lnTo>
                        <a:pt x="18" y="179"/>
                      </a:lnTo>
                      <a:lnTo>
                        <a:pt x="21" y="181"/>
                      </a:lnTo>
                      <a:lnTo>
                        <a:pt x="26" y="183"/>
                      </a:lnTo>
                      <a:lnTo>
                        <a:pt x="30" y="184"/>
                      </a:lnTo>
                      <a:lnTo>
                        <a:pt x="33" y="185"/>
                      </a:lnTo>
                      <a:lnTo>
                        <a:pt x="37" y="186"/>
                      </a:lnTo>
                      <a:lnTo>
                        <a:pt x="41" y="187"/>
                      </a:lnTo>
                      <a:lnTo>
                        <a:pt x="46" y="186"/>
                      </a:lnTo>
                      <a:lnTo>
                        <a:pt x="50" y="185"/>
                      </a:lnTo>
                      <a:lnTo>
                        <a:pt x="55" y="184"/>
                      </a:lnTo>
                      <a:lnTo>
                        <a:pt x="59" y="182"/>
                      </a:lnTo>
                      <a:lnTo>
                        <a:pt x="63" y="181"/>
                      </a:lnTo>
                      <a:lnTo>
                        <a:pt x="67" y="178"/>
                      </a:lnTo>
                      <a:lnTo>
                        <a:pt x="70" y="176"/>
                      </a:lnTo>
                      <a:lnTo>
                        <a:pt x="73" y="173"/>
                      </a:lnTo>
                      <a:lnTo>
                        <a:pt x="77" y="169"/>
                      </a:lnTo>
                      <a:lnTo>
                        <a:pt x="80" y="165"/>
                      </a:lnTo>
                      <a:lnTo>
                        <a:pt x="83" y="160"/>
                      </a:lnTo>
                      <a:lnTo>
                        <a:pt x="85" y="154"/>
                      </a:lnTo>
                      <a:lnTo>
                        <a:pt x="87" y="148"/>
                      </a:lnTo>
                      <a:lnTo>
                        <a:pt x="88" y="144"/>
                      </a:lnTo>
                      <a:lnTo>
                        <a:pt x="89" y="138"/>
                      </a:lnTo>
                      <a:lnTo>
                        <a:pt x="90" y="133"/>
                      </a:lnTo>
                      <a:lnTo>
                        <a:pt x="90" y="128"/>
                      </a:lnTo>
                      <a:lnTo>
                        <a:pt x="90" y="123"/>
                      </a:lnTo>
                      <a:lnTo>
                        <a:pt x="90" y="119"/>
                      </a:lnTo>
                      <a:lnTo>
                        <a:pt x="90" y="113"/>
                      </a:lnTo>
                      <a:lnTo>
                        <a:pt x="89" y="106"/>
                      </a:lnTo>
                      <a:lnTo>
                        <a:pt x="88" y="100"/>
                      </a:lnTo>
                      <a:lnTo>
                        <a:pt x="88" y="93"/>
                      </a:lnTo>
                      <a:lnTo>
                        <a:pt x="88" y="88"/>
                      </a:lnTo>
                      <a:lnTo>
                        <a:pt x="88" y="82"/>
                      </a:lnTo>
                      <a:lnTo>
                        <a:pt x="89" y="75"/>
                      </a:lnTo>
                      <a:lnTo>
                        <a:pt x="90" y="66"/>
                      </a:lnTo>
                      <a:lnTo>
                        <a:pt x="92" y="61"/>
                      </a:lnTo>
                      <a:lnTo>
                        <a:pt x="94" y="55"/>
                      </a:lnTo>
                      <a:lnTo>
                        <a:pt x="97" y="50"/>
                      </a:lnTo>
                      <a:lnTo>
                        <a:pt x="101" y="45"/>
                      </a:lnTo>
                      <a:lnTo>
                        <a:pt x="103" y="41"/>
                      </a:lnTo>
                      <a:lnTo>
                        <a:pt x="108" y="36"/>
                      </a:lnTo>
                      <a:lnTo>
                        <a:pt x="112" y="32"/>
                      </a:lnTo>
                      <a:lnTo>
                        <a:pt x="117" y="27"/>
                      </a:lnTo>
                      <a:lnTo>
                        <a:pt x="123" y="22"/>
                      </a:lnTo>
                      <a:lnTo>
                        <a:pt x="130" y="17"/>
                      </a:lnTo>
                      <a:lnTo>
                        <a:pt x="134" y="13"/>
                      </a:lnTo>
                    </a:path>
                  </a:pathLst>
                </a:custGeom>
                <a:solidFill>
                  <a:srgbClr val="0066FF">
                    <a:alpha val="5098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3" name="Group 159">
                <a:extLst>
                  <a:ext uri="{FF2B5EF4-FFF2-40B4-BE49-F238E27FC236}">
                    <a16:creationId xmlns:a16="http://schemas.microsoft.com/office/drawing/2014/main" id="{2477F1F6-E4F0-41C5-8932-954B5FEB80A2}"/>
                  </a:ext>
                </a:extLst>
              </p:cNvPr>
              <p:cNvGrpSpPr>
                <a:grpSpLocks/>
              </p:cNvGrpSpPr>
              <p:nvPr/>
            </p:nvGrpSpPr>
            <p:grpSpPr bwMode="auto">
              <a:xfrm>
                <a:off x="2607" y="639"/>
                <a:ext cx="478" cy="418"/>
                <a:chOff x="2607" y="639"/>
                <a:chExt cx="478" cy="418"/>
              </a:xfrm>
            </p:grpSpPr>
            <p:sp>
              <p:nvSpPr>
                <p:cNvPr id="154" name="Freeform 160">
                  <a:extLst>
                    <a:ext uri="{FF2B5EF4-FFF2-40B4-BE49-F238E27FC236}">
                      <a16:creationId xmlns:a16="http://schemas.microsoft.com/office/drawing/2014/main" id="{94918632-FD40-4C9E-903A-31FBAD4A778D}"/>
                    </a:ext>
                  </a:extLst>
                </p:cNvPr>
                <p:cNvSpPr>
                  <a:spLocks/>
                </p:cNvSpPr>
                <p:nvPr/>
              </p:nvSpPr>
              <p:spPr bwMode="auto">
                <a:xfrm>
                  <a:off x="2607" y="743"/>
                  <a:ext cx="34" cy="49"/>
                </a:xfrm>
                <a:custGeom>
                  <a:avLst/>
                  <a:gdLst>
                    <a:gd name="T0" fmla="*/ 33 w 34"/>
                    <a:gd name="T1" fmla="*/ 0 h 49"/>
                    <a:gd name="T2" fmla="*/ 27 w 34"/>
                    <a:gd name="T3" fmla="*/ 0 h 49"/>
                    <a:gd name="T4" fmla="*/ 24 w 34"/>
                    <a:gd name="T5" fmla="*/ 0 h 49"/>
                    <a:gd name="T6" fmla="*/ 21 w 34"/>
                    <a:gd name="T7" fmla="*/ 2 h 49"/>
                    <a:gd name="T8" fmla="*/ 18 w 34"/>
                    <a:gd name="T9" fmla="*/ 2 h 49"/>
                    <a:gd name="T10" fmla="*/ 15 w 34"/>
                    <a:gd name="T11" fmla="*/ 5 h 49"/>
                    <a:gd name="T12" fmla="*/ 13 w 34"/>
                    <a:gd name="T13" fmla="*/ 6 h 49"/>
                    <a:gd name="T14" fmla="*/ 10 w 34"/>
                    <a:gd name="T15" fmla="*/ 8 h 49"/>
                    <a:gd name="T16" fmla="*/ 9 w 34"/>
                    <a:gd name="T17" fmla="*/ 10 h 49"/>
                    <a:gd name="T18" fmla="*/ 8 w 34"/>
                    <a:gd name="T19" fmla="*/ 12 h 49"/>
                    <a:gd name="T20" fmla="*/ 6 w 34"/>
                    <a:gd name="T21" fmla="*/ 14 h 49"/>
                    <a:gd name="T22" fmla="*/ 5 w 34"/>
                    <a:gd name="T23" fmla="*/ 16 h 49"/>
                    <a:gd name="T24" fmla="*/ 3 w 34"/>
                    <a:gd name="T25" fmla="*/ 18 h 49"/>
                    <a:gd name="T26" fmla="*/ 2 w 34"/>
                    <a:gd name="T27" fmla="*/ 21 h 49"/>
                    <a:gd name="T28" fmla="*/ 2 w 34"/>
                    <a:gd name="T29" fmla="*/ 23 h 49"/>
                    <a:gd name="T30" fmla="*/ 0 w 34"/>
                    <a:gd name="T31" fmla="*/ 26 h 49"/>
                    <a:gd name="T32" fmla="*/ 0 w 34"/>
                    <a:gd name="T33" fmla="*/ 29 h 49"/>
                    <a:gd name="T34" fmla="*/ 0 w 34"/>
                    <a:gd name="T35" fmla="*/ 32 h 49"/>
                    <a:gd name="T36" fmla="*/ 0 w 34"/>
                    <a:gd name="T37" fmla="*/ 34 h 49"/>
                    <a:gd name="T38" fmla="*/ 0 w 34"/>
                    <a:gd name="T39" fmla="*/ 36 h 49"/>
                    <a:gd name="T40" fmla="*/ 0 w 34"/>
                    <a:gd name="T41" fmla="*/ 39 h 49"/>
                    <a:gd name="T42" fmla="*/ 0 w 34"/>
                    <a:gd name="T43" fmla="*/ 41 h 49"/>
                    <a:gd name="T44" fmla="*/ 2 w 34"/>
                    <a:gd name="T45" fmla="*/ 42 h 49"/>
                    <a:gd name="T46" fmla="*/ 3 w 34"/>
                    <a:gd name="T47" fmla="*/ 44 h 49"/>
                    <a:gd name="T48" fmla="*/ 4 w 34"/>
                    <a:gd name="T49" fmla="*/ 45 h 49"/>
                    <a:gd name="T50" fmla="*/ 6 w 34"/>
                    <a:gd name="T51" fmla="*/ 46 h 49"/>
                    <a:gd name="T52" fmla="*/ 7 w 34"/>
                    <a:gd name="T53" fmla="*/ 47 h 49"/>
                    <a:gd name="T54" fmla="*/ 9 w 34"/>
                    <a:gd name="T55" fmla="*/ 47 h 49"/>
                    <a:gd name="T56" fmla="*/ 11 w 34"/>
                    <a:gd name="T57" fmla="*/ 48 h 49"/>
                    <a:gd name="T58" fmla="*/ 13 w 34"/>
                    <a:gd name="T59" fmla="*/ 48 h 49"/>
                    <a:gd name="T60" fmla="*/ 15 w 34"/>
                    <a:gd name="T61" fmla="*/ 47 h 49"/>
                    <a:gd name="T62" fmla="*/ 16 w 34"/>
                    <a:gd name="T63" fmla="*/ 46 h 49"/>
                    <a:gd name="T64" fmla="*/ 17 w 34"/>
                    <a:gd name="T65" fmla="*/ 45 h 49"/>
                    <a:gd name="T66" fmla="*/ 19 w 34"/>
                    <a:gd name="T67" fmla="*/ 44 h 49"/>
                    <a:gd name="T68" fmla="*/ 20 w 34"/>
                    <a:gd name="T69" fmla="*/ 42 h 49"/>
                    <a:gd name="T70" fmla="*/ 22 w 34"/>
                    <a:gd name="T71" fmla="*/ 40 h 49"/>
                    <a:gd name="T72" fmla="*/ 23 w 34"/>
                    <a:gd name="T73" fmla="*/ 37 h 49"/>
                    <a:gd name="T74" fmla="*/ 23 w 34"/>
                    <a:gd name="T75" fmla="*/ 34 h 49"/>
                    <a:gd name="T76" fmla="*/ 23 w 34"/>
                    <a:gd name="T77" fmla="*/ 32 h 49"/>
                    <a:gd name="T78" fmla="*/ 23 w 34"/>
                    <a:gd name="T79" fmla="*/ 29 h 49"/>
                    <a:gd name="T80" fmla="*/ 22 w 34"/>
                    <a:gd name="T81" fmla="*/ 25 h 49"/>
                    <a:gd name="T82" fmla="*/ 22 w 34"/>
                    <a:gd name="T83" fmla="*/ 21 h 49"/>
                    <a:gd name="T84" fmla="*/ 22 w 34"/>
                    <a:gd name="T85" fmla="*/ 18 h 49"/>
                    <a:gd name="T86" fmla="*/ 22 w 34"/>
                    <a:gd name="T87" fmla="*/ 14 h 49"/>
                    <a:gd name="T88" fmla="*/ 22 w 34"/>
                    <a:gd name="T89" fmla="*/ 12 h 49"/>
                    <a:gd name="T90" fmla="*/ 23 w 34"/>
                    <a:gd name="T91" fmla="*/ 10 h 49"/>
                    <a:gd name="T92" fmla="*/ 23 w 34"/>
                    <a:gd name="T93" fmla="*/ 8 h 49"/>
                    <a:gd name="T94" fmla="*/ 25 w 34"/>
                    <a:gd name="T95" fmla="*/ 6 h 49"/>
                    <a:gd name="T96" fmla="*/ 26 w 34"/>
                    <a:gd name="T97" fmla="*/ 5 h 49"/>
                    <a:gd name="T98" fmla="*/ 28 w 34"/>
                    <a:gd name="T99" fmla="*/ 3 h 49"/>
                    <a:gd name="T100" fmla="*/ 29 w 34"/>
                    <a:gd name="T101" fmla="*/ 2 h 49"/>
                    <a:gd name="T102" fmla="*/ 30 w 34"/>
                    <a:gd name="T103" fmla="*/ 1 h 49"/>
                    <a:gd name="T104" fmla="*/ 33 w 34"/>
                    <a:gd name="T105" fmla="*/ 0 h 4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
                    <a:gd name="T160" fmla="*/ 0 h 49"/>
                    <a:gd name="T161" fmla="*/ 34 w 34"/>
                    <a:gd name="T162" fmla="*/ 49 h 4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 h="49">
                      <a:moveTo>
                        <a:pt x="33" y="0"/>
                      </a:moveTo>
                      <a:lnTo>
                        <a:pt x="27" y="0"/>
                      </a:lnTo>
                      <a:lnTo>
                        <a:pt x="24" y="0"/>
                      </a:lnTo>
                      <a:lnTo>
                        <a:pt x="21" y="2"/>
                      </a:lnTo>
                      <a:lnTo>
                        <a:pt x="18" y="2"/>
                      </a:lnTo>
                      <a:lnTo>
                        <a:pt x="15" y="5"/>
                      </a:lnTo>
                      <a:lnTo>
                        <a:pt x="13" y="6"/>
                      </a:lnTo>
                      <a:lnTo>
                        <a:pt x="10" y="8"/>
                      </a:lnTo>
                      <a:lnTo>
                        <a:pt x="9" y="10"/>
                      </a:lnTo>
                      <a:lnTo>
                        <a:pt x="8" y="12"/>
                      </a:lnTo>
                      <a:lnTo>
                        <a:pt x="6" y="14"/>
                      </a:lnTo>
                      <a:lnTo>
                        <a:pt x="5" y="16"/>
                      </a:lnTo>
                      <a:lnTo>
                        <a:pt x="3" y="18"/>
                      </a:lnTo>
                      <a:lnTo>
                        <a:pt x="2" y="21"/>
                      </a:lnTo>
                      <a:lnTo>
                        <a:pt x="2" y="23"/>
                      </a:lnTo>
                      <a:lnTo>
                        <a:pt x="0" y="26"/>
                      </a:lnTo>
                      <a:lnTo>
                        <a:pt x="0" y="29"/>
                      </a:lnTo>
                      <a:lnTo>
                        <a:pt x="0" y="32"/>
                      </a:lnTo>
                      <a:lnTo>
                        <a:pt x="0" y="34"/>
                      </a:lnTo>
                      <a:lnTo>
                        <a:pt x="0" y="36"/>
                      </a:lnTo>
                      <a:lnTo>
                        <a:pt x="0" y="39"/>
                      </a:lnTo>
                      <a:lnTo>
                        <a:pt x="0" y="41"/>
                      </a:lnTo>
                      <a:lnTo>
                        <a:pt x="2" y="42"/>
                      </a:lnTo>
                      <a:lnTo>
                        <a:pt x="3" y="44"/>
                      </a:lnTo>
                      <a:lnTo>
                        <a:pt x="4" y="45"/>
                      </a:lnTo>
                      <a:lnTo>
                        <a:pt x="6" y="46"/>
                      </a:lnTo>
                      <a:lnTo>
                        <a:pt x="7" y="47"/>
                      </a:lnTo>
                      <a:lnTo>
                        <a:pt x="9" y="47"/>
                      </a:lnTo>
                      <a:lnTo>
                        <a:pt x="11" y="48"/>
                      </a:lnTo>
                      <a:lnTo>
                        <a:pt x="13" y="48"/>
                      </a:lnTo>
                      <a:lnTo>
                        <a:pt x="15" y="47"/>
                      </a:lnTo>
                      <a:lnTo>
                        <a:pt x="16" y="46"/>
                      </a:lnTo>
                      <a:lnTo>
                        <a:pt x="17" y="45"/>
                      </a:lnTo>
                      <a:lnTo>
                        <a:pt x="19" y="44"/>
                      </a:lnTo>
                      <a:lnTo>
                        <a:pt x="20" y="42"/>
                      </a:lnTo>
                      <a:lnTo>
                        <a:pt x="22" y="40"/>
                      </a:lnTo>
                      <a:lnTo>
                        <a:pt x="23" y="37"/>
                      </a:lnTo>
                      <a:lnTo>
                        <a:pt x="23" y="34"/>
                      </a:lnTo>
                      <a:lnTo>
                        <a:pt x="23" y="32"/>
                      </a:lnTo>
                      <a:lnTo>
                        <a:pt x="23" y="29"/>
                      </a:lnTo>
                      <a:lnTo>
                        <a:pt x="22" y="25"/>
                      </a:lnTo>
                      <a:lnTo>
                        <a:pt x="22" y="21"/>
                      </a:lnTo>
                      <a:lnTo>
                        <a:pt x="22" y="18"/>
                      </a:lnTo>
                      <a:lnTo>
                        <a:pt x="22" y="14"/>
                      </a:lnTo>
                      <a:lnTo>
                        <a:pt x="22" y="12"/>
                      </a:lnTo>
                      <a:lnTo>
                        <a:pt x="23" y="10"/>
                      </a:lnTo>
                      <a:lnTo>
                        <a:pt x="23" y="8"/>
                      </a:lnTo>
                      <a:lnTo>
                        <a:pt x="25" y="6"/>
                      </a:lnTo>
                      <a:lnTo>
                        <a:pt x="26" y="5"/>
                      </a:lnTo>
                      <a:lnTo>
                        <a:pt x="28" y="3"/>
                      </a:lnTo>
                      <a:lnTo>
                        <a:pt x="29" y="2"/>
                      </a:lnTo>
                      <a:lnTo>
                        <a:pt x="30" y="1"/>
                      </a:lnTo>
                      <a:lnTo>
                        <a:pt x="33" y="0"/>
                      </a:lnTo>
                    </a:path>
                  </a:pathLst>
                </a:custGeom>
                <a:solidFill>
                  <a:srgbClr val="0066FF">
                    <a:alpha val="5098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161">
                  <a:extLst>
                    <a:ext uri="{FF2B5EF4-FFF2-40B4-BE49-F238E27FC236}">
                      <a16:creationId xmlns:a16="http://schemas.microsoft.com/office/drawing/2014/main" id="{DA3B70E4-39D8-4516-A6BB-84984231BD90}"/>
                    </a:ext>
                  </a:extLst>
                </p:cNvPr>
                <p:cNvSpPr>
                  <a:spLocks/>
                </p:cNvSpPr>
                <p:nvPr/>
              </p:nvSpPr>
              <p:spPr bwMode="auto">
                <a:xfrm>
                  <a:off x="3006" y="832"/>
                  <a:ext cx="30" cy="58"/>
                </a:xfrm>
                <a:custGeom>
                  <a:avLst/>
                  <a:gdLst>
                    <a:gd name="T0" fmla="*/ 10 w 30"/>
                    <a:gd name="T1" fmla="*/ 0 h 58"/>
                    <a:gd name="T2" fmla="*/ 12 w 30"/>
                    <a:gd name="T3" fmla="*/ 2 h 58"/>
                    <a:gd name="T4" fmla="*/ 14 w 30"/>
                    <a:gd name="T5" fmla="*/ 4 h 58"/>
                    <a:gd name="T6" fmla="*/ 16 w 30"/>
                    <a:gd name="T7" fmla="*/ 5 h 58"/>
                    <a:gd name="T8" fmla="*/ 18 w 30"/>
                    <a:gd name="T9" fmla="*/ 8 h 58"/>
                    <a:gd name="T10" fmla="*/ 19 w 30"/>
                    <a:gd name="T11" fmla="*/ 10 h 58"/>
                    <a:gd name="T12" fmla="*/ 21 w 30"/>
                    <a:gd name="T13" fmla="*/ 13 h 58"/>
                    <a:gd name="T14" fmla="*/ 22 w 30"/>
                    <a:gd name="T15" fmla="*/ 16 h 58"/>
                    <a:gd name="T16" fmla="*/ 23 w 30"/>
                    <a:gd name="T17" fmla="*/ 18 h 58"/>
                    <a:gd name="T18" fmla="*/ 25 w 30"/>
                    <a:gd name="T19" fmla="*/ 20 h 58"/>
                    <a:gd name="T20" fmla="*/ 25 w 30"/>
                    <a:gd name="T21" fmla="*/ 23 h 58"/>
                    <a:gd name="T22" fmla="*/ 26 w 30"/>
                    <a:gd name="T23" fmla="*/ 25 h 58"/>
                    <a:gd name="T24" fmla="*/ 27 w 30"/>
                    <a:gd name="T25" fmla="*/ 27 h 58"/>
                    <a:gd name="T26" fmla="*/ 27 w 30"/>
                    <a:gd name="T27" fmla="*/ 29 h 58"/>
                    <a:gd name="T28" fmla="*/ 28 w 30"/>
                    <a:gd name="T29" fmla="*/ 30 h 58"/>
                    <a:gd name="T30" fmla="*/ 28 w 30"/>
                    <a:gd name="T31" fmla="*/ 33 h 58"/>
                    <a:gd name="T32" fmla="*/ 29 w 30"/>
                    <a:gd name="T33" fmla="*/ 35 h 58"/>
                    <a:gd name="T34" fmla="*/ 29 w 30"/>
                    <a:gd name="T35" fmla="*/ 38 h 58"/>
                    <a:gd name="T36" fmla="*/ 28 w 30"/>
                    <a:gd name="T37" fmla="*/ 43 h 58"/>
                    <a:gd name="T38" fmla="*/ 26 w 30"/>
                    <a:gd name="T39" fmla="*/ 46 h 58"/>
                    <a:gd name="T40" fmla="*/ 25 w 30"/>
                    <a:gd name="T41" fmla="*/ 48 h 58"/>
                    <a:gd name="T42" fmla="*/ 24 w 30"/>
                    <a:gd name="T43" fmla="*/ 51 h 58"/>
                    <a:gd name="T44" fmla="*/ 23 w 30"/>
                    <a:gd name="T45" fmla="*/ 52 h 58"/>
                    <a:gd name="T46" fmla="*/ 21 w 30"/>
                    <a:gd name="T47" fmla="*/ 54 h 58"/>
                    <a:gd name="T48" fmla="*/ 20 w 30"/>
                    <a:gd name="T49" fmla="*/ 54 h 58"/>
                    <a:gd name="T50" fmla="*/ 18 w 30"/>
                    <a:gd name="T51" fmla="*/ 55 h 58"/>
                    <a:gd name="T52" fmla="*/ 17 w 30"/>
                    <a:gd name="T53" fmla="*/ 56 h 58"/>
                    <a:gd name="T54" fmla="*/ 15 w 30"/>
                    <a:gd name="T55" fmla="*/ 57 h 58"/>
                    <a:gd name="T56" fmla="*/ 14 w 30"/>
                    <a:gd name="T57" fmla="*/ 57 h 58"/>
                    <a:gd name="T58" fmla="*/ 12 w 30"/>
                    <a:gd name="T59" fmla="*/ 57 h 58"/>
                    <a:gd name="T60" fmla="*/ 10 w 30"/>
                    <a:gd name="T61" fmla="*/ 56 h 58"/>
                    <a:gd name="T62" fmla="*/ 9 w 30"/>
                    <a:gd name="T63" fmla="*/ 56 h 58"/>
                    <a:gd name="T64" fmla="*/ 8 w 30"/>
                    <a:gd name="T65" fmla="*/ 54 h 58"/>
                    <a:gd name="T66" fmla="*/ 7 w 30"/>
                    <a:gd name="T67" fmla="*/ 54 h 58"/>
                    <a:gd name="T68" fmla="*/ 5 w 30"/>
                    <a:gd name="T69" fmla="*/ 53 h 58"/>
                    <a:gd name="T70" fmla="*/ 4 w 30"/>
                    <a:gd name="T71" fmla="*/ 51 h 58"/>
                    <a:gd name="T72" fmla="*/ 3 w 30"/>
                    <a:gd name="T73" fmla="*/ 50 h 58"/>
                    <a:gd name="T74" fmla="*/ 2 w 30"/>
                    <a:gd name="T75" fmla="*/ 48 h 58"/>
                    <a:gd name="T76" fmla="*/ 1 w 30"/>
                    <a:gd name="T77" fmla="*/ 47 h 58"/>
                    <a:gd name="T78" fmla="*/ 1 w 30"/>
                    <a:gd name="T79" fmla="*/ 45 h 58"/>
                    <a:gd name="T80" fmla="*/ 0 w 30"/>
                    <a:gd name="T81" fmla="*/ 43 h 58"/>
                    <a:gd name="T82" fmla="*/ 0 w 30"/>
                    <a:gd name="T83" fmla="*/ 40 h 58"/>
                    <a:gd name="T84" fmla="*/ 0 w 30"/>
                    <a:gd name="T85" fmla="*/ 38 h 58"/>
                    <a:gd name="T86" fmla="*/ 0 w 30"/>
                    <a:gd name="T87" fmla="*/ 36 h 58"/>
                    <a:gd name="T88" fmla="*/ 0 w 30"/>
                    <a:gd name="T89" fmla="*/ 35 h 58"/>
                    <a:gd name="T90" fmla="*/ 0 w 30"/>
                    <a:gd name="T91" fmla="*/ 33 h 58"/>
                    <a:gd name="T92" fmla="*/ 0 w 30"/>
                    <a:gd name="T93" fmla="*/ 31 h 58"/>
                    <a:gd name="T94" fmla="*/ 0 w 30"/>
                    <a:gd name="T95" fmla="*/ 29 h 58"/>
                    <a:gd name="T96" fmla="*/ 1 w 30"/>
                    <a:gd name="T97" fmla="*/ 28 h 58"/>
                    <a:gd name="T98" fmla="*/ 1 w 30"/>
                    <a:gd name="T99" fmla="*/ 25 h 58"/>
                    <a:gd name="T100" fmla="*/ 3 w 30"/>
                    <a:gd name="T101" fmla="*/ 22 h 58"/>
                    <a:gd name="T102" fmla="*/ 5 w 30"/>
                    <a:gd name="T103" fmla="*/ 17 h 58"/>
                    <a:gd name="T104" fmla="*/ 7 w 30"/>
                    <a:gd name="T105" fmla="*/ 13 h 58"/>
                    <a:gd name="T106" fmla="*/ 8 w 30"/>
                    <a:gd name="T107" fmla="*/ 11 h 58"/>
                    <a:gd name="T108" fmla="*/ 9 w 30"/>
                    <a:gd name="T109" fmla="*/ 10 h 58"/>
                    <a:gd name="T110" fmla="*/ 9 w 30"/>
                    <a:gd name="T111" fmla="*/ 8 h 58"/>
                    <a:gd name="T112" fmla="*/ 10 w 30"/>
                    <a:gd name="T113" fmla="*/ 6 h 58"/>
                    <a:gd name="T114" fmla="*/ 10 w 30"/>
                    <a:gd name="T115" fmla="*/ 5 h 58"/>
                    <a:gd name="T116" fmla="*/ 10 w 30"/>
                    <a:gd name="T117" fmla="*/ 3 h 58"/>
                    <a:gd name="T118" fmla="*/ 10 w 30"/>
                    <a:gd name="T119" fmla="*/ 0 h 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
                    <a:gd name="T181" fmla="*/ 0 h 58"/>
                    <a:gd name="T182" fmla="*/ 30 w 30"/>
                    <a:gd name="T183" fmla="*/ 58 h 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 h="58">
                      <a:moveTo>
                        <a:pt x="10" y="0"/>
                      </a:moveTo>
                      <a:lnTo>
                        <a:pt x="12" y="2"/>
                      </a:lnTo>
                      <a:lnTo>
                        <a:pt x="14" y="4"/>
                      </a:lnTo>
                      <a:lnTo>
                        <a:pt x="16" y="5"/>
                      </a:lnTo>
                      <a:lnTo>
                        <a:pt x="18" y="8"/>
                      </a:lnTo>
                      <a:lnTo>
                        <a:pt x="19" y="10"/>
                      </a:lnTo>
                      <a:lnTo>
                        <a:pt x="21" y="13"/>
                      </a:lnTo>
                      <a:lnTo>
                        <a:pt x="22" y="16"/>
                      </a:lnTo>
                      <a:lnTo>
                        <a:pt x="23" y="18"/>
                      </a:lnTo>
                      <a:lnTo>
                        <a:pt x="25" y="20"/>
                      </a:lnTo>
                      <a:lnTo>
                        <a:pt x="25" y="23"/>
                      </a:lnTo>
                      <a:lnTo>
                        <a:pt x="26" y="25"/>
                      </a:lnTo>
                      <a:lnTo>
                        <a:pt x="27" y="27"/>
                      </a:lnTo>
                      <a:lnTo>
                        <a:pt x="27" y="29"/>
                      </a:lnTo>
                      <a:lnTo>
                        <a:pt x="28" y="30"/>
                      </a:lnTo>
                      <a:lnTo>
                        <a:pt x="28" y="33"/>
                      </a:lnTo>
                      <a:lnTo>
                        <a:pt x="29" y="35"/>
                      </a:lnTo>
                      <a:lnTo>
                        <a:pt x="29" y="38"/>
                      </a:lnTo>
                      <a:lnTo>
                        <a:pt x="28" y="43"/>
                      </a:lnTo>
                      <a:lnTo>
                        <a:pt x="26" y="46"/>
                      </a:lnTo>
                      <a:lnTo>
                        <a:pt x="25" y="48"/>
                      </a:lnTo>
                      <a:lnTo>
                        <a:pt x="24" y="51"/>
                      </a:lnTo>
                      <a:lnTo>
                        <a:pt x="23" y="52"/>
                      </a:lnTo>
                      <a:lnTo>
                        <a:pt x="21" y="54"/>
                      </a:lnTo>
                      <a:lnTo>
                        <a:pt x="20" y="54"/>
                      </a:lnTo>
                      <a:lnTo>
                        <a:pt x="18" y="55"/>
                      </a:lnTo>
                      <a:lnTo>
                        <a:pt x="17" y="56"/>
                      </a:lnTo>
                      <a:lnTo>
                        <a:pt x="15" y="57"/>
                      </a:lnTo>
                      <a:lnTo>
                        <a:pt x="14" y="57"/>
                      </a:lnTo>
                      <a:lnTo>
                        <a:pt x="12" y="57"/>
                      </a:lnTo>
                      <a:lnTo>
                        <a:pt x="10" y="56"/>
                      </a:lnTo>
                      <a:lnTo>
                        <a:pt x="9" y="56"/>
                      </a:lnTo>
                      <a:lnTo>
                        <a:pt x="8" y="54"/>
                      </a:lnTo>
                      <a:lnTo>
                        <a:pt x="7" y="54"/>
                      </a:lnTo>
                      <a:lnTo>
                        <a:pt x="5" y="53"/>
                      </a:lnTo>
                      <a:lnTo>
                        <a:pt x="4" y="51"/>
                      </a:lnTo>
                      <a:lnTo>
                        <a:pt x="3" y="50"/>
                      </a:lnTo>
                      <a:lnTo>
                        <a:pt x="2" y="48"/>
                      </a:lnTo>
                      <a:lnTo>
                        <a:pt x="1" y="47"/>
                      </a:lnTo>
                      <a:lnTo>
                        <a:pt x="1" y="45"/>
                      </a:lnTo>
                      <a:lnTo>
                        <a:pt x="0" y="43"/>
                      </a:lnTo>
                      <a:lnTo>
                        <a:pt x="0" y="40"/>
                      </a:lnTo>
                      <a:lnTo>
                        <a:pt x="0" y="38"/>
                      </a:lnTo>
                      <a:lnTo>
                        <a:pt x="0" y="36"/>
                      </a:lnTo>
                      <a:lnTo>
                        <a:pt x="0" y="35"/>
                      </a:lnTo>
                      <a:lnTo>
                        <a:pt x="0" y="33"/>
                      </a:lnTo>
                      <a:lnTo>
                        <a:pt x="0" y="31"/>
                      </a:lnTo>
                      <a:lnTo>
                        <a:pt x="0" y="29"/>
                      </a:lnTo>
                      <a:lnTo>
                        <a:pt x="1" y="28"/>
                      </a:lnTo>
                      <a:lnTo>
                        <a:pt x="1" y="25"/>
                      </a:lnTo>
                      <a:lnTo>
                        <a:pt x="3" y="22"/>
                      </a:lnTo>
                      <a:lnTo>
                        <a:pt x="5" y="17"/>
                      </a:lnTo>
                      <a:lnTo>
                        <a:pt x="7" y="13"/>
                      </a:lnTo>
                      <a:lnTo>
                        <a:pt x="8" y="11"/>
                      </a:lnTo>
                      <a:lnTo>
                        <a:pt x="9" y="10"/>
                      </a:lnTo>
                      <a:lnTo>
                        <a:pt x="9" y="8"/>
                      </a:lnTo>
                      <a:lnTo>
                        <a:pt x="10" y="6"/>
                      </a:lnTo>
                      <a:lnTo>
                        <a:pt x="10" y="5"/>
                      </a:lnTo>
                      <a:lnTo>
                        <a:pt x="10" y="3"/>
                      </a:lnTo>
                      <a:lnTo>
                        <a:pt x="10" y="0"/>
                      </a:lnTo>
                    </a:path>
                  </a:pathLst>
                </a:custGeom>
                <a:solidFill>
                  <a:srgbClr val="0066FF">
                    <a:alpha val="5098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162">
                  <a:extLst>
                    <a:ext uri="{FF2B5EF4-FFF2-40B4-BE49-F238E27FC236}">
                      <a16:creationId xmlns:a16="http://schemas.microsoft.com/office/drawing/2014/main" id="{F9272F83-476A-41EB-88F0-8EFEB0ACB1ED}"/>
                    </a:ext>
                  </a:extLst>
                </p:cNvPr>
                <p:cNvSpPr>
                  <a:spLocks/>
                </p:cNvSpPr>
                <p:nvPr/>
              </p:nvSpPr>
              <p:spPr bwMode="auto">
                <a:xfrm>
                  <a:off x="2620" y="859"/>
                  <a:ext cx="42" cy="72"/>
                </a:xfrm>
                <a:custGeom>
                  <a:avLst/>
                  <a:gdLst>
                    <a:gd name="T0" fmla="*/ 41 w 42"/>
                    <a:gd name="T1" fmla="*/ 0 h 72"/>
                    <a:gd name="T2" fmla="*/ 34 w 42"/>
                    <a:gd name="T3" fmla="*/ 0 h 72"/>
                    <a:gd name="T4" fmla="*/ 30 w 42"/>
                    <a:gd name="T5" fmla="*/ 2 h 72"/>
                    <a:gd name="T6" fmla="*/ 26 w 42"/>
                    <a:gd name="T7" fmla="*/ 3 h 72"/>
                    <a:gd name="T8" fmla="*/ 23 w 42"/>
                    <a:gd name="T9" fmla="*/ 5 h 72"/>
                    <a:gd name="T10" fmla="*/ 20 w 42"/>
                    <a:gd name="T11" fmla="*/ 7 h 72"/>
                    <a:gd name="T12" fmla="*/ 17 w 42"/>
                    <a:gd name="T13" fmla="*/ 10 h 72"/>
                    <a:gd name="T14" fmla="*/ 13 w 42"/>
                    <a:gd name="T15" fmla="*/ 13 h 72"/>
                    <a:gd name="T16" fmla="*/ 12 w 42"/>
                    <a:gd name="T17" fmla="*/ 16 h 72"/>
                    <a:gd name="T18" fmla="*/ 10 w 42"/>
                    <a:gd name="T19" fmla="*/ 18 h 72"/>
                    <a:gd name="T20" fmla="*/ 8 w 42"/>
                    <a:gd name="T21" fmla="*/ 21 h 72"/>
                    <a:gd name="T22" fmla="*/ 6 w 42"/>
                    <a:gd name="T23" fmla="*/ 24 h 72"/>
                    <a:gd name="T24" fmla="*/ 6 w 42"/>
                    <a:gd name="T25" fmla="*/ 27 h 72"/>
                    <a:gd name="T26" fmla="*/ 3 w 42"/>
                    <a:gd name="T27" fmla="*/ 32 h 72"/>
                    <a:gd name="T28" fmla="*/ 3 w 42"/>
                    <a:gd name="T29" fmla="*/ 34 h 72"/>
                    <a:gd name="T30" fmla="*/ 2 w 42"/>
                    <a:gd name="T31" fmla="*/ 38 h 72"/>
                    <a:gd name="T32" fmla="*/ 1 w 42"/>
                    <a:gd name="T33" fmla="*/ 43 h 72"/>
                    <a:gd name="T34" fmla="*/ 0 w 42"/>
                    <a:gd name="T35" fmla="*/ 47 h 72"/>
                    <a:gd name="T36" fmla="*/ 0 w 42"/>
                    <a:gd name="T37" fmla="*/ 50 h 72"/>
                    <a:gd name="T38" fmla="*/ 0 w 42"/>
                    <a:gd name="T39" fmla="*/ 54 h 72"/>
                    <a:gd name="T40" fmla="*/ 1 w 42"/>
                    <a:gd name="T41" fmla="*/ 57 h 72"/>
                    <a:gd name="T42" fmla="*/ 2 w 42"/>
                    <a:gd name="T43" fmla="*/ 60 h 72"/>
                    <a:gd name="T44" fmla="*/ 3 w 42"/>
                    <a:gd name="T45" fmla="*/ 62 h 72"/>
                    <a:gd name="T46" fmla="*/ 4 w 42"/>
                    <a:gd name="T47" fmla="*/ 65 h 72"/>
                    <a:gd name="T48" fmla="*/ 6 w 42"/>
                    <a:gd name="T49" fmla="*/ 67 h 72"/>
                    <a:gd name="T50" fmla="*/ 8 w 42"/>
                    <a:gd name="T51" fmla="*/ 68 h 72"/>
                    <a:gd name="T52" fmla="*/ 10 w 42"/>
                    <a:gd name="T53" fmla="*/ 69 h 72"/>
                    <a:gd name="T54" fmla="*/ 13 w 42"/>
                    <a:gd name="T55" fmla="*/ 70 h 72"/>
                    <a:gd name="T56" fmla="*/ 15 w 42"/>
                    <a:gd name="T57" fmla="*/ 71 h 72"/>
                    <a:gd name="T58" fmla="*/ 17 w 42"/>
                    <a:gd name="T59" fmla="*/ 70 h 72"/>
                    <a:gd name="T60" fmla="*/ 18 w 42"/>
                    <a:gd name="T61" fmla="*/ 69 h 72"/>
                    <a:gd name="T62" fmla="*/ 20 w 42"/>
                    <a:gd name="T63" fmla="*/ 68 h 72"/>
                    <a:gd name="T64" fmla="*/ 21 w 42"/>
                    <a:gd name="T65" fmla="*/ 68 h 72"/>
                    <a:gd name="T66" fmla="*/ 23 w 42"/>
                    <a:gd name="T67" fmla="*/ 65 h 72"/>
                    <a:gd name="T68" fmla="*/ 25 w 42"/>
                    <a:gd name="T69" fmla="*/ 62 h 72"/>
                    <a:gd name="T70" fmla="*/ 27 w 42"/>
                    <a:gd name="T71" fmla="*/ 59 h 72"/>
                    <a:gd name="T72" fmla="*/ 28 w 42"/>
                    <a:gd name="T73" fmla="*/ 54 h 72"/>
                    <a:gd name="T74" fmla="*/ 28 w 42"/>
                    <a:gd name="T75" fmla="*/ 51 h 72"/>
                    <a:gd name="T76" fmla="*/ 28 w 42"/>
                    <a:gd name="T77" fmla="*/ 48 h 72"/>
                    <a:gd name="T78" fmla="*/ 28 w 42"/>
                    <a:gd name="T79" fmla="*/ 43 h 72"/>
                    <a:gd name="T80" fmla="*/ 27 w 42"/>
                    <a:gd name="T81" fmla="*/ 38 h 72"/>
                    <a:gd name="T82" fmla="*/ 27 w 42"/>
                    <a:gd name="T83" fmla="*/ 32 h 72"/>
                    <a:gd name="T84" fmla="*/ 27 w 42"/>
                    <a:gd name="T85" fmla="*/ 27 h 72"/>
                    <a:gd name="T86" fmla="*/ 27 w 42"/>
                    <a:gd name="T87" fmla="*/ 21 h 72"/>
                    <a:gd name="T88" fmla="*/ 27 w 42"/>
                    <a:gd name="T89" fmla="*/ 19 h 72"/>
                    <a:gd name="T90" fmla="*/ 28 w 42"/>
                    <a:gd name="T91" fmla="*/ 15 h 72"/>
                    <a:gd name="T92" fmla="*/ 29 w 42"/>
                    <a:gd name="T93" fmla="*/ 12 h 72"/>
                    <a:gd name="T94" fmla="*/ 30 w 42"/>
                    <a:gd name="T95" fmla="*/ 10 h 72"/>
                    <a:gd name="T96" fmla="*/ 33 w 42"/>
                    <a:gd name="T97" fmla="*/ 7 h 72"/>
                    <a:gd name="T98" fmla="*/ 35 w 42"/>
                    <a:gd name="T99" fmla="*/ 5 h 72"/>
                    <a:gd name="T100" fmla="*/ 36 w 42"/>
                    <a:gd name="T101" fmla="*/ 4 h 72"/>
                    <a:gd name="T102" fmla="*/ 37 w 42"/>
                    <a:gd name="T103" fmla="*/ 2 h 72"/>
                    <a:gd name="T104" fmla="*/ 41 w 42"/>
                    <a:gd name="T105" fmla="*/ 0 h 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
                    <a:gd name="T160" fmla="*/ 0 h 72"/>
                    <a:gd name="T161" fmla="*/ 42 w 42"/>
                    <a:gd name="T162" fmla="*/ 72 h 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 h="72">
                      <a:moveTo>
                        <a:pt x="41" y="0"/>
                      </a:moveTo>
                      <a:lnTo>
                        <a:pt x="34" y="0"/>
                      </a:lnTo>
                      <a:lnTo>
                        <a:pt x="30" y="2"/>
                      </a:lnTo>
                      <a:lnTo>
                        <a:pt x="26" y="3"/>
                      </a:lnTo>
                      <a:lnTo>
                        <a:pt x="23" y="5"/>
                      </a:lnTo>
                      <a:lnTo>
                        <a:pt x="20" y="7"/>
                      </a:lnTo>
                      <a:lnTo>
                        <a:pt x="17" y="10"/>
                      </a:lnTo>
                      <a:lnTo>
                        <a:pt x="13" y="13"/>
                      </a:lnTo>
                      <a:lnTo>
                        <a:pt x="12" y="16"/>
                      </a:lnTo>
                      <a:lnTo>
                        <a:pt x="10" y="18"/>
                      </a:lnTo>
                      <a:lnTo>
                        <a:pt x="8" y="21"/>
                      </a:lnTo>
                      <a:lnTo>
                        <a:pt x="6" y="24"/>
                      </a:lnTo>
                      <a:lnTo>
                        <a:pt x="6" y="27"/>
                      </a:lnTo>
                      <a:lnTo>
                        <a:pt x="3" y="32"/>
                      </a:lnTo>
                      <a:lnTo>
                        <a:pt x="3" y="34"/>
                      </a:lnTo>
                      <a:lnTo>
                        <a:pt x="2" y="38"/>
                      </a:lnTo>
                      <a:lnTo>
                        <a:pt x="1" y="43"/>
                      </a:lnTo>
                      <a:lnTo>
                        <a:pt x="0" y="47"/>
                      </a:lnTo>
                      <a:lnTo>
                        <a:pt x="0" y="50"/>
                      </a:lnTo>
                      <a:lnTo>
                        <a:pt x="0" y="54"/>
                      </a:lnTo>
                      <a:lnTo>
                        <a:pt x="1" y="57"/>
                      </a:lnTo>
                      <a:lnTo>
                        <a:pt x="2" y="60"/>
                      </a:lnTo>
                      <a:lnTo>
                        <a:pt x="3" y="62"/>
                      </a:lnTo>
                      <a:lnTo>
                        <a:pt x="4" y="65"/>
                      </a:lnTo>
                      <a:lnTo>
                        <a:pt x="6" y="67"/>
                      </a:lnTo>
                      <a:lnTo>
                        <a:pt x="8" y="68"/>
                      </a:lnTo>
                      <a:lnTo>
                        <a:pt x="10" y="69"/>
                      </a:lnTo>
                      <a:lnTo>
                        <a:pt x="13" y="70"/>
                      </a:lnTo>
                      <a:lnTo>
                        <a:pt x="15" y="71"/>
                      </a:lnTo>
                      <a:lnTo>
                        <a:pt x="17" y="70"/>
                      </a:lnTo>
                      <a:lnTo>
                        <a:pt x="18" y="69"/>
                      </a:lnTo>
                      <a:lnTo>
                        <a:pt x="20" y="68"/>
                      </a:lnTo>
                      <a:lnTo>
                        <a:pt x="21" y="68"/>
                      </a:lnTo>
                      <a:lnTo>
                        <a:pt x="23" y="65"/>
                      </a:lnTo>
                      <a:lnTo>
                        <a:pt x="25" y="62"/>
                      </a:lnTo>
                      <a:lnTo>
                        <a:pt x="27" y="59"/>
                      </a:lnTo>
                      <a:lnTo>
                        <a:pt x="28" y="54"/>
                      </a:lnTo>
                      <a:lnTo>
                        <a:pt x="28" y="51"/>
                      </a:lnTo>
                      <a:lnTo>
                        <a:pt x="28" y="48"/>
                      </a:lnTo>
                      <a:lnTo>
                        <a:pt x="28" y="43"/>
                      </a:lnTo>
                      <a:lnTo>
                        <a:pt x="27" y="38"/>
                      </a:lnTo>
                      <a:lnTo>
                        <a:pt x="27" y="32"/>
                      </a:lnTo>
                      <a:lnTo>
                        <a:pt x="27" y="27"/>
                      </a:lnTo>
                      <a:lnTo>
                        <a:pt x="27" y="21"/>
                      </a:lnTo>
                      <a:lnTo>
                        <a:pt x="27" y="19"/>
                      </a:lnTo>
                      <a:lnTo>
                        <a:pt x="28" y="15"/>
                      </a:lnTo>
                      <a:lnTo>
                        <a:pt x="29" y="12"/>
                      </a:lnTo>
                      <a:lnTo>
                        <a:pt x="30" y="10"/>
                      </a:lnTo>
                      <a:lnTo>
                        <a:pt x="33" y="7"/>
                      </a:lnTo>
                      <a:lnTo>
                        <a:pt x="35" y="5"/>
                      </a:lnTo>
                      <a:lnTo>
                        <a:pt x="36" y="4"/>
                      </a:lnTo>
                      <a:lnTo>
                        <a:pt x="37" y="2"/>
                      </a:lnTo>
                      <a:lnTo>
                        <a:pt x="41" y="0"/>
                      </a:lnTo>
                    </a:path>
                  </a:pathLst>
                </a:custGeom>
                <a:solidFill>
                  <a:srgbClr val="0066FF">
                    <a:alpha val="5098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163">
                  <a:extLst>
                    <a:ext uri="{FF2B5EF4-FFF2-40B4-BE49-F238E27FC236}">
                      <a16:creationId xmlns:a16="http://schemas.microsoft.com/office/drawing/2014/main" id="{68B94F91-0420-488F-AF44-B084BF4404F0}"/>
                    </a:ext>
                  </a:extLst>
                </p:cNvPr>
                <p:cNvSpPr>
                  <a:spLocks/>
                </p:cNvSpPr>
                <p:nvPr/>
              </p:nvSpPr>
              <p:spPr bwMode="auto">
                <a:xfrm>
                  <a:off x="2638" y="639"/>
                  <a:ext cx="66" cy="40"/>
                </a:xfrm>
                <a:custGeom>
                  <a:avLst/>
                  <a:gdLst>
                    <a:gd name="T0" fmla="*/ 55 w 66"/>
                    <a:gd name="T1" fmla="*/ 14 h 40"/>
                    <a:gd name="T2" fmla="*/ 56 w 66"/>
                    <a:gd name="T3" fmla="*/ 14 h 40"/>
                    <a:gd name="T4" fmla="*/ 57 w 66"/>
                    <a:gd name="T5" fmla="*/ 14 h 40"/>
                    <a:gd name="T6" fmla="*/ 59 w 66"/>
                    <a:gd name="T7" fmla="*/ 13 h 40"/>
                    <a:gd name="T8" fmla="*/ 61 w 66"/>
                    <a:gd name="T9" fmla="*/ 13 h 40"/>
                    <a:gd name="T10" fmla="*/ 65 w 66"/>
                    <a:gd name="T11" fmla="*/ 13 h 40"/>
                    <a:gd name="T12" fmla="*/ 58 w 66"/>
                    <a:gd name="T13" fmla="*/ 10 h 40"/>
                    <a:gd name="T14" fmla="*/ 53 w 66"/>
                    <a:gd name="T15" fmla="*/ 7 h 40"/>
                    <a:gd name="T16" fmla="*/ 48 w 66"/>
                    <a:gd name="T17" fmla="*/ 5 h 40"/>
                    <a:gd name="T18" fmla="*/ 43 w 66"/>
                    <a:gd name="T19" fmla="*/ 2 h 40"/>
                    <a:gd name="T20" fmla="*/ 38 w 66"/>
                    <a:gd name="T21" fmla="*/ 1 h 40"/>
                    <a:gd name="T22" fmla="*/ 33 w 66"/>
                    <a:gd name="T23" fmla="*/ 0 h 40"/>
                    <a:gd name="T24" fmla="*/ 27 w 66"/>
                    <a:gd name="T25" fmla="*/ 0 h 40"/>
                    <a:gd name="T26" fmla="*/ 23 w 66"/>
                    <a:gd name="T27" fmla="*/ 0 h 40"/>
                    <a:gd name="T28" fmla="*/ 19 w 66"/>
                    <a:gd name="T29" fmla="*/ 0 h 40"/>
                    <a:gd name="T30" fmla="*/ 15 w 66"/>
                    <a:gd name="T31" fmla="*/ 2 h 40"/>
                    <a:gd name="T32" fmla="*/ 11 w 66"/>
                    <a:gd name="T33" fmla="*/ 4 h 40"/>
                    <a:gd name="T34" fmla="*/ 8 w 66"/>
                    <a:gd name="T35" fmla="*/ 6 h 40"/>
                    <a:gd name="T36" fmla="*/ 5 w 66"/>
                    <a:gd name="T37" fmla="*/ 8 h 40"/>
                    <a:gd name="T38" fmla="*/ 3 w 66"/>
                    <a:gd name="T39" fmla="*/ 12 h 40"/>
                    <a:gd name="T40" fmla="*/ 2 w 66"/>
                    <a:gd name="T41" fmla="*/ 14 h 40"/>
                    <a:gd name="T42" fmla="*/ 0 w 66"/>
                    <a:gd name="T43" fmla="*/ 18 h 40"/>
                    <a:gd name="T44" fmla="*/ 0 w 66"/>
                    <a:gd name="T45" fmla="*/ 20 h 40"/>
                    <a:gd name="T46" fmla="*/ 0 w 66"/>
                    <a:gd name="T47" fmla="*/ 24 h 40"/>
                    <a:gd name="T48" fmla="*/ 0 w 66"/>
                    <a:gd name="T49" fmla="*/ 27 h 40"/>
                    <a:gd name="T50" fmla="*/ 0 w 66"/>
                    <a:gd name="T51" fmla="*/ 30 h 40"/>
                    <a:gd name="T52" fmla="*/ 0 w 66"/>
                    <a:gd name="T53" fmla="*/ 32 h 40"/>
                    <a:gd name="T54" fmla="*/ 2 w 66"/>
                    <a:gd name="T55" fmla="*/ 33 h 40"/>
                    <a:gd name="T56" fmla="*/ 3 w 66"/>
                    <a:gd name="T57" fmla="*/ 35 h 40"/>
                    <a:gd name="T58" fmla="*/ 4 w 66"/>
                    <a:gd name="T59" fmla="*/ 36 h 40"/>
                    <a:gd name="T60" fmla="*/ 6 w 66"/>
                    <a:gd name="T61" fmla="*/ 37 h 40"/>
                    <a:gd name="T62" fmla="*/ 9 w 66"/>
                    <a:gd name="T63" fmla="*/ 38 h 40"/>
                    <a:gd name="T64" fmla="*/ 11 w 66"/>
                    <a:gd name="T65" fmla="*/ 39 h 40"/>
                    <a:gd name="T66" fmla="*/ 13 w 66"/>
                    <a:gd name="T67" fmla="*/ 39 h 40"/>
                    <a:gd name="T68" fmla="*/ 16 w 66"/>
                    <a:gd name="T69" fmla="*/ 39 h 40"/>
                    <a:gd name="T70" fmla="*/ 19 w 66"/>
                    <a:gd name="T71" fmla="*/ 39 h 40"/>
                    <a:gd name="T72" fmla="*/ 21 w 66"/>
                    <a:gd name="T73" fmla="*/ 39 h 40"/>
                    <a:gd name="T74" fmla="*/ 23 w 66"/>
                    <a:gd name="T75" fmla="*/ 38 h 40"/>
                    <a:gd name="T76" fmla="*/ 26 w 66"/>
                    <a:gd name="T77" fmla="*/ 37 h 40"/>
                    <a:gd name="T78" fmla="*/ 28 w 66"/>
                    <a:gd name="T79" fmla="*/ 36 h 40"/>
                    <a:gd name="T80" fmla="*/ 31 w 66"/>
                    <a:gd name="T81" fmla="*/ 34 h 40"/>
                    <a:gd name="T82" fmla="*/ 33 w 66"/>
                    <a:gd name="T83" fmla="*/ 32 h 40"/>
                    <a:gd name="T84" fmla="*/ 35 w 66"/>
                    <a:gd name="T85" fmla="*/ 29 h 40"/>
                    <a:gd name="T86" fmla="*/ 37 w 66"/>
                    <a:gd name="T87" fmla="*/ 26 h 40"/>
                    <a:gd name="T88" fmla="*/ 39 w 66"/>
                    <a:gd name="T89" fmla="*/ 23 h 40"/>
                    <a:gd name="T90" fmla="*/ 42 w 66"/>
                    <a:gd name="T91" fmla="*/ 21 h 40"/>
                    <a:gd name="T92" fmla="*/ 44 w 66"/>
                    <a:gd name="T93" fmla="*/ 18 h 40"/>
                    <a:gd name="T94" fmla="*/ 46 w 66"/>
                    <a:gd name="T95" fmla="*/ 16 h 40"/>
                    <a:gd name="T96" fmla="*/ 48 w 66"/>
                    <a:gd name="T97" fmla="*/ 15 h 40"/>
                    <a:gd name="T98" fmla="*/ 52 w 66"/>
                    <a:gd name="T99" fmla="*/ 15 h 40"/>
                    <a:gd name="T100" fmla="*/ 53 w 66"/>
                    <a:gd name="T101" fmla="*/ 14 h 40"/>
                    <a:gd name="T102" fmla="*/ 55 w 66"/>
                    <a:gd name="T103" fmla="*/ 14 h 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6"/>
                    <a:gd name="T157" fmla="*/ 0 h 40"/>
                    <a:gd name="T158" fmla="*/ 66 w 66"/>
                    <a:gd name="T159" fmla="*/ 40 h 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6" h="40">
                      <a:moveTo>
                        <a:pt x="55" y="14"/>
                      </a:moveTo>
                      <a:lnTo>
                        <a:pt x="56" y="14"/>
                      </a:lnTo>
                      <a:lnTo>
                        <a:pt x="57" y="14"/>
                      </a:lnTo>
                      <a:lnTo>
                        <a:pt x="59" y="13"/>
                      </a:lnTo>
                      <a:lnTo>
                        <a:pt x="61" y="13"/>
                      </a:lnTo>
                      <a:lnTo>
                        <a:pt x="65" y="13"/>
                      </a:lnTo>
                      <a:lnTo>
                        <a:pt x="58" y="10"/>
                      </a:lnTo>
                      <a:lnTo>
                        <a:pt x="53" y="7"/>
                      </a:lnTo>
                      <a:lnTo>
                        <a:pt x="48" y="5"/>
                      </a:lnTo>
                      <a:lnTo>
                        <a:pt x="43" y="2"/>
                      </a:lnTo>
                      <a:lnTo>
                        <a:pt x="38" y="1"/>
                      </a:lnTo>
                      <a:lnTo>
                        <a:pt x="33" y="0"/>
                      </a:lnTo>
                      <a:lnTo>
                        <a:pt x="27" y="0"/>
                      </a:lnTo>
                      <a:lnTo>
                        <a:pt x="23" y="0"/>
                      </a:lnTo>
                      <a:lnTo>
                        <a:pt x="19" y="0"/>
                      </a:lnTo>
                      <a:lnTo>
                        <a:pt x="15" y="2"/>
                      </a:lnTo>
                      <a:lnTo>
                        <a:pt x="11" y="4"/>
                      </a:lnTo>
                      <a:lnTo>
                        <a:pt x="8" y="6"/>
                      </a:lnTo>
                      <a:lnTo>
                        <a:pt x="5" y="8"/>
                      </a:lnTo>
                      <a:lnTo>
                        <a:pt x="3" y="12"/>
                      </a:lnTo>
                      <a:lnTo>
                        <a:pt x="2" y="14"/>
                      </a:lnTo>
                      <a:lnTo>
                        <a:pt x="0" y="18"/>
                      </a:lnTo>
                      <a:lnTo>
                        <a:pt x="0" y="20"/>
                      </a:lnTo>
                      <a:lnTo>
                        <a:pt x="0" y="24"/>
                      </a:lnTo>
                      <a:lnTo>
                        <a:pt x="0" y="27"/>
                      </a:lnTo>
                      <a:lnTo>
                        <a:pt x="0" y="30"/>
                      </a:lnTo>
                      <a:lnTo>
                        <a:pt x="0" y="32"/>
                      </a:lnTo>
                      <a:lnTo>
                        <a:pt x="2" y="33"/>
                      </a:lnTo>
                      <a:lnTo>
                        <a:pt x="3" y="35"/>
                      </a:lnTo>
                      <a:lnTo>
                        <a:pt x="4" y="36"/>
                      </a:lnTo>
                      <a:lnTo>
                        <a:pt x="6" y="37"/>
                      </a:lnTo>
                      <a:lnTo>
                        <a:pt x="9" y="38"/>
                      </a:lnTo>
                      <a:lnTo>
                        <a:pt x="11" y="39"/>
                      </a:lnTo>
                      <a:lnTo>
                        <a:pt x="13" y="39"/>
                      </a:lnTo>
                      <a:lnTo>
                        <a:pt x="16" y="39"/>
                      </a:lnTo>
                      <a:lnTo>
                        <a:pt x="19" y="39"/>
                      </a:lnTo>
                      <a:lnTo>
                        <a:pt x="21" y="39"/>
                      </a:lnTo>
                      <a:lnTo>
                        <a:pt x="23" y="38"/>
                      </a:lnTo>
                      <a:lnTo>
                        <a:pt x="26" y="37"/>
                      </a:lnTo>
                      <a:lnTo>
                        <a:pt x="28" y="36"/>
                      </a:lnTo>
                      <a:lnTo>
                        <a:pt x="31" y="34"/>
                      </a:lnTo>
                      <a:lnTo>
                        <a:pt x="33" y="32"/>
                      </a:lnTo>
                      <a:lnTo>
                        <a:pt x="35" y="29"/>
                      </a:lnTo>
                      <a:lnTo>
                        <a:pt x="37" y="26"/>
                      </a:lnTo>
                      <a:lnTo>
                        <a:pt x="39" y="23"/>
                      </a:lnTo>
                      <a:lnTo>
                        <a:pt x="42" y="21"/>
                      </a:lnTo>
                      <a:lnTo>
                        <a:pt x="44" y="18"/>
                      </a:lnTo>
                      <a:lnTo>
                        <a:pt x="46" y="16"/>
                      </a:lnTo>
                      <a:lnTo>
                        <a:pt x="48" y="15"/>
                      </a:lnTo>
                      <a:lnTo>
                        <a:pt x="52" y="15"/>
                      </a:lnTo>
                      <a:lnTo>
                        <a:pt x="53" y="14"/>
                      </a:lnTo>
                      <a:lnTo>
                        <a:pt x="55" y="14"/>
                      </a:lnTo>
                    </a:path>
                  </a:pathLst>
                </a:custGeom>
                <a:solidFill>
                  <a:srgbClr val="0066FF">
                    <a:alpha val="5098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164">
                  <a:extLst>
                    <a:ext uri="{FF2B5EF4-FFF2-40B4-BE49-F238E27FC236}">
                      <a16:creationId xmlns:a16="http://schemas.microsoft.com/office/drawing/2014/main" id="{A9C08E19-76E1-4401-801F-382361ECFC09}"/>
                    </a:ext>
                  </a:extLst>
                </p:cNvPr>
                <p:cNvSpPr>
                  <a:spLocks/>
                </p:cNvSpPr>
                <p:nvPr/>
              </p:nvSpPr>
              <p:spPr bwMode="auto">
                <a:xfrm>
                  <a:off x="2623" y="1014"/>
                  <a:ext cx="23" cy="43"/>
                </a:xfrm>
                <a:custGeom>
                  <a:avLst/>
                  <a:gdLst>
                    <a:gd name="T0" fmla="*/ 13 w 23"/>
                    <a:gd name="T1" fmla="*/ 0 h 43"/>
                    <a:gd name="T2" fmla="*/ 12 w 23"/>
                    <a:gd name="T3" fmla="*/ 1 h 43"/>
                    <a:gd name="T4" fmla="*/ 11 w 23"/>
                    <a:gd name="T5" fmla="*/ 2 h 43"/>
                    <a:gd name="T6" fmla="*/ 9 w 23"/>
                    <a:gd name="T7" fmla="*/ 4 h 43"/>
                    <a:gd name="T8" fmla="*/ 8 w 23"/>
                    <a:gd name="T9" fmla="*/ 5 h 43"/>
                    <a:gd name="T10" fmla="*/ 7 w 23"/>
                    <a:gd name="T11" fmla="*/ 7 h 43"/>
                    <a:gd name="T12" fmla="*/ 6 w 23"/>
                    <a:gd name="T13" fmla="*/ 10 h 43"/>
                    <a:gd name="T14" fmla="*/ 4 w 23"/>
                    <a:gd name="T15" fmla="*/ 12 h 43"/>
                    <a:gd name="T16" fmla="*/ 3 w 23"/>
                    <a:gd name="T17" fmla="*/ 13 h 43"/>
                    <a:gd name="T18" fmla="*/ 3 w 23"/>
                    <a:gd name="T19" fmla="*/ 15 h 43"/>
                    <a:gd name="T20" fmla="*/ 2 w 23"/>
                    <a:gd name="T21" fmla="*/ 16 h 43"/>
                    <a:gd name="T22" fmla="*/ 1 w 23"/>
                    <a:gd name="T23" fmla="*/ 18 h 43"/>
                    <a:gd name="T24" fmla="*/ 1 w 23"/>
                    <a:gd name="T25" fmla="*/ 20 h 43"/>
                    <a:gd name="T26" fmla="*/ 0 w 23"/>
                    <a:gd name="T27" fmla="*/ 21 h 43"/>
                    <a:gd name="T28" fmla="*/ 0 w 23"/>
                    <a:gd name="T29" fmla="*/ 22 h 43"/>
                    <a:gd name="T30" fmla="*/ 0 w 23"/>
                    <a:gd name="T31" fmla="*/ 24 h 43"/>
                    <a:gd name="T32" fmla="*/ 0 w 23"/>
                    <a:gd name="T33" fmla="*/ 26 h 43"/>
                    <a:gd name="T34" fmla="*/ 0 w 23"/>
                    <a:gd name="T35" fmla="*/ 28 h 43"/>
                    <a:gd name="T36" fmla="*/ 0 w 23"/>
                    <a:gd name="T37" fmla="*/ 31 h 43"/>
                    <a:gd name="T38" fmla="*/ 1 w 23"/>
                    <a:gd name="T39" fmla="*/ 34 h 43"/>
                    <a:gd name="T40" fmla="*/ 2 w 23"/>
                    <a:gd name="T41" fmla="*/ 36 h 43"/>
                    <a:gd name="T42" fmla="*/ 3 w 23"/>
                    <a:gd name="T43" fmla="*/ 37 h 43"/>
                    <a:gd name="T44" fmla="*/ 4 w 23"/>
                    <a:gd name="T45" fmla="*/ 38 h 43"/>
                    <a:gd name="T46" fmla="*/ 5 w 23"/>
                    <a:gd name="T47" fmla="*/ 39 h 43"/>
                    <a:gd name="T48" fmla="*/ 7 w 23"/>
                    <a:gd name="T49" fmla="*/ 40 h 43"/>
                    <a:gd name="T50" fmla="*/ 7 w 23"/>
                    <a:gd name="T51" fmla="*/ 41 h 43"/>
                    <a:gd name="T52" fmla="*/ 9 w 23"/>
                    <a:gd name="T53" fmla="*/ 41 h 43"/>
                    <a:gd name="T54" fmla="*/ 10 w 23"/>
                    <a:gd name="T55" fmla="*/ 42 h 43"/>
                    <a:gd name="T56" fmla="*/ 11 w 23"/>
                    <a:gd name="T57" fmla="*/ 42 h 43"/>
                    <a:gd name="T58" fmla="*/ 12 w 23"/>
                    <a:gd name="T59" fmla="*/ 42 h 43"/>
                    <a:gd name="T60" fmla="*/ 13 w 23"/>
                    <a:gd name="T61" fmla="*/ 41 h 43"/>
                    <a:gd name="T62" fmla="*/ 14 w 23"/>
                    <a:gd name="T63" fmla="*/ 41 h 43"/>
                    <a:gd name="T64" fmla="*/ 15 w 23"/>
                    <a:gd name="T65" fmla="*/ 40 h 43"/>
                    <a:gd name="T66" fmla="*/ 16 w 23"/>
                    <a:gd name="T67" fmla="*/ 39 h 43"/>
                    <a:gd name="T68" fmla="*/ 17 w 23"/>
                    <a:gd name="T69" fmla="*/ 39 h 43"/>
                    <a:gd name="T70" fmla="*/ 18 w 23"/>
                    <a:gd name="T71" fmla="*/ 38 h 43"/>
                    <a:gd name="T72" fmla="*/ 18 w 23"/>
                    <a:gd name="T73" fmla="*/ 36 h 43"/>
                    <a:gd name="T74" fmla="*/ 19 w 23"/>
                    <a:gd name="T75" fmla="*/ 36 h 43"/>
                    <a:gd name="T76" fmla="*/ 20 w 23"/>
                    <a:gd name="T77" fmla="*/ 34 h 43"/>
                    <a:gd name="T78" fmla="*/ 20 w 23"/>
                    <a:gd name="T79" fmla="*/ 33 h 43"/>
                    <a:gd name="T80" fmla="*/ 21 w 23"/>
                    <a:gd name="T81" fmla="*/ 31 h 43"/>
                    <a:gd name="T82" fmla="*/ 22 w 23"/>
                    <a:gd name="T83" fmla="*/ 29 h 43"/>
                    <a:gd name="T84" fmla="*/ 22 w 23"/>
                    <a:gd name="T85" fmla="*/ 28 h 43"/>
                    <a:gd name="T86" fmla="*/ 22 w 23"/>
                    <a:gd name="T87" fmla="*/ 26 h 43"/>
                    <a:gd name="T88" fmla="*/ 22 w 23"/>
                    <a:gd name="T89" fmla="*/ 25 h 43"/>
                    <a:gd name="T90" fmla="*/ 22 w 23"/>
                    <a:gd name="T91" fmla="*/ 23 h 43"/>
                    <a:gd name="T92" fmla="*/ 21 w 23"/>
                    <a:gd name="T93" fmla="*/ 23 h 43"/>
                    <a:gd name="T94" fmla="*/ 21 w 23"/>
                    <a:gd name="T95" fmla="*/ 21 h 43"/>
                    <a:gd name="T96" fmla="*/ 20 w 23"/>
                    <a:gd name="T97" fmla="*/ 20 h 43"/>
                    <a:gd name="T98" fmla="*/ 20 w 23"/>
                    <a:gd name="T99" fmla="*/ 18 h 43"/>
                    <a:gd name="T100" fmla="*/ 19 w 23"/>
                    <a:gd name="T101" fmla="*/ 16 h 43"/>
                    <a:gd name="T102" fmla="*/ 18 w 23"/>
                    <a:gd name="T103" fmla="*/ 13 h 43"/>
                    <a:gd name="T104" fmla="*/ 16 w 23"/>
                    <a:gd name="T105" fmla="*/ 10 h 43"/>
                    <a:gd name="T106" fmla="*/ 15 w 23"/>
                    <a:gd name="T107" fmla="*/ 7 h 43"/>
                    <a:gd name="T108" fmla="*/ 14 w 23"/>
                    <a:gd name="T109" fmla="*/ 7 h 43"/>
                    <a:gd name="T110" fmla="*/ 14 w 23"/>
                    <a:gd name="T111" fmla="*/ 5 h 43"/>
                    <a:gd name="T112" fmla="*/ 14 w 23"/>
                    <a:gd name="T113" fmla="*/ 5 h 43"/>
                    <a:gd name="T114" fmla="*/ 14 w 23"/>
                    <a:gd name="T115" fmla="*/ 3 h 43"/>
                    <a:gd name="T116" fmla="*/ 13 w 23"/>
                    <a:gd name="T117" fmla="*/ 2 h 43"/>
                    <a:gd name="T118" fmla="*/ 13 w 23"/>
                    <a:gd name="T119" fmla="*/ 0 h 4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3"/>
                    <a:gd name="T181" fmla="*/ 0 h 43"/>
                    <a:gd name="T182" fmla="*/ 23 w 23"/>
                    <a:gd name="T183" fmla="*/ 43 h 4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3" h="43">
                      <a:moveTo>
                        <a:pt x="13" y="0"/>
                      </a:moveTo>
                      <a:lnTo>
                        <a:pt x="12" y="1"/>
                      </a:lnTo>
                      <a:lnTo>
                        <a:pt x="11" y="2"/>
                      </a:lnTo>
                      <a:lnTo>
                        <a:pt x="9" y="4"/>
                      </a:lnTo>
                      <a:lnTo>
                        <a:pt x="8" y="5"/>
                      </a:lnTo>
                      <a:lnTo>
                        <a:pt x="7" y="7"/>
                      </a:lnTo>
                      <a:lnTo>
                        <a:pt x="6" y="10"/>
                      </a:lnTo>
                      <a:lnTo>
                        <a:pt x="4" y="12"/>
                      </a:lnTo>
                      <a:lnTo>
                        <a:pt x="3" y="13"/>
                      </a:lnTo>
                      <a:lnTo>
                        <a:pt x="3" y="15"/>
                      </a:lnTo>
                      <a:lnTo>
                        <a:pt x="2" y="16"/>
                      </a:lnTo>
                      <a:lnTo>
                        <a:pt x="1" y="18"/>
                      </a:lnTo>
                      <a:lnTo>
                        <a:pt x="1" y="20"/>
                      </a:lnTo>
                      <a:lnTo>
                        <a:pt x="0" y="21"/>
                      </a:lnTo>
                      <a:lnTo>
                        <a:pt x="0" y="22"/>
                      </a:lnTo>
                      <a:lnTo>
                        <a:pt x="0" y="24"/>
                      </a:lnTo>
                      <a:lnTo>
                        <a:pt x="0" y="26"/>
                      </a:lnTo>
                      <a:lnTo>
                        <a:pt x="0" y="28"/>
                      </a:lnTo>
                      <a:lnTo>
                        <a:pt x="0" y="31"/>
                      </a:lnTo>
                      <a:lnTo>
                        <a:pt x="1" y="34"/>
                      </a:lnTo>
                      <a:lnTo>
                        <a:pt x="2" y="36"/>
                      </a:lnTo>
                      <a:lnTo>
                        <a:pt x="3" y="37"/>
                      </a:lnTo>
                      <a:lnTo>
                        <a:pt x="4" y="38"/>
                      </a:lnTo>
                      <a:lnTo>
                        <a:pt x="5" y="39"/>
                      </a:lnTo>
                      <a:lnTo>
                        <a:pt x="7" y="40"/>
                      </a:lnTo>
                      <a:lnTo>
                        <a:pt x="7" y="41"/>
                      </a:lnTo>
                      <a:lnTo>
                        <a:pt x="9" y="41"/>
                      </a:lnTo>
                      <a:lnTo>
                        <a:pt x="10" y="42"/>
                      </a:lnTo>
                      <a:lnTo>
                        <a:pt x="11" y="42"/>
                      </a:lnTo>
                      <a:lnTo>
                        <a:pt x="12" y="42"/>
                      </a:lnTo>
                      <a:lnTo>
                        <a:pt x="13" y="41"/>
                      </a:lnTo>
                      <a:lnTo>
                        <a:pt x="14" y="41"/>
                      </a:lnTo>
                      <a:lnTo>
                        <a:pt x="15" y="40"/>
                      </a:lnTo>
                      <a:lnTo>
                        <a:pt x="16" y="39"/>
                      </a:lnTo>
                      <a:lnTo>
                        <a:pt x="17" y="39"/>
                      </a:lnTo>
                      <a:lnTo>
                        <a:pt x="18" y="38"/>
                      </a:lnTo>
                      <a:lnTo>
                        <a:pt x="18" y="36"/>
                      </a:lnTo>
                      <a:lnTo>
                        <a:pt x="19" y="36"/>
                      </a:lnTo>
                      <a:lnTo>
                        <a:pt x="20" y="34"/>
                      </a:lnTo>
                      <a:lnTo>
                        <a:pt x="20" y="33"/>
                      </a:lnTo>
                      <a:lnTo>
                        <a:pt x="21" y="31"/>
                      </a:lnTo>
                      <a:lnTo>
                        <a:pt x="22" y="29"/>
                      </a:lnTo>
                      <a:lnTo>
                        <a:pt x="22" y="28"/>
                      </a:lnTo>
                      <a:lnTo>
                        <a:pt x="22" y="26"/>
                      </a:lnTo>
                      <a:lnTo>
                        <a:pt x="22" y="25"/>
                      </a:lnTo>
                      <a:lnTo>
                        <a:pt x="22" y="23"/>
                      </a:lnTo>
                      <a:lnTo>
                        <a:pt x="21" y="23"/>
                      </a:lnTo>
                      <a:lnTo>
                        <a:pt x="21" y="21"/>
                      </a:lnTo>
                      <a:lnTo>
                        <a:pt x="20" y="20"/>
                      </a:lnTo>
                      <a:lnTo>
                        <a:pt x="20" y="18"/>
                      </a:lnTo>
                      <a:lnTo>
                        <a:pt x="19" y="16"/>
                      </a:lnTo>
                      <a:lnTo>
                        <a:pt x="18" y="13"/>
                      </a:lnTo>
                      <a:lnTo>
                        <a:pt x="16" y="10"/>
                      </a:lnTo>
                      <a:lnTo>
                        <a:pt x="15" y="7"/>
                      </a:lnTo>
                      <a:lnTo>
                        <a:pt x="14" y="7"/>
                      </a:lnTo>
                      <a:lnTo>
                        <a:pt x="14" y="5"/>
                      </a:lnTo>
                      <a:lnTo>
                        <a:pt x="14" y="3"/>
                      </a:lnTo>
                      <a:lnTo>
                        <a:pt x="13" y="2"/>
                      </a:lnTo>
                      <a:lnTo>
                        <a:pt x="13" y="0"/>
                      </a:lnTo>
                    </a:path>
                  </a:pathLst>
                </a:custGeom>
                <a:solidFill>
                  <a:srgbClr val="0066FF">
                    <a:alpha val="5098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165">
                  <a:extLst>
                    <a:ext uri="{FF2B5EF4-FFF2-40B4-BE49-F238E27FC236}">
                      <a16:creationId xmlns:a16="http://schemas.microsoft.com/office/drawing/2014/main" id="{D6365C49-203B-4600-BCA1-20E582E4817E}"/>
                    </a:ext>
                  </a:extLst>
                </p:cNvPr>
                <p:cNvSpPr>
                  <a:spLocks/>
                </p:cNvSpPr>
                <p:nvPr/>
              </p:nvSpPr>
              <p:spPr bwMode="auto">
                <a:xfrm>
                  <a:off x="3043" y="737"/>
                  <a:ext cx="42" cy="72"/>
                </a:xfrm>
                <a:custGeom>
                  <a:avLst/>
                  <a:gdLst>
                    <a:gd name="T0" fmla="*/ 0 w 42"/>
                    <a:gd name="T1" fmla="*/ 0 h 72"/>
                    <a:gd name="T2" fmla="*/ 6 w 42"/>
                    <a:gd name="T3" fmla="*/ 0 h 72"/>
                    <a:gd name="T4" fmla="*/ 10 w 42"/>
                    <a:gd name="T5" fmla="*/ 2 h 72"/>
                    <a:gd name="T6" fmla="*/ 14 w 42"/>
                    <a:gd name="T7" fmla="*/ 3 h 72"/>
                    <a:gd name="T8" fmla="*/ 17 w 42"/>
                    <a:gd name="T9" fmla="*/ 5 h 72"/>
                    <a:gd name="T10" fmla="*/ 20 w 42"/>
                    <a:gd name="T11" fmla="*/ 7 h 72"/>
                    <a:gd name="T12" fmla="*/ 24 w 42"/>
                    <a:gd name="T13" fmla="*/ 10 h 72"/>
                    <a:gd name="T14" fmla="*/ 27 w 42"/>
                    <a:gd name="T15" fmla="*/ 13 h 72"/>
                    <a:gd name="T16" fmla="*/ 28 w 42"/>
                    <a:gd name="T17" fmla="*/ 16 h 72"/>
                    <a:gd name="T18" fmla="*/ 30 w 42"/>
                    <a:gd name="T19" fmla="*/ 18 h 72"/>
                    <a:gd name="T20" fmla="*/ 32 w 42"/>
                    <a:gd name="T21" fmla="*/ 21 h 72"/>
                    <a:gd name="T22" fmla="*/ 34 w 42"/>
                    <a:gd name="T23" fmla="*/ 24 h 72"/>
                    <a:gd name="T24" fmla="*/ 35 w 42"/>
                    <a:gd name="T25" fmla="*/ 27 h 72"/>
                    <a:gd name="T26" fmla="*/ 37 w 42"/>
                    <a:gd name="T27" fmla="*/ 32 h 72"/>
                    <a:gd name="T28" fmla="*/ 37 w 42"/>
                    <a:gd name="T29" fmla="*/ 34 h 72"/>
                    <a:gd name="T30" fmla="*/ 38 w 42"/>
                    <a:gd name="T31" fmla="*/ 38 h 72"/>
                    <a:gd name="T32" fmla="*/ 39 w 42"/>
                    <a:gd name="T33" fmla="*/ 43 h 72"/>
                    <a:gd name="T34" fmla="*/ 40 w 42"/>
                    <a:gd name="T35" fmla="*/ 47 h 72"/>
                    <a:gd name="T36" fmla="*/ 41 w 42"/>
                    <a:gd name="T37" fmla="*/ 50 h 72"/>
                    <a:gd name="T38" fmla="*/ 40 w 42"/>
                    <a:gd name="T39" fmla="*/ 54 h 72"/>
                    <a:gd name="T40" fmla="*/ 39 w 42"/>
                    <a:gd name="T41" fmla="*/ 57 h 72"/>
                    <a:gd name="T42" fmla="*/ 38 w 42"/>
                    <a:gd name="T43" fmla="*/ 60 h 72"/>
                    <a:gd name="T44" fmla="*/ 37 w 42"/>
                    <a:gd name="T45" fmla="*/ 62 h 72"/>
                    <a:gd name="T46" fmla="*/ 36 w 42"/>
                    <a:gd name="T47" fmla="*/ 65 h 72"/>
                    <a:gd name="T48" fmla="*/ 34 w 42"/>
                    <a:gd name="T49" fmla="*/ 67 h 72"/>
                    <a:gd name="T50" fmla="*/ 32 w 42"/>
                    <a:gd name="T51" fmla="*/ 68 h 72"/>
                    <a:gd name="T52" fmla="*/ 30 w 42"/>
                    <a:gd name="T53" fmla="*/ 69 h 72"/>
                    <a:gd name="T54" fmla="*/ 27 w 42"/>
                    <a:gd name="T55" fmla="*/ 70 h 72"/>
                    <a:gd name="T56" fmla="*/ 26 w 42"/>
                    <a:gd name="T57" fmla="*/ 71 h 72"/>
                    <a:gd name="T58" fmla="*/ 24 w 42"/>
                    <a:gd name="T59" fmla="*/ 71 h 72"/>
                    <a:gd name="T60" fmla="*/ 22 w 42"/>
                    <a:gd name="T61" fmla="*/ 69 h 72"/>
                    <a:gd name="T62" fmla="*/ 20 w 42"/>
                    <a:gd name="T63" fmla="*/ 68 h 72"/>
                    <a:gd name="T64" fmla="*/ 19 w 42"/>
                    <a:gd name="T65" fmla="*/ 68 h 72"/>
                    <a:gd name="T66" fmla="*/ 17 w 42"/>
                    <a:gd name="T67" fmla="*/ 65 h 72"/>
                    <a:gd name="T68" fmla="*/ 15 w 42"/>
                    <a:gd name="T69" fmla="*/ 62 h 72"/>
                    <a:gd name="T70" fmla="*/ 13 w 42"/>
                    <a:gd name="T71" fmla="*/ 59 h 72"/>
                    <a:gd name="T72" fmla="*/ 12 w 42"/>
                    <a:gd name="T73" fmla="*/ 54 h 72"/>
                    <a:gd name="T74" fmla="*/ 12 w 42"/>
                    <a:gd name="T75" fmla="*/ 51 h 72"/>
                    <a:gd name="T76" fmla="*/ 12 w 42"/>
                    <a:gd name="T77" fmla="*/ 48 h 72"/>
                    <a:gd name="T78" fmla="*/ 12 w 42"/>
                    <a:gd name="T79" fmla="*/ 43 h 72"/>
                    <a:gd name="T80" fmla="*/ 13 w 42"/>
                    <a:gd name="T81" fmla="*/ 38 h 72"/>
                    <a:gd name="T82" fmla="*/ 13 w 42"/>
                    <a:gd name="T83" fmla="*/ 32 h 72"/>
                    <a:gd name="T84" fmla="*/ 13 w 42"/>
                    <a:gd name="T85" fmla="*/ 27 h 72"/>
                    <a:gd name="T86" fmla="*/ 13 w 42"/>
                    <a:gd name="T87" fmla="*/ 21 h 72"/>
                    <a:gd name="T88" fmla="*/ 13 w 42"/>
                    <a:gd name="T89" fmla="*/ 19 h 72"/>
                    <a:gd name="T90" fmla="*/ 12 w 42"/>
                    <a:gd name="T91" fmla="*/ 15 h 72"/>
                    <a:gd name="T92" fmla="*/ 10 w 42"/>
                    <a:gd name="T93" fmla="*/ 12 h 72"/>
                    <a:gd name="T94" fmla="*/ 10 w 42"/>
                    <a:gd name="T95" fmla="*/ 10 h 72"/>
                    <a:gd name="T96" fmla="*/ 7 w 42"/>
                    <a:gd name="T97" fmla="*/ 7 h 72"/>
                    <a:gd name="T98" fmla="*/ 6 w 42"/>
                    <a:gd name="T99" fmla="*/ 5 h 72"/>
                    <a:gd name="T100" fmla="*/ 4 w 42"/>
                    <a:gd name="T101" fmla="*/ 4 h 72"/>
                    <a:gd name="T102" fmla="*/ 3 w 42"/>
                    <a:gd name="T103" fmla="*/ 2 h 72"/>
                    <a:gd name="T104" fmla="*/ 0 w 42"/>
                    <a:gd name="T105" fmla="*/ 0 h 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
                    <a:gd name="T160" fmla="*/ 0 h 72"/>
                    <a:gd name="T161" fmla="*/ 42 w 42"/>
                    <a:gd name="T162" fmla="*/ 72 h 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 h="72">
                      <a:moveTo>
                        <a:pt x="0" y="0"/>
                      </a:moveTo>
                      <a:lnTo>
                        <a:pt x="6" y="0"/>
                      </a:lnTo>
                      <a:lnTo>
                        <a:pt x="10" y="2"/>
                      </a:lnTo>
                      <a:lnTo>
                        <a:pt x="14" y="3"/>
                      </a:lnTo>
                      <a:lnTo>
                        <a:pt x="17" y="5"/>
                      </a:lnTo>
                      <a:lnTo>
                        <a:pt x="20" y="7"/>
                      </a:lnTo>
                      <a:lnTo>
                        <a:pt x="24" y="10"/>
                      </a:lnTo>
                      <a:lnTo>
                        <a:pt x="27" y="13"/>
                      </a:lnTo>
                      <a:lnTo>
                        <a:pt x="28" y="16"/>
                      </a:lnTo>
                      <a:lnTo>
                        <a:pt x="30" y="18"/>
                      </a:lnTo>
                      <a:lnTo>
                        <a:pt x="32" y="21"/>
                      </a:lnTo>
                      <a:lnTo>
                        <a:pt x="34" y="24"/>
                      </a:lnTo>
                      <a:lnTo>
                        <a:pt x="35" y="27"/>
                      </a:lnTo>
                      <a:lnTo>
                        <a:pt x="37" y="32"/>
                      </a:lnTo>
                      <a:lnTo>
                        <a:pt x="37" y="34"/>
                      </a:lnTo>
                      <a:lnTo>
                        <a:pt x="38" y="38"/>
                      </a:lnTo>
                      <a:lnTo>
                        <a:pt x="39" y="43"/>
                      </a:lnTo>
                      <a:lnTo>
                        <a:pt x="40" y="47"/>
                      </a:lnTo>
                      <a:lnTo>
                        <a:pt x="41" y="50"/>
                      </a:lnTo>
                      <a:lnTo>
                        <a:pt x="40" y="54"/>
                      </a:lnTo>
                      <a:lnTo>
                        <a:pt x="39" y="57"/>
                      </a:lnTo>
                      <a:lnTo>
                        <a:pt x="38" y="60"/>
                      </a:lnTo>
                      <a:lnTo>
                        <a:pt x="37" y="62"/>
                      </a:lnTo>
                      <a:lnTo>
                        <a:pt x="36" y="65"/>
                      </a:lnTo>
                      <a:lnTo>
                        <a:pt x="34" y="67"/>
                      </a:lnTo>
                      <a:lnTo>
                        <a:pt x="32" y="68"/>
                      </a:lnTo>
                      <a:lnTo>
                        <a:pt x="30" y="69"/>
                      </a:lnTo>
                      <a:lnTo>
                        <a:pt x="27" y="70"/>
                      </a:lnTo>
                      <a:lnTo>
                        <a:pt x="26" y="71"/>
                      </a:lnTo>
                      <a:lnTo>
                        <a:pt x="24" y="71"/>
                      </a:lnTo>
                      <a:lnTo>
                        <a:pt x="22" y="69"/>
                      </a:lnTo>
                      <a:lnTo>
                        <a:pt x="20" y="68"/>
                      </a:lnTo>
                      <a:lnTo>
                        <a:pt x="19" y="68"/>
                      </a:lnTo>
                      <a:lnTo>
                        <a:pt x="17" y="65"/>
                      </a:lnTo>
                      <a:lnTo>
                        <a:pt x="15" y="62"/>
                      </a:lnTo>
                      <a:lnTo>
                        <a:pt x="13" y="59"/>
                      </a:lnTo>
                      <a:lnTo>
                        <a:pt x="12" y="54"/>
                      </a:lnTo>
                      <a:lnTo>
                        <a:pt x="12" y="51"/>
                      </a:lnTo>
                      <a:lnTo>
                        <a:pt x="12" y="48"/>
                      </a:lnTo>
                      <a:lnTo>
                        <a:pt x="12" y="43"/>
                      </a:lnTo>
                      <a:lnTo>
                        <a:pt x="13" y="38"/>
                      </a:lnTo>
                      <a:lnTo>
                        <a:pt x="13" y="32"/>
                      </a:lnTo>
                      <a:lnTo>
                        <a:pt x="13" y="27"/>
                      </a:lnTo>
                      <a:lnTo>
                        <a:pt x="13" y="21"/>
                      </a:lnTo>
                      <a:lnTo>
                        <a:pt x="13" y="19"/>
                      </a:lnTo>
                      <a:lnTo>
                        <a:pt x="12" y="15"/>
                      </a:lnTo>
                      <a:lnTo>
                        <a:pt x="10" y="12"/>
                      </a:lnTo>
                      <a:lnTo>
                        <a:pt x="10" y="10"/>
                      </a:lnTo>
                      <a:lnTo>
                        <a:pt x="7" y="7"/>
                      </a:lnTo>
                      <a:lnTo>
                        <a:pt x="6" y="5"/>
                      </a:lnTo>
                      <a:lnTo>
                        <a:pt x="4" y="4"/>
                      </a:lnTo>
                      <a:lnTo>
                        <a:pt x="3" y="2"/>
                      </a:lnTo>
                      <a:lnTo>
                        <a:pt x="0" y="0"/>
                      </a:lnTo>
                    </a:path>
                  </a:pathLst>
                </a:custGeom>
                <a:solidFill>
                  <a:srgbClr val="0066FF">
                    <a:alpha val="5098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166">
                  <a:extLst>
                    <a:ext uri="{FF2B5EF4-FFF2-40B4-BE49-F238E27FC236}">
                      <a16:creationId xmlns:a16="http://schemas.microsoft.com/office/drawing/2014/main" id="{A87DBC18-680E-42FD-A76A-B1B7771D6012}"/>
                    </a:ext>
                  </a:extLst>
                </p:cNvPr>
                <p:cNvSpPr>
                  <a:spLocks/>
                </p:cNvSpPr>
                <p:nvPr/>
              </p:nvSpPr>
              <p:spPr bwMode="auto">
                <a:xfrm>
                  <a:off x="2994" y="649"/>
                  <a:ext cx="54" cy="34"/>
                </a:xfrm>
                <a:custGeom>
                  <a:avLst/>
                  <a:gdLst>
                    <a:gd name="T0" fmla="*/ 8 w 54"/>
                    <a:gd name="T1" fmla="*/ 12 h 34"/>
                    <a:gd name="T2" fmla="*/ 7 w 54"/>
                    <a:gd name="T3" fmla="*/ 12 h 34"/>
                    <a:gd name="T4" fmla="*/ 6 w 54"/>
                    <a:gd name="T5" fmla="*/ 12 h 34"/>
                    <a:gd name="T6" fmla="*/ 4 w 54"/>
                    <a:gd name="T7" fmla="*/ 12 h 34"/>
                    <a:gd name="T8" fmla="*/ 3 w 54"/>
                    <a:gd name="T9" fmla="*/ 12 h 34"/>
                    <a:gd name="T10" fmla="*/ 0 w 54"/>
                    <a:gd name="T11" fmla="*/ 12 h 34"/>
                    <a:gd name="T12" fmla="*/ 6 w 54"/>
                    <a:gd name="T13" fmla="*/ 8 h 34"/>
                    <a:gd name="T14" fmla="*/ 9 w 54"/>
                    <a:gd name="T15" fmla="*/ 6 h 34"/>
                    <a:gd name="T16" fmla="*/ 12 w 54"/>
                    <a:gd name="T17" fmla="*/ 4 h 34"/>
                    <a:gd name="T18" fmla="*/ 17 w 54"/>
                    <a:gd name="T19" fmla="*/ 2 h 34"/>
                    <a:gd name="T20" fmla="*/ 21 w 54"/>
                    <a:gd name="T21" fmla="*/ 0 h 34"/>
                    <a:gd name="T22" fmla="*/ 24 w 54"/>
                    <a:gd name="T23" fmla="*/ 0 h 34"/>
                    <a:gd name="T24" fmla="*/ 30 w 54"/>
                    <a:gd name="T25" fmla="*/ 0 h 34"/>
                    <a:gd name="T26" fmla="*/ 33 w 54"/>
                    <a:gd name="T27" fmla="*/ 0 h 34"/>
                    <a:gd name="T28" fmla="*/ 37 w 54"/>
                    <a:gd name="T29" fmla="*/ 0 h 34"/>
                    <a:gd name="T30" fmla="*/ 40 w 54"/>
                    <a:gd name="T31" fmla="*/ 2 h 34"/>
                    <a:gd name="T32" fmla="*/ 43 w 54"/>
                    <a:gd name="T33" fmla="*/ 3 h 34"/>
                    <a:gd name="T34" fmla="*/ 45 w 54"/>
                    <a:gd name="T35" fmla="*/ 5 h 34"/>
                    <a:gd name="T36" fmla="*/ 47 w 54"/>
                    <a:gd name="T37" fmla="*/ 7 h 34"/>
                    <a:gd name="T38" fmla="*/ 49 w 54"/>
                    <a:gd name="T39" fmla="*/ 10 h 34"/>
                    <a:gd name="T40" fmla="*/ 50 w 54"/>
                    <a:gd name="T41" fmla="*/ 12 h 34"/>
                    <a:gd name="T42" fmla="*/ 51 w 54"/>
                    <a:gd name="T43" fmla="*/ 15 h 34"/>
                    <a:gd name="T44" fmla="*/ 52 w 54"/>
                    <a:gd name="T45" fmla="*/ 18 h 34"/>
                    <a:gd name="T46" fmla="*/ 53 w 54"/>
                    <a:gd name="T47" fmla="*/ 21 h 34"/>
                    <a:gd name="T48" fmla="*/ 53 w 54"/>
                    <a:gd name="T49" fmla="*/ 23 h 34"/>
                    <a:gd name="T50" fmla="*/ 52 w 54"/>
                    <a:gd name="T51" fmla="*/ 25 h 34"/>
                    <a:gd name="T52" fmla="*/ 51 w 54"/>
                    <a:gd name="T53" fmla="*/ 27 h 34"/>
                    <a:gd name="T54" fmla="*/ 50 w 54"/>
                    <a:gd name="T55" fmla="*/ 28 h 34"/>
                    <a:gd name="T56" fmla="*/ 49 w 54"/>
                    <a:gd name="T57" fmla="*/ 30 h 34"/>
                    <a:gd name="T58" fmla="*/ 48 w 54"/>
                    <a:gd name="T59" fmla="*/ 30 h 34"/>
                    <a:gd name="T60" fmla="*/ 46 w 54"/>
                    <a:gd name="T61" fmla="*/ 32 h 34"/>
                    <a:gd name="T62" fmla="*/ 44 w 54"/>
                    <a:gd name="T63" fmla="*/ 33 h 34"/>
                    <a:gd name="T64" fmla="*/ 43 w 54"/>
                    <a:gd name="T65" fmla="*/ 33 h 34"/>
                    <a:gd name="T66" fmla="*/ 40 w 54"/>
                    <a:gd name="T67" fmla="*/ 33 h 34"/>
                    <a:gd name="T68" fmla="*/ 39 w 54"/>
                    <a:gd name="T69" fmla="*/ 33 h 34"/>
                    <a:gd name="T70" fmla="*/ 37 w 54"/>
                    <a:gd name="T71" fmla="*/ 33 h 34"/>
                    <a:gd name="T72" fmla="*/ 34 w 54"/>
                    <a:gd name="T73" fmla="*/ 33 h 34"/>
                    <a:gd name="T74" fmla="*/ 33 w 54"/>
                    <a:gd name="T75" fmla="*/ 33 h 34"/>
                    <a:gd name="T76" fmla="*/ 31 w 54"/>
                    <a:gd name="T77" fmla="*/ 31 h 34"/>
                    <a:gd name="T78" fmla="*/ 29 w 54"/>
                    <a:gd name="T79" fmla="*/ 30 h 34"/>
                    <a:gd name="T80" fmla="*/ 27 w 54"/>
                    <a:gd name="T81" fmla="*/ 29 h 34"/>
                    <a:gd name="T82" fmla="*/ 25 w 54"/>
                    <a:gd name="T83" fmla="*/ 27 h 34"/>
                    <a:gd name="T84" fmla="*/ 23 w 54"/>
                    <a:gd name="T85" fmla="*/ 24 h 34"/>
                    <a:gd name="T86" fmla="*/ 21 w 54"/>
                    <a:gd name="T87" fmla="*/ 22 h 34"/>
                    <a:gd name="T88" fmla="*/ 20 w 54"/>
                    <a:gd name="T89" fmla="*/ 20 h 34"/>
                    <a:gd name="T90" fmla="*/ 18 w 54"/>
                    <a:gd name="T91" fmla="*/ 18 h 34"/>
                    <a:gd name="T92" fmla="*/ 16 w 54"/>
                    <a:gd name="T93" fmla="*/ 15 h 34"/>
                    <a:gd name="T94" fmla="*/ 15 w 54"/>
                    <a:gd name="T95" fmla="*/ 14 h 34"/>
                    <a:gd name="T96" fmla="*/ 12 w 54"/>
                    <a:gd name="T97" fmla="*/ 13 h 34"/>
                    <a:gd name="T98" fmla="*/ 10 w 54"/>
                    <a:gd name="T99" fmla="*/ 12 h 34"/>
                    <a:gd name="T100" fmla="*/ 9 w 54"/>
                    <a:gd name="T101" fmla="*/ 12 h 34"/>
                    <a:gd name="T102" fmla="*/ 8 w 54"/>
                    <a:gd name="T103" fmla="*/ 12 h 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4"/>
                    <a:gd name="T157" fmla="*/ 0 h 34"/>
                    <a:gd name="T158" fmla="*/ 54 w 54"/>
                    <a:gd name="T159" fmla="*/ 34 h 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4" h="34">
                      <a:moveTo>
                        <a:pt x="8" y="12"/>
                      </a:moveTo>
                      <a:lnTo>
                        <a:pt x="7" y="12"/>
                      </a:lnTo>
                      <a:lnTo>
                        <a:pt x="6" y="12"/>
                      </a:lnTo>
                      <a:lnTo>
                        <a:pt x="4" y="12"/>
                      </a:lnTo>
                      <a:lnTo>
                        <a:pt x="3" y="12"/>
                      </a:lnTo>
                      <a:lnTo>
                        <a:pt x="0" y="12"/>
                      </a:lnTo>
                      <a:lnTo>
                        <a:pt x="6" y="8"/>
                      </a:lnTo>
                      <a:lnTo>
                        <a:pt x="9" y="6"/>
                      </a:lnTo>
                      <a:lnTo>
                        <a:pt x="12" y="4"/>
                      </a:lnTo>
                      <a:lnTo>
                        <a:pt x="17" y="2"/>
                      </a:lnTo>
                      <a:lnTo>
                        <a:pt x="21" y="0"/>
                      </a:lnTo>
                      <a:lnTo>
                        <a:pt x="24" y="0"/>
                      </a:lnTo>
                      <a:lnTo>
                        <a:pt x="30" y="0"/>
                      </a:lnTo>
                      <a:lnTo>
                        <a:pt x="33" y="0"/>
                      </a:lnTo>
                      <a:lnTo>
                        <a:pt x="37" y="0"/>
                      </a:lnTo>
                      <a:lnTo>
                        <a:pt x="40" y="2"/>
                      </a:lnTo>
                      <a:lnTo>
                        <a:pt x="43" y="3"/>
                      </a:lnTo>
                      <a:lnTo>
                        <a:pt x="45" y="5"/>
                      </a:lnTo>
                      <a:lnTo>
                        <a:pt x="47" y="7"/>
                      </a:lnTo>
                      <a:lnTo>
                        <a:pt x="49" y="10"/>
                      </a:lnTo>
                      <a:lnTo>
                        <a:pt x="50" y="12"/>
                      </a:lnTo>
                      <a:lnTo>
                        <a:pt x="51" y="15"/>
                      </a:lnTo>
                      <a:lnTo>
                        <a:pt x="52" y="18"/>
                      </a:lnTo>
                      <a:lnTo>
                        <a:pt x="53" y="21"/>
                      </a:lnTo>
                      <a:lnTo>
                        <a:pt x="53" y="23"/>
                      </a:lnTo>
                      <a:lnTo>
                        <a:pt x="52" y="25"/>
                      </a:lnTo>
                      <a:lnTo>
                        <a:pt x="51" y="27"/>
                      </a:lnTo>
                      <a:lnTo>
                        <a:pt x="50" y="28"/>
                      </a:lnTo>
                      <a:lnTo>
                        <a:pt x="49" y="30"/>
                      </a:lnTo>
                      <a:lnTo>
                        <a:pt x="48" y="30"/>
                      </a:lnTo>
                      <a:lnTo>
                        <a:pt x="46" y="32"/>
                      </a:lnTo>
                      <a:lnTo>
                        <a:pt x="44" y="33"/>
                      </a:lnTo>
                      <a:lnTo>
                        <a:pt x="43" y="33"/>
                      </a:lnTo>
                      <a:lnTo>
                        <a:pt x="40" y="33"/>
                      </a:lnTo>
                      <a:lnTo>
                        <a:pt x="39" y="33"/>
                      </a:lnTo>
                      <a:lnTo>
                        <a:pt x="37" y="33"/>
                      </a:lnTo>
                      <a:lnTo>
                        <a:pt x="34" y="33"/>
                      </a:lnTo>
                      <a:lnTo>
                        <a:pt x="33" y="33"/>
                      </a:lnTo>
                      <a:lnTo>
                        <a:pt x="31" y="31"/>
                      </a:lnTo>
                      <a:lnTo>
                        <a:pt x="29" y="30"/>
                      </a:lnTo>
                      <a:lnTo>
                        <a:pt x="27" y="29"/>
                      </a:lnTo>
                      <a:lnTo>
                        <a:pt x="25" y="27"/>
                      </a:lnTo>
                      <a:lnTo>
                        <a:pt x="23" y="24"/>
                      </a:lnTo>
                      <a:lnTo>
                        <a:pt x="21" y="22"/>
                      </a:lnTo>
                      <a:lnTo>
                        <a:pt x="20" y="20"/>
                      </a:lnTo>
                      <a:lnTo>
                        <a:pt x="18" y="18"/>
                      </a:lnTo>
                      <a:lnTo>
                        <a:pt x="16" y="15"/>
                      </a:lnTo>
                      <a:lnTo>
                        <a:pt x="15" y="14"/>
                      </a:lnTo>
                      <a:lnTo>
                        <a:pt x="12" y="13"/>
                      </a:lnTo>
                      <a:lnTo>
                        <a:pt x="10" y="12"/>
                      </a:lnTo>
                      <a:lnTo>
                        <a:pt x="9" y="12"/>
                      </a:lnTo>
                      <a:lnTo>
                        <a:pt x="8" y="12"/>
                      </a:lnTo>
                    </a:path>
                  </a:pathLst>
                </a:custGeom>
                <a:solidFill>
                  <a:srgbClr val="0066FF">
                    <a:alpha val="5098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167">
                  <a:extLst>
                    <a:ext uri="{FF2B5EF4-FFF2-40B4-BE49-F238E27FC236}">
                      <a16:creationId xmlns:a16="http://schemas.microsoft.com/office/drawing/2014/main" id="{EE22D74C-EF9F-4F74-8703-AD1B4DDB40BA}"/>
                    </a:ext>
                  </a:extLst>
                </p:cNvPr>
                <p:cNvSpPr>
                  <a:spLocks/>
                </p:cNvSpPr>
                <p:nvPr/>
              </p:nvSpPr>
              <p:spPr bwMode="auto">
                <a:xfrm>
                  <a:off x="2995" y="939"/>
                  <a:ext cx="19" cy="43"/>
                </a:xfrm>
                <a:custGeom>
                  <a:avLst/>
                  <a:gdLst>
                    <a:gd name="T0" fmla="*/ 7 w 19"/>
                    <a:gd name="T1" fmla="*/ 0 h 43"/>
                    <a:gd name="T2" fmla="*/ 8 w 19"/>
                    <a:gd name="T3" fmla="*/ 1 h 43"/>
                    <a:gd name="T4" fmla="*/ 9 w 19"/>
                    <a:gd name="T5" fmla="*/ 2 h 43"/>
                    <a:gd name="T6" fmla="*/ 9 w 19"/>
                    <a:gd name="T7" fmla="*/ 4 h 43"/>
                    <a:gd name="T8" fmla="*/ 11 w 19"/>
                    <a:gd name="T9" fmla="*/ 6 h 43"/>
                    <a:gd name="T10" fmla="*/ 12 w 19"/>
                    <a:gd name="T11" fmla="*/ 8 h 43"/>
                    <a:gd name="T12" fmla="*/ 13 w 19"/>
                    <a:gd name="T13" fmla="*/ 10 h 43"/>
                    <a:gd name="T14" fmla="*/ 13 w 19"/>
                    <a:gd name="T15" fmla="*/ 12 h 43"/>
                    <a:gd name="T16" fmla="*/ 14 w 19"/>
                    <a:gd name="T17" fmla="*/ 13 h 43"/>
                    <a:gd name="T18" fmla="*/ 15 w 19"/>
                    <a:gd name="T19" fmla="*/ 15 h 43"/>
                    <a:gd name="T20" fmla="*/ 15 w 19"/>
                    <a:gd name="T21" fmla="*/ 16 h 43"/>
                    <a:gd name="T22" fmla="*/ 16 w 19"/>
                    <a:gd name="T23" fmla="*/ 19 h 43"/>
                    <a:gd name="T24" fmla="*/ 16 w 19"/>
                    <a:gd name="T25" fmla="*/ 20 h 43"/>
                    <a:gd name="T26" fmla="*/ 17 w 19"/>
                    <a:gd name="T27" fmla="*/ 22 h 43"/>
                    <a:gd name="T28" fmla="*/ 17 w 19"/>
                    <a:gd name="T29" fmla="*/ 22 h 43"/>
                    <a:gd name="T30" fmla="*/ 18 w 19"/>
                    <a:gd name="T31" fmla="*/ 25 h 43"/>
                    <a:gd name="T32" fmla="*/ 18 w 19"/>
                    <a:gd name="T33" fmla="*/ 26 h 43"/>
                    <a:gd name="T34" fmla="*/ 18 w 19"/>
                    <a:gd name="T35" fmla="*/ 28 h 43"/>
                    <a:gd name="T36" fmla="*/ 17 w 19"/>
                    <a:gd name="T37" fmla="*/ 31 h 43"/>
                    <a:gd name="T38" fmla="*/ 16 w 19"/>
                    <a:gd name="T39" fmla="*/ 33 h 43"/>
                    <a:gd name="T40" fmla="*/ 15 w 19"/>
                    <a:gd name="T41" fmla="*/ 36 h 43"/>
                    <a:gd name="T42" fmla="*/ 14 w 19"/>
                    <a:gd name="T43" fmla="*/ 37 h 43"/>
                    <a:gd name="T44" fmla="*/ 14 w 19"/>
                    <a:gd name="T45" fmla="*/ 38 h 43"/>
                    <a:gd name="T46" fmla="*/ 13 w 19"/>
                    <a:gd name="T47" fmla="*/ 39 h 43"/>
                    <a:gd name="T48" fmla="*/ 12 w 19"/>
                    <a:gd name="T49" fmla="*/ 40 h 43"/>
                    <a:gd name="T50" fmla="*/ 11 w 19"/>
                    <a:gd name="T51" fmla="*/ 41 h 43"/>
                    <a:gd name="T52" fmla="*/ 10 w 19"/>
                    <a:gd name="T53" fmla="*/ 41 h 43"/>
                    <a:gd name="T54" fmla="*/ 9 w 19"/>
                    <a:gd name="T55" fmla="*/ 42 h 43"/>
                    <a:gd name="T56" fmla="*/ 9 w 19"/>
                    <a:gd name="T57" fmla="*/ 42 h 43"/>
                    <a:gd name="T58" fmla="*/ 8 w 19"/>
                    <a:gd name="T59" fmla="*/ 42 h 43"/>
                    <a:gd name="T60" fmla="*/ 7 w 19"/>
                    <a:gd name="T61" fmla="*/ 41 h 43"/>
                    <a:gd name="T62" fmla="*/ 6 w 19"/>
                    <a:gd name="T63" fmla="*/ 41 h 43"/>
                    <a:gd name="T64" fmla="*/ 5 w 19"/>
                    <a:gd name="T65" fmla="*/ 40 h 43"/>
                    <a:gd name="T66" fmla="*/ 4 w 19"/>
                    <a:gd name="T67" fmla="*/ 39 h 43"/>
                    <a:gd name="T68" fmla="*/ 4 w 19"/>
                    <a:gd name="T69" fmla="*/ 39 h 43"/>
                    <a:gd name="T70" fmla="*/ 3 w 19"/>
                    <a:gd name="T71" fmla="*/ 38 h 43"/>
                    <a:gd name="T72" fmla="*/ 2 w 19"/>
                    <a:gd name="T73" fmla="*/ 37 h 43"/>
                    <a:gd name="T74" fmla="*/ 1 w 19"/>
                    <a:gd name="T75" fmla="*/ 36 h 43"/>
                    <a:gd name="T76" fmla="*/ 1 w 19"/>
                    <a:gd name="T77" fmla="*/ 34 h 43"/>
                    <a:gd name="T78" fmla="*/ 0 w 19"/>
                    <a:gd name="T79" fmla="*/ 33 h 43"/>
                    <a:gd name="T80" fmla="*/ 0 w 19"/>
                    <a:gd name="T81" fmla="*/ 31 h 43"/>
                    <a:gd name="T82" fmla="*/ 0 w 19"/>
                    <a:gd name="T83" fmla="*/ 30 h 43"/>
                    <a:gd name="T84" fmla="*/ 0 w 19"/>
                    <a:gd name="T85" fmla="*/ 28 h 43"/>
                    <a:gd name="T86" fmla="*/ 0 w 19"/>
                    <a:gd name="T87" fmla="*/ 27 h 43"/>
                    <a:gd name="T88" fmla="*/ 0 w 19"/>
                    <a:gd name="T89" fmla="*/ 25 h 43"/>
                    <a:gd name="T90" fmla="*/ 0 w 19"/>
                    <a:gd name="T91" fmla="*/ 24 h 43"/>
                    <a:gd name="T92" fmla="*/ 0 w 19"/>
                    <a:gd name="T93" fmla="*/ 23 h 43"/>
                    <a:gd name="T94" fmla="*/ 0 w 19"/>
                    <a:gd name="T95" fmla="*/ 22 h 43"/>
                    <a:gd name="T96" fmla="*/ 0 w 19"/>
                    <a:gd name="T97" fmla="*/ 20 h 43"/>
                    <a:gd name="T98" fmla="*/ 1 w 19"/>
                    <a:gd name="T99" fmla="*/ 19 h 43"/>
                    <a:gd name="T100" fmla="*/ 1 w 19"/>
                    <a:gd name="T101" fmla="*/ 16 h 43"/>
                    <a:gd name="T102" fmla="*/ 3 w 19"/>
                    <a:gd name="T103" fmla="*/ 13 h 43"/>
                    <a:gd name="T104" fmla="*/ 4 w 19"/>
                    <a:gd name="T105" fmla="*/ 10 h 43"/>
                    <a:gd name="T106" fmla="*/ 5 w 19"/>
                    <a:gd name="T107" fmla="*/ 8 h 43"/>
                    <a:gd name="T108" fmla="*/ 5 w 19"/>
                    <a:gd name="T109" fmla="*/ 7 h 43"/>
                    <a:gd name="T110" fmla="*/ 5 w 19"/>
                    <a:gd name="T111" fmla="*/ 6 h 43"/>
                    <a:gd name="T112" fmla="*/ 6 w 19"/>
                    <a:gd name="T113" fmla="*/ 5 h 43"/>
                    <a:gd name="T114" fmla="*/ 6 w 19"/>
                    <a:gd name="T115" fmla="*/ 4 h 43"/>
                    <a:gd name="T116" fmla="*/ 7 w 19"/>
                    <a:gd name="T117" fmla="*/ 2 h 43"/>
                    <a:gd name="T118" fmla="*/ 7 w 19"/>
                    <a:gd name="T119" fmla="*/ 0 h 4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
                    <a:gd name="T181" fmla="*/ 0 h 43"/>
                    <a:gd name="T182" fmla="*/ 19 w 19"/>
                    <a:gd name="T183" fmla="*/ 43 h 4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 h="43">
                      <a:moveTo>
                        <a:pt x="7" y="0"/>
                      </a:moveTo>
                      <a:lnTo>
                        <a:pt x="8" y="1"/>
                      </a:lnTo>
                      <a:lnTo>
                        <a:pt x="9" y="2"/>
                      </a:lnTo>
                      <a:lnTo>
                        <a:pt x="9" y="4"/>
                      </a:lnTo>
                      <a:lnTo>
                        <a:pt x="11" y="6"/>
                      </a:lnTo>
                      <a:lnTo>
                        <a:pt x="12" y="8"/>
                      </a:lnTo>
                      <a:lnTo>
                        <a:pt x="13" y="10"/>
                      </a:lnTo>
                      <a:lnTo>
                        <a:pt x="13" y="12"/>
                      </a:lnTo>
                      <a:lnTo>
                        <a:pt x="14" y="13"/>
                      </a:lnTo>
                      <a:lnTo>
                        <a:pt x="15" y="15"/>
                      </a:lnTo>
                      <a:lnTo>
                        <a:pt x="15" y="16"/>
                      </a:lnTo>
                      <a:lnTo>
                        <a:pt x="16" y="19"/>
                      </a:lnTo>
                      <a:lnTo>
                        <a:pt x="16" y="20"/>
                      </a:lnTo>
                      <a:lnTo>
                        <a:pt x="17" y="22"/>
                      </a:lnTo>
                      <a:lnTo>
                        <a:pt x="18" y="25"/>
                      </a:lnTo>
                      <a:lnTo>
                        <a:pt x="18" y="26"/>
                      </a:lnTo>
                      <a:lnTo>
                        <a:pt x="18" y="28"/>
                      </a:lnTo>
                      <a:lnTo>
                        <a:pt x="17" y="31"/>
                      </a:lnTo>
                      <a:lnTo>
                        <a:pt x="16" y="33"/>
                      </a:lnTo>
                      <a:lnTo>
                        <a:pt x="15" y="36"/>
                      </a:lnTo>
                      <a:lnTo>
                        <a:pt x="14" y="37"/>
                      </a:lnTo>
                      <a:lnTo>
                        <a:pt x="14" y="38"/>
                      </a:lnTo>
                      <a:lnTo>
                        <a:pt x="13" y="39"/>
                      </a:lnTo>
                      <a:lnTo>
                        <a:pt x="12" y="40"/>
                      </a:lnTo>
                      <a:lnTo>
                        <a:pt x="11" y="41"/>
                      </a:lnTo>
                      <a:lnTo>
                        <a:pt x="10" y="41"/>
                      </a:lnTo>
                      <a:lnTo>
                        <a:pt x="9" y="42"/>
                      </a:lnTo>
                      <a:lnTo>
                        <a:pt x="8" y="42"/>
                      </a:lnTo>
                      <a:lnTo>
                        <a:pt x="7" y="41"/>
                      </a:lnTo>
                      <a:lnTo>
                        <a:pt x="6" y="41"/>
                      </a:lnTo>
                      <a:lnTo>
                        <a:pt x="5" y="40"/>
                      </a:lnTo>
                      <a:lnTo>
                        <a:pt x="4" y="39"/>
                      </a:lnTo>
                      <a:lnTo>
                        <a:pt x="3" y="38"/>
                      </a:lnTo>
                      <a:lnTo>
                        <a:pt x="2" y="37"/>
                      </a:lnTo>
                      <a:lnTo>
                        <a:pt x="1" y="36"/>
                      </a:lnTo>
                      <a:lnTo>
                        <a:pt x="1" y="34"/>
                      </a:lnTo>
                      <a:lnTo>
                        <a:pt x="0" y="33"/>
                      </a:lnTo>
                      <a:lnTo>
                        <a:pt x="0" y="31"/>
                      </a:lnTo>
                      <a:lnTo>
                        <a:pt x="0" y="30"/>
                      </a:lnTo>
                      <a:lnTo>
                        <a:pt x="0" y="28"/>
                      </a:lnTo>
                      <a:lnTo>
                        <a:pt x="0" y="27"/>
                      </a:lnTo>
                      <a:lnTo>
                        <a:pt x="0" y="25"/>
                      </a:lnTo>
                      <a:lnTo>
                        <a:pt x="0" y="24"/>
                      </a:lnTo>
                      <a:lnTo>
                        <a:pt x="0" y="23"/>
                      </a:lnTo>
                      <a:lnTo>
                        <a:pt x="0" y="22"/>
                      </a:lnTo>
                      <a:lnTo>
                        <a:pt x="0" y="20"/>
                      </a:lnTo>
                      <a:lnTo>
                        <a:pt x="1" y="19"/>
                      </a:lnTo>
                      <a:lnTo>
                        <a:pt x="1" y="16"/>
                      </a:lnTo>
                      <a:lnTo>
                        <a:pt x="3" y="13"/>
                      </a:lnTo>
                      <a:lnTo>
                        <a:pt x="4" y="10"/>
                      </a:lnTo>
                      <a:lnTo>
                        <a:pt x="5" y="8"/>
                      </a:lnTo>
                      <a:lnTo>
                        <a:pt x="5" y="7"/>
                      </a:lnTo>
                      <a:lnTo>
                        <a:pt x="5" y="6"/>
                      </a:lnTo>
                      <a:lnTo>
                        <a:pt x="6" y="5"/>
                      </a:lnTo>
                      <a:lnTo>
                        <a:pt x="6" y="4"/>
                      </a:lnTo>
                      <a:lnTo>
                        <a:pt x="7" y="2"/>
                      </a:lnTo>
                      <a:lnTo>
                        <a:pt x="7" y="0"/>
                      </a:lnTo>
                    </a:path>
                  </a:pathLst>
                </a:custGeom>
                <a:solidFill>
                  <a:srgbClr val="0066FF">
                    <a:alpha val="5098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168">
                  <a:extLst>
                    <a:ext uri="{FF2B5EF4-FFF2-40B4-BE49-F238E27FC236}">
                      <a16:creationId xmlns:a16="http://schemas.microsoft.com/office/drawing/2014/main" id="{A8F8B0D4-4333-4129-B3FF-1A49BE6F2741}"/>
                    </a:ext>
                  </a:extLst>
                </p:cNvPr>
                <p:cNvSpPr>
                  <a:spLocks/>
                </p:cNvSpPr>
                <p:nvPr/>
              </p:nvSpPr>
              <p:spPr bwMode="auto">
                <a:xfrm>
                  <a:off x="2908" y="927"/>
                  <a:ext cx="23" cy="43"/>
                </a:xfrm>
                <a:custGeom>
                  <a:avLst/>
                  <a:gdLst>
                    <a:gd name="T0" fmla="*/ 8 w 23"/>
                    <a:gd name="T1" fmla="*/ 0 h 43"/>
                    <a:gd name="T2" fmla="*/ 9 w 23"/>
                    <a:gd name="T3" fmla="*/ 1 h 43"/>
                    <a:gd name="T4" fmla="*/ 11 w 23"/>
                    <a:gd name="T5" fmla="*/ 2 h 43"/>
                    <a:gd name="T6" fmla="*/ 12 w 23"/>
                    <a:gd name="T7" fmla="*/ 3 h 43"/>
                    <a:gd name="T8" fmla="*/ 13 w 23"/>
                    <a:gd name="T9" fmla="*/ 5 h 43"/>
                    <a:gd name="T10" fmla="*/ 14 w 23"/>
                    <a:gd name="T11" fmla="*/ 7 h 43"/>
                    <a:gd name="T12" fmla="*/ 16 w 23"/>
                    <a:gd name="T13" fmla="*/ 9 h 43"/>
                    <a:gd name="T14" fmla="*/ 17 w 23"/>
                    <a:gd name="T15" fmla="*/ 11 h 43"/>
                    <a:gd name="T16" fmla="*/ 18 w 23"/>
                    <a:gd name="T17" fmla="*/ 13 h 43"/>
                    <a:gd name="T18" fmla="*/ 18 w 23"/>
                    <a:gd name="T19" fmla="*/ 14 h 43"/>
                    <a:gd name="T20" fmla="*/ 19 w 23"/>
                    <a:gd name="T21" fmla="*/ 16 h 43"/>
                    <a:gd name="T22" fmla="*/ 20 w 23"/>
                    <a:gd name="T23" fmla="*/ 18 h 43"/>
                    <a:gd name="T24" fmla="*/ 20 w 23"/>
                    <a:gd name="T25" fmla="*/ 20 h 43"/>
                    <a:gd name="T26" fmla="*/ 21 w 23"/>
                    <a:gd name="T27" fmla="*/ 21 h 43"/>
                    <a:gd name="T28" fmla="*/ 21 w 23"/>
                    <a:gd name="T29" fmla="*/ 22 h 43"/>
                    <a:gd name="T30" fmla="*/ 21 w 23"/>
                    <a:gd name="T31" fmla="*/ 24 h 43"/>
                    <a:gd name="T32" fmla="*/ 22 w 23"/>
                    <a:gd name="T33" fmla="*/ 26 h 43"/>
                    <a:gd name="T34" fmla="*/ 22 w 23"/>
                    <a:gd name="T35" fmla="*/ 28 h 43"/>
                    <a:gd name="T36" fmla="*/ 21 w 23"/>
                    <a:gd name="T37" fmla="*/ 31 h 43"/>
                    <a:gd name="T38" fmla="*/ 20 w 23"/>
                    <a:gd name="T39" fmla="*/ 34 h 43"/>
                    <a:gd name="T40" fmla="*/ 19 w 23"/>
                    <a:gd name="T41" fmla="*/ 36 h 43"/>
                    <a:gd name="T42" fmla="*/ 18 w 23"/>
                    <a:gd name="T43" fmla="*/ 37 h 43"/>
                    <a:gd name="T44" fmla="*/ 18 w 23"/>
                    <a:gd name="T45" fmla="*/ 38 h 43"/>
                    <a:gd name="T46" fmla="*/ 16 w 23"/>
                    <a:gd name="T47" fmla="*/ 39 h 43"/>
                    <a:gd name="T48" fmla="*/ 15 w 23"/>
                    <a:gd name="T49" fmla="*/ 40 h 43"/>
                    <a:gd name="T50" fmla="*/ 14 w 23"/>
                    <a:gd name="T51" fmla="*/ 41 h 43"/>
                    <a:gd name="T52" fmla="*/ 13 w 23"/>
                    <a:gd name="T53" fmla="*/ 41 h 43"/>
                    <a:gd name="T54" fmla="*/ 11 w 23"/>
                    <a:gd name="T55" fmla="*/ 42 h 43"/>
                    <a:gd name="T56" fmla="*/ 11 w 23"/>
                    <a:gd name="T57" fmla="*/ 42 h 43"/>
                    <a:gd name="T58" fmla="*/ 9 w 23"/>
                    <a:gd name="T59" fmla="*/ 42 h 43"/>
                    <a:gd name="T60" fmla="*/ 8 w 23"/>
                    <a:gd name="T61" fmla="*/ 41 h 43"/>
                    <a:gd name="T62" fmla="*/ 7 w 23"/>
                    <a:gd name="T63" fmla="*/ 41 h 43"/>
                    <a:gd name="T64" fmla="*/ 6 w 23"/>
                    <a:gd name="T65" fmla="*/ 40 h 43"/>
                    <a:gd name="T66" fmla="*/ 5 w 23"/>
                    <a:gd name="T67" fmla="*/ 39 h 43"/>
                    <a:gd name="T68" fmla="*/ 4 w 23"/>
                    <a:gd name="T69" fmla="*/ 39 h 43"/>
                    <a:gd name="T70" fmla="*/ 3 w 23"/>
                    <a:gd name="T71" fmla="*/ 38 h 43"/>
                    <a:gd name="T72" fmla="*/ 2 w 23"/>
                    <a:gd name="T73" fmla="*/ 36 h 43"/>
                    <a:gd name="T74" fmla="*/ 1 w 23"/>
                    <a:gd name="T75" fmla="*/ 36 h 43"/>
                    <a:gd name="T76" fmla="*/ 1 w 23"/>
                    <a:gd name="T77" fmla="*/ 34 h 43"/>
                    <a:gd name="T78" fmla="*/ 0 w 23"/>
                    <a:gd name="T79" fmla="*/ 33 h 43"/>
                    <a:gd name="T80" fmla="*/ 0 w 23"/>
                    <a:gd name="T81" fmla="*/ 31 h 43"/>
                    <a:gd name="T82" fmla="*/ 0 w 23"/>
                    <a:gd name="T83" fmla="*/ 29 h 43"/>
                    <a:gd name="T84" fmla="*/ 0 w 23"/>
                    <a:gd name="T85" fmla="*/ 28 h 43"/>
                    <a:gd name="T86" fmla="*/ 0 w 23"/>
                    <a:gd name="T87" fmla="*/ 26 h 43"/>
                    <a:gd name="T88" fmla="*/ 0 w 23"/>
                    <a:gd name="T89" fmla="*/ 25 h 43"/>
                    <a:gd name="T90" fmla="*/ 0 w 23"/>
                    <a:gd name="T91" fmla="*/ 23 h 43"/>
                    <a:gd name="T92" fmla="*/ 0 w 23"/>
                    <a:gd name="T93" fmla="*/ 22 h 43"/>
                    <a:gd name="T94" fmla="*/ 0 w 23"/>
                    <a:gd name="T95" fmla="*/ 21 h 43"/>
                    <a:gd name="T96" fmla="*/ 0 w 23"/>
                    <a:gd name="T97" fmla="*/ 20 h 43"/>
                    <a:gd name="T98" fmla="*/ 1 w 23"/>
                    <a:gd name="T99" fmla="*/ 18 h 43"/>
                    <a:gd name="T100" fmla="*/ 2 w 23"/>
                    <a:gd name="T101" fmla="*/ 16 h 43"/>
                    <a:gd name="T102" fmla="*/ 3 w 23"/>
                    <a:gd name="T103" fmla="*/ 12 h 43"/>
                    <a:gd name="T104" fmla="*/ 5 w 23"/>
                    <a:gd name="T105" fmla="*/ 9 h 43"/>
                    <a:gd name="T106" fmla="*/ 6 w 23"/>
                    <a:gd name="T107" fmla="*/ 7 h 43"/>
                    <a:gd name="T108" fmla="*/ 7 w 23"/>
                    <a:gd name="T109" fmla="*/ 6 h 43"/>
                    <a:gd name="T110" fmla="*/ 7 w 23"/>
                    <a:gd name="T111" fmla="*/ 5 h 43"/>
                    <a:gd name="T112" fmla="*/ 7 w 23"/>
                    <a:gd name="T113" fmla="*/ 4 h 43"/>
                    <a:gd name="T114" fmla="*/ 7 w 23"/>
                    <a:gd name="T115" fmla="*/ 3 h 43"/>
                    <a:gd name="T116" fmla="*/ 8 w 23"/>
                    <a:gd name="T117" fmla="*/ 2 h 43"/>
                    <a:gd name="T118" fmla="*/ 8 w 23"/>
                    <a:gd name="T119" fmla="*/ 0 h 4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3"/>
                    <a:gd name="T181" fmla="*/ 0 h 43"/>
                    <a:gd name="T182" fmla="*/ 23 w 23"/>
                    <a:gd name="T183" fmla="*/ 43 h 4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3" h="43">
                      <a:moveTo>
                        <a:pt x="8" y="0"/>
                      </a:moveTo>
                      <a:lnTo>
                        <a:pt x="9" y="1"/>
                      </a:lnTo>
                      <a:lnTo>
                        <a:pt x="11" y="2"/>
                      </a:lnTo>
                      <a:lnTo>
                        <a:pt x="12" y="3"/>
                      </a:lnTo>
                      <a:lnTo>
                        <a:pt x="13" y="5"/>
                      </a:lnTo>
                      <a:lnTo>
                        <a:pt x="14" y="7"/>
                      </a:lnTo>
                      <a:lnTo>
                        <a:pt x="16" y="9"/>
                      </a:lnTo>
                      <a:lnTo>
                        <a:pt x="17" y="11"/>
                      </a:lnTo>
                      <a:lnTo>
                        <a:pt x="18" y="13"/>
                      </a:lnTo>
                      <a:lnTo>
                        <a:pt x="18" y="14"/>
                      </a:lnTo>
                      <a:lnTo>
                        <a:pt x="19" y="16"/>
                      </a:lnTo>
                      <a:lnTo>
                        <a:pt x="20" y="18"/>
                      </a:lnTo>
                      <a:lnTo>
                        <a:pt x="20" y="20"/>
                      </a:lnTo>
                      <a:lnTo>
                        <a:pt x="21" y="21"/>
                      </a:lnTo>
                      <a:lnTo>
                        <a:pt x="21" y="22"/>
                      </a:lnTo>
                      <a:lnTo>
                        <a:pt x="21" y="24"/>
                      </a:lnTo>
                      <a:lnTo>
                        <a:pt x="22" y="26"/>
                      </a:lnTo>
                      <a:lnTo>
                        <a:pt x="22" y="28"/>
                      </a:lnTo>
                      <a:lnTo>
                        <a:pt x="21" y="31"/>
                      </a:lnTo>
                      <a:lnTo>
                        <a:pt x="20" y="34"/>
                      </a:lnTo>
                      <a:lnTo>
                        <a:pt x="19" y="36"/>
                      </a:lnTo>
                      <a:lnTo>
                        <a:pt x="18" y="37"/>
                      </a:lnTo>
                      <a:lnTo>
                        <a:pt x="18" y="38"/>
                      </a:lnTo>
                      <a:lnTo>
                        <a:pt x="16" y="39"/>
                      </a:lnTo>
                      <a:lnTo>
                        <a:pt x="15" y="40"/>
                      </a:lnTo>
                      <a:lnTo>
                        <a:pt x="14" y="41"/>
                      </a:lnTo>
                      <a:lnTo>
                        <a:pt x="13" y="41"/>
                      </a:lnTo>
                      <a:lnTo>
                        <a:pt x="11" y="42"/>
                      </a:lnTo>
                      <a:lnTo>
                        <a:pt x="9" y="42"/>
                      </a:lnTo>
                      <a:lnTo>
                        <a:pt x="8" y="41"/>
                      </a:lnTo>
                      <a:lnTo>
                        <a:pt x="7" y="41"/>
                      </a:lnTo>
                      <a:lnTo>
                        <a:pt x="6" y="40"/>
                      </a:lnTo>
                      <a:lnTo>
                        <a:pt x="5" y="39"/>
                      </a:lnTo>
                      <a:lnTo>
                        <a:pt x="4" y="39"/>
                      </a:lnTo>
                      <a:lnTo>
                        <a:pt x="3" y="38"/>
                      </a:lnTo>
                      <a:lnTo>
                        <a:pt x="2" y="36"/>
                      </a:lnTo>
                      <a:lnTo>
                        <a:pt x="1" y="36"/>
                      </a:lnTo>
                      <a:lnTo>
                        <a:pt x="1" y="34"/>
                      </a:lnTo>
                      <a:lnTo>
                        <a:pt x="0" y="33"/>
                      </a:lnTo>
                      <a:lnTo>
                        <a:pt x="0" y="31"/>
                      </a:lnTo>
                      <a:lnTo>
                        <a:pt x="0" y="29"/>
                      </a:lnTo>
                      <a:lnTo>
                        <a:pt x="0" y="28"/>
                      </a:lnTo>
                      <a:lnTo>
                        <a:pt x="0" y="26"/>
                      </a:lnTo>
                      <a:lnTo>
                        <a:pt x="0" y="25"/>
                      </a:lnTo>
                      <a:lnTo>
                        <a:pt x="0" y="23"/>
                      </a:lnTo>
                      <a:lnTo>
                        <a:pt x="0" y="22"/>
                      </a:lnTo>
                      <a:lnTo>
                        <a:pt x="0" y="21"/>
                      </a:lnTo>
                      <a:lnTo>
                        <a:pt x="0" y="20"/>
                      </a:lnTo>
                      <a:lnTo>
                        <a:pt x="1" y="18"/>
                      </a:lnTo>
                      <a:lnTo>
                        <a:pt x="2" y="16"/>
                      </a:lnTo>
                      <a:lnTo>
                        <a:pt x="3" y="12"/>
                      </a:lnTo>
                      <a:lnTo>
                        <a:pt x="5" y="9"/>
                      </a:lnTo>
                      <a:lnTo>
                        <a:pt x="6" y="7"/>
                      </a:lnTo>
                      <a:lnTo>
                        <a:pt x="7" y="6"/>
                      </a:lnTo>
                      <a:lnTo>
                        <a:pt x="7" y="5"/>
                      </a:lnTo>
                      <a:lnTo>
                        <a:pt x="7" y="4"/>
                      </a:lnTo>
                      <a:lnTo>
                        <a:pt x="7" y="3"/>
                      </a:lnTo>
                      <a:lnTo>
                        <a:pt x="8" y="2"/>
                      </a:lnTo>
                      <a:lnTo>
                        <a:pt x="8" y="0"/>
                      </a:lnTo>
                    </a:path>
                  </a:pathLst>
                </a:custGeom>
                <a:solidFill>
                  <a:srgbClr val="0066FF">
                    <a:alpha val="5098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169">
                  <a:extLst>
                    <a:ext uri="{FF2B5EF4-FFF2-40B4-BE49-F238E27FC236}">
                      <a16:creationId xmlns:a16="http://schemas.microsoft.com/office/drawing/2014/main" id="{55933E77-565A-4B22-9972-568DFBFDB8E5}"/>
                    </a:ext>
                  </a:extLst>
                </p:cNvPr>
                <p:cNvSpPr>
                  <a:spLocks/>
                </p:cNvSpPr>
                <p:nvPr/>
              </p:nvSpPr>
              <p:spPr bwMode="auto">
                <a:xfrm>
                  <a:off x="2737" y="922"/>
                  <a:ext cx="22" cy="42"/>
                </a:xfrm>
                <a:custGeom>
                  <a:avLst/>
                  <a:gdLst>
                    <a:gd name="T0" fmla="*/ 12 w 22"/>
                    <a:gd name="T1" fmla="*/ 0 h 42"/>
                    <a:gd name="T2" fmla="*/ 11 w 22"/>
                    <a:gd name="T3" fmla="*/ 1 h 42"/>
                    <a:gd name="T4" fmla="*/ 10 w 22"/>
                    <a:gd name="T5" fmla="*/ 2 h 42"/>
                    <a:gd name="T6" fmla="*/ 9 w 22"/>
                    <a:gd name="T7" fmla="*/ 4 h 42"/>
                    <a:gd name="T8" fmla="*/ 7 w 22"/>
                    <a:gd name="T9" fmla="*/ 5 h 42"/>
                    <a:gd name="T10" fmla="*/ 6 w 22"/>
                    <a:gd name="T11" fmla="*/ 7 h 42"/>
                    <a:gd name="T12" fmla="*/ 5 w 22"/>
                    <a:gd name="T13" fmla="*/ 9 h 42"/>
                    <a:gd name="T14" fmla="*/ 3 w 22"/>
                    <a:gd name="T15" fmla="*/ 12 h 42"/>
                    <a:gd name="T16" fmla="*/ 3 w 22"/>
                    <a:gd name="T17" fmla="*/ 13 h 42"/>
                    <a:gd name="T18" fmla="*/ 3 w 22"/>
                    <a:gd name="T19" fmla="*/ 14 h 42"/>
                    <a:gd name="T20" fmla="*/ 2 w 22"/>
                    <a:gd name="T21" fmla="*/ 16 h 42"/>
                    <a:gd name="T22" fmla="*/ 1 w 22"/>
                    <a:gd name="T23" fmla="*/ 18 h 42"/>
                    <a:gd name="T24" fmla="*/ 0 w 22"/>
                    <a:gd name="T25" fmla="*/ 19 h 42"/>
                    <a:gd name="T26" fmla="*/ 0 w 22"/>
                    <a:gd name="T27" fmla="*/ 21 h 42"/>
                    <a:gd name="T28" fmla="*/ 0 w 22"/>
                    <a:gd name="T29" fmla="*/ 22 h 42"/>
                    <a:gd name="T30" fmla="*/ 0 w 22"/>
                    <a:gd name="T31" fmla="*/ 24 h 42"/>
                    <a:gd name="T32" fmla="*/ 0 w 22"/>
                    <a:gd name="T33" fmla="*/ 26 h 42"/>
                    <a:gd name="T34" fmla="*/ 0 w 22"/>
                    <a:gd name="T35" fmla="*/ 28 h 42"/>
                    <a:gd name="T36" fmla="*/ 0 w 22"/>
                    <a:gd name="T37" fmla="*/ 31 h 42"/>
                    <a:gd name="T38" fmla="*/ 0 w 22"/>
                    <a:gd name="T39" fmla="*/ 33 h 42"/>
                    <a:gd name="T40" fmla="*/ 2 w 22"/>
                    <a:gd name="T41" fmla="*/ 35 h 42"/>
                    <a:gd name="T42" fmla="*/ 3 w 22"/>
                    <a:gd name="T43" fmla="*/ 36 h 42"/>
                    <a:gd name="T44" fmla="*/ 3 w 22"/>
                    <a:gd name="T45" fmla="*/ 38 h 42"/>
                    <a:gd name="T46" fmla="*/ 4 w 22"/>
                    <a:gd name="T47" fmla="*/ 38 h 42"/>
                    <a:gd name="T48" fmla="*/ 6 w 22"/>
                    <a:gd name="T49" fmla="*/ 39 h 42"/>
                    <a:gd name="T50" fmla="*/ 7 w 22"/>
                    <a:gd name="T51" fmla="*/ 40 h 42"/>
                    <a:gd name="T52" fmla="*/ 8 w 22"/>
                    <a:gd name="T53" fmla="*/ 41 h 42"/>
                    <a:gd name="T54" fmla="*/ 9 w 22"/>
                    <a:gd name="T55" fmla="*/ 41 h 42"/>
                    <a:gd name="T56" fmla="*/ 10 w 22"/>
                    <a:gd name="T57" fmla="*/ 41 h 42"/>
                    <a:gd name="T58" fmla="*/ 11 w 22"/>
                    <a:gd name="T59" fmla="*/ 41 h 42"/>
                    <a:gd name="T60" fmla="*/ 12 w 22"/>
                    <a:gd name="T61" fmla="*/ 41 h 42"/>
                    <a:gd name="T62" fmla="*/ 14 w 22"/>
                    <a:gd name="T63" fmla="*/ 40 h 42"/>
                    <a:gd name="T64" fmla="*/ 14 w 22"/>
                    <a:gd name="T65" fmla="*/ 39 h 42"/>
                    <a:gd name="T66" fmla="*/ 15 w 22"/>
                    <a:gd name="T67" fmla="*/ 39 h 42"/>
                    <a:gd name="T68" fmla="*/ 17 w 22"/>
                    <a:gd name="T69" fmla="*/ 38 h 42"/>
                    <a:gd name="T70" fmla="*/ 17 w 22"/>
                    <a:gd name="T71" fmla="*/ 37 h 42"/>
                    <a:gd name="T72" fmla="*/ 18 w 22"/>
                    <a:gd name="T73" fmla="*/ 36 h 42"/>
                    <a:gd name="T74" fmla="*/ 19 w 22"/>
                    <a:gd name="T75" fmla="*/ 35 h 42"/>
                    <a:gd name="T76" fmla="*/ 20 w 22"/>
                    <a:gd name="T77" fmla="*/ 33 h 42"/>
                    <a:gd name="T78" fmla="*/ 20 w 22"/>
                    <a:gd name="T79" fmla="*/ 32 h 42"/>
                    <a:gd name="T80" fmla="*/ 21 w 22"/>
                    <a:gd name="T81" fmla="*/ 31 h 42"/>
                    <a:gd name="T82" fmla="*/ 21 w 22"/>
                    <a:gd name="T83" fmla="*/ 28 h 42"/>
                    <a:gd name="T84" fmla="*/ 21 w 22"/>
                    <a:gd name="T85" fmla="*/ 27 h 42"/>
                    <a:gd name="T86" fmla="*/ 21 w 22"/>
                    <a:gd name="T87" fmla="*/ 26 h 42"/>
                    <a:gd name="T88" fmla="*/ 21 w 22"/>
                    <a:gd name="T89" fmla="*/ 25 h 42"/>
                    <a:gd name="T90" fmla="*/ 21 w 22"/>
                    <a:gd name="T91" fmla="*/ 24 h 42"/>
                    <a:gd name="T92" fmla="*/ 21 w 22"/>
                    <a:gd name="T93" fmla="*/ 22 h 42"/>
                    <a:gd name="T94" fmla="*/ 20 w 22"/>
                    <a:gd name="T95" fmla="*/ 21 h 42"/>
                    <a:gd name="T96" fmla="*/ 20 w 22"/>
                    <a:gd name="T97" fmla="*/ 20 h 42"/>
                    <a:gd name="T98" fmla="*/ 20 w 22"/>
                    <a:gd name="T99" fmla="*/ 18 h 42"/>
                    <a:gd name="T100" fmla="*/ 18 w 22"/>
                    <a:gd name="T101" fmla="*/ 16 h 42"/>
                    <a:gd name="T102" fmla="*/ 17 w 22"/>
                    <a:gd name="T103" fmla="*/ 12 h 42"/>
                    <a:gd name="T104" fmla="*/ 15 w 22"/>
                    <a:gd name="T105" fmla="*/ 9 h 42"/>
                    <a:gd name="T106" fmla="*/ 14 w 22"/>
                    <a:gd name="T107" fmla="*/ 7 h 42"/>
                    <a:gd name="T108" fmla="*/ 14 w 22"/>
                    <a:gd name="T109" fmla="*/ 7 h 42"/>
                    <a:gd name="T110" fmla="*/ 14 w 22"/>
                    <a:gd name="T111" fmla="*/ 5 h 42"/>
                    <a:gd name="T112" fmla="*/ 13 w 22"/>
                    <a:gd name="T113" fmla="*/ 4 h 42"/>
                    <a:gd name="T114" fmla="*/ 13 w 22"/>
                    <a:gd name="T115" fmla="*/ 3 h 42"/>
                    <a:gd name="T116" fmla="*/ 12 w 22"/>
                    <a:gd name="T117" fmla="*/ 2 h 42"/>
                    <a:gd name="T118" fmla="*/ 12 w 22"/>
                    <a:gd name="T119" fmla="*/ 0 h 4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
                    <a:gd name="T181" fmla="*/ 0 h 42"/>
                    <a:gd name="T182" fmla="*/ 22 w 22"/>
                    <a:gd name="T183" fmla="*/ 42 h 4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 h="42">
                      <a:moveTo>
                        <a:pt x="12" y="0"/>
                      </a:moveTo>
                      <a:lnTo>
                        <a:pt x="11" y="1"/>
                      </a:lnTo>
                      <a:lnTo>
                        <a:pt x="10" y="2"/>
                      </a:lnTo>
                      <a:lnTo>
                        <a:pt x="9" y="4"/>
                      </a:lnTo>
                      <a:lnTo>
                        <a:pt x="7" y="5"/>
                      </a:lnTo>
                      <a:lnTo>
                        <a:pt x="6" y="7"/>
                      </a:lnTo>
                      <a:lnTo>
                        <a:pt x="5" y="9"/>
                      </a:lnTo>
                      <a:lnTo>
                        <a:pt x="3" y="12"/>
                      </a:lnTo>
                      <a:lnTo>
                        <a:pt x="3" y="13"/>
                      </a:lnTo>
                      <a:lnTo>
                        <a:pt x="3" y="14"/>
                      </a:lnTo>
                      <a:lnTo>
                        <a:pt x="2" y="16"/>
                      </a:lnTo>
                      <a:lnTo>
                        <a:pt x="1" y="18"/>
                      </a:lnTo>
                      <a:lnTo>
                        <a:pt x="0" y="19"/>
                      </a:lnTo>
                      <a:lnTo>
                        <a:pt x="0" y="21"/>
                      </a:lnTo>
                      <a:lnTo>
                        <a:pt x="0" y="22"/>
                      </a:lnTo>
                      <a:lnTo>
                        <a:pt x="0" y="24"/>
                      </a:lnTo>
                      <a:lnTo>
                        <a:pt x="0" y="26"/>
                      </a:lnTo>
                      <a:lnTo>
                        <a:pt x="0" y="28"/>
                      </a:lnTo>
                      <a:lnTo>
                        <a:pt x="0" y="31"/>
                      </a:lnTo>
                      <a:lnTo>
                        <a:pt x="0" y="33"/>
                      </a:lnTo>
                      <a:lnTo>
                        <a:pt x="2" y="35"/>
                      </a:lnTo>
                      <a:lnTo>
                        <a:pt x="3" y="36"/>
                      </a:lnTo>
                      <a:lnTo>
                        <a:pt x="3" y="38"/>
                      </a:lnTo>
                      <a:lnTo>
                        <a:pt x="4" y="38"/>
                      </a:lnTo>
                      <a:lnTo>
                        <a:pt x="6" y="39"/>
                      </a:lnTo>
                      <a:lnTo>
                        <a:pt x="7" y="40"/>
                      </a:lnTo>
                      <a:lnTo>
                        <a:pt x="8" y="41"/>
                      </a:lnTo>
                      <a:lnTo>
                        <a:pt x="9" y="41"/>
                      </a:lnTo>
                      <a:lnTo>
                        <a:pt x="10" y="41"/>
                      </a:lnTo>
                      <a:lnTo>
                        <a:pt x="11" y="41"/>
                      </a:lnTo>
                      <a:lnTo>
                        <a:pt x="12" y="41"/>
                      </a:lnTo>
                      <a:lnTo>
                        <a:pt x="14" y="40"/>
                      </a:lnTo>
                      <a:lnTo>
                        <a:pt x="14" y="39"/>
                      </a:lnTo>
                      <a:lnTo>
                        <a:pt x="15" y="39"/>
                      </a:lnTo>
                      <a:lnTo>
                        <a:pt x="17" y="38"/>
                      </a:lnTo>
                      <a:lnTo>
                        <a:pt x="17" y="37"/>
                      </a:lnTo>
                      <a:lnTo>
                        <a:pt x="18" y="36"/>
                      </a:lnTo>
                      <a:lnTo>
                        <a:pt x="19" y="35"/>
                      </a:lnTo>
                      <a:lnTo>
                        <a:pt x="20" y="33"/>
                      </a:lnTo>
                      <a:lnTo>
                        <a:pt x="20" y="32"/>
                      </a:lnTo>
                      <a:lnTo>
                        <a:pt x="21" y="31"/>
                      </a:lnTo>
                      <a:lnTo>
                        <a:pt x="21" y="28"/>
                      </a:lnTo>
                      <a:lnTo>
                        <a:pt x="21" y="27"/>
                      </a:lnTo>
                      <a:lnTo>
                        <a:pt x="21" y="26"/>
                      </a:lnTo>
                      <a:lnTo>
                        <a:pt x="21" y="25"/>
                      </a:lnTo>
                      <a:lnTo>
                        <a:pt x="21" y="24"/>
                      </a:lnTo>
                      <a:lnTo>
                        <a:pt x="21" y="22"/>
                      </a:lnTo>
                      <a:lnTo>
                        <a:pt x="20" y="21"/>
                      </a:lnTo>
                      <a:lnTo>
                        <a:pt x="20" y="20"/>
                      </a:lnTo>
                      <a:lnTo>
                        <a:pt x="20" y="18"/>
                      </a:lnTo>
                      <a:lnTo>
                        <a:pt x="18" y="16"/>
                      </a:lnTo>
                      <a:lnTo>
                        <a:pt x="17" y="12"/>
                      </a:lnTo>
                      <a:lnTo>
                        <a:pt x="15" y="9"/>
                      </a:lnTo>
                      <a:lnTo>
                        <a:pt x="14" y="7"/>
                      </a:lnTo>
                      <a:lnTo>
                        <a:pt x="14" y="5"/>
                      </a:lnTo>
                      <a:lnTo>
                        <a:pt x="13" y="4"/>
                      </a:lnTo>
                      <a:lnTo>
                        <a:pt x="13" y="3"/>
                      </a:lnTo>
                      <a:lnTo>
                        <a:pt x="12" y="2"/>
                      </a:lnTo>
                      <a:lnTo>
                        <a:pt x="12" y="0"/>
                      </a:lnTo>
                    </a:path>
                  </a:pathLst>
                </a:custGeom>
                <a:solidFill>
                  <a:srgbClr val="0066FF">
                    <a:alpha val="5098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170">
                  <a:extLst>
                    <a:ext uri="{FF2B5EF4-FFF2-40B4-BE49-F238E27FC236}">
                      <a16:creationId xmlns:a16="http://schemas.microsoft.com/office/drawing/2014/main" id="{9659040E-BDAD-4D90-AC87-57A76BDC899A}"/>
                    </a:ext>
                  </a:extLst>
                </p:cNvPr>
                <p:cNvSpPr>
                  <a:spLocks/>
                </p:cNvSpPr>
                <p:nvPr/>
              </p:nvSpPr>
              <p:spPr bwMode="auto">
                <a:xfrm>
                  <a:off x="2743" y="729"/>
                  <a:ext cx="41" cy="45"/>
                </a:xfrm>
                <a:custGeom>
                  <a:avLst/>
                  <a:gdLst>
                    <a:gd name="T0" fmla="*/ 40 w 41"/>
                    <a:gd name="T1" fmla="*/ 0 h 45"/>
                    <a:gd name="T2" fmla="*/ 33 w 41"/>
                    <a:gd name="T3" fmla="*/ 0 h 45"/>
                    <a:gd name="T4" fmla="*/ 30 w 41"/>
                    <a:gd name="T5" fmla="*/ 1 h 45"/>
                    <a:gd name="T6" fmla="*/ 25 w 41"/>
                    <a:gd name="T7" fmla="*/ 2 h 45"/>
                    <a:gd name="T8" fmla="*/ 22 w 41"/>
                    <a:gd name="T9" fmla="*/ 2 h 45"/>
                    <a:gd name="T10" fmla="*/ 19 w 41"/>
                    <a:gd name="T11" fmla="*/ 4 h 45"/>
                    <a:gd name="T12" fmla="*/ 16 w 41"/>
                    <a:gd name="T13" fmla="*/ 6 h 45"/>
                    <a:gd name="T14" fmla="*/ 13 w 41"/>
                    <a:gd name="T15" fmla="*/ 8 h 45"/>
                    <a:gd name="T16" fmla="*/ 11 w 41"/>
                    <a:gd name="T17" fmla="*/ 9 h 45"/>
                    <a:gd name="T18" fmla="*/ 10 w 41"/>
                    <a:gd name="T19" fmla="*/ 11 h 45"/>
                    <a:gd name="T20" fmla="*/ 7 w 41"/>
                    <a:gd name="T21" fmla="*/ 13 h 45"/>
                    <a:gd name="T22" fmla="*/ 6 w 41"/>
                    <a:gd name="T23" fmla="*/ 15 h 45"/>
                    <a:gd name="T24" fmla="*/ 5 w 41"/>
                    <a:gd name="T25" fmla="*/ 17 h 45"/>
                    <a:gd name="T26" fmla="*/ 3 w 41"/>
                    <a:gd name="T27" fmla="*/ 19 h 45"/>
                    <a:gd name="T28" fmla="*/ 2 w 41"/>
                    <a:gd name="T29" fmla="*/ 21 h 45"/>
                    <a:gd name="T30" fmla="*/ 1 w 41"/>
                    <a:gd name="T31" fmla="*/ 24 h 45"/>
                    <a:gd name="T32" fmla="*/ 0 w 41"/>
                    <a:gd name="T33" fmla="*/ 27 h 45"/>
                    <a:gd name="T34" fmla="*/ 0 w 41"/>
                    <a:gd name="T35" fmla="*/ 29 h 45"/>
                    <a:gd name="T36" fmla="*/ 0 w 41"/>
                    <a:gd name="T37" fmla="*/ 31 h 45"/>
                    <a:gd name="T38" fmla="*/ 0 w 41"/>
                    <a:gd name="T39" fmla="*/ 33 h 45"/>
                    <a:gd name="T40" fmla="*/ 0 w 41"/>
                    <a:gd name="T41" fmla="*/ 35 h 45"/>
                    <a:gd name="T42" fmla="*/ 1 w 41"/>
                    <a:gd name="T43" fmla="*/ 38 h 45"/>
                    <a:gd name="T44" fmla="*/ 2 w 41"/>
                    <a:gd name="T45" fmla="*/ 38 h 45"/>
                    <a:gd name="T46" fmla="*/ 3 w 41"/>
                    <a:gd name="T47" fmla="*/ 40 h 45"/>
                    <a:gd name="T48" fmla="*/ 5 w 41"/>
                    <a:gd name="T49" fmla="*/ 41 h 45"/>
                    <a:gd name="T50" fmla="*/ 7 w 41"/>
                    <a:gd name="T51" fmla="*/ 42 h 45"/>
                    <a:gd name="T52" fmla="*/ 9 w 41"/>
                    <a:gd name="T53" fmla="*/ 43 h 45"/>
                    <a:gd name="T54" fmla="*/ 12 w 41"/>
                    <a:gd name="T55" fmla="*/ 44 h 45"/>
                    <a:gd name="T56" fmla="*/ 14 w 41"/>
                    <a:gd name="T57" fmla="*/ 44 h 45"/>
                    <a:gd name="T58" fmla="*/ 16 w 41"/>
                    <a:gd name="T59" fmla="*/ 44 h 45"/>
                    <a:gd name="T60" fmla="*/ 18 w 41"/>
                    <a:gd name="T61" fmla="*/ 43 h 45"/>
                    <a:gd name="T62" fmla="*/ 20 w 41"/>
                    <a:gd name="T63" fmla="*/ 42 h 45"/>
                    <a:gd name="T64" fmla="*/ 21 w 41"/>
                    <a:gd name="T65" fmla="*/ 41 h 45"/>
                    <a:gd name="T66" fmla="*/ 23 w 41"/>
                    <a:gd name="T67" fmla="*/ 41 h 45"/>
                    <a:gd name="T68" fmla="*/ 24 w 41"/>
                    <a:gd name="T69" fmla="*/ 39 h 45"/>
                    <a:gd name="T70" fmla="*/ 26 w 41"/>
                    <a:gd name="T71" fmla="*/ 36 h 45"/>
                    <a:gd name="T72" fmla="*/ 27 w 41"/>
                    <a:gd name="T73" fmla="*/ 34 h 45"/>
                    <a:gd name="T74" fmla="*/ 27 w 41"/>
                    <a:gd name="T75" fmla="*/ 31 h 45"/>
                    <a:gd name="T76" fmla="*/ 27 w 41"/>
                    <a:gd name="T77" fmla="*/ 30 h 45"/>
                    <a:gd name="T78" fmla="*/ 27 w 41"/>
                    <a:gd name="T79" fmla="*/ 27 h 45"/>
                    <a:gd name="T80" fmla="*/ 26 w 41"/>
                    <a:gd name="T81" fmla="*/ 23 h 45"/>
                    <a:gd name="T82" fmla="*/ 26 w 41"/>
                    <a:gd name="T83" fmla="*/ 19 h 45"/>
                    <a:gd name="T84" fmla="*/ 26 w 41"/>
                    <a:gd name="T85" fmla="*/ 16 h 45"/>
                    <a:gd name="T86" fmla="*/ 26 w 41"/>
                    <a:gd name="T87" fmla="*/ 13 h 45"/>
                    <a:gd name="T88" fmla="*/ 26 w 41"/>
                    <a:gd name="T89" fmla="*/ 11 h 45"/>
                    <a:gd name="T90" fmla="*/ 27 w 41"/>
                    <a:gd name="T91" fmla="*/ 9 h 45"/>
                    <a:gd name="T92" fmla="*/ 29 w 41"/>
                    <a:gd name="T93" fmla="*/ 8 h 45"/>
                    <a:gd name="T94" fmla="*/ 30 w 41"/>
                    <a:gd name="T95" fmla="*/ 6 h 45"/>
                    <a:gd name="T96" fmla="*/ 32 w 41"/>
                    <a:gd name="T97" fmla="*/ 4 h 45"/>
                    <a:gd name="T98" fmla="*/ 33 w 41"/>
                    <a:gd name="T99" fmla="*/ 3 h 45"/>
                    <a:gd name="T100" fmla="*/ 35 w 41"/>
                    <a:gd name="T101" fmla="*/ 2 h 45"/>
                    <a:gd name="T102" fmla="*/ 36 w 41"/>
                    <a:gd name="T103" fmla="*/ 1 h 45"/>
                    <a:gd name="T104" fmla="*/ 40 w 41"/>
                    <a:gd name="T105" fmla="*/ 0 h 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
                    <a:gd name="T160" fmla="*/ 0 h 45"/>
                    <a:gd name="T161" fmla="*/ 41 w 41"/>
                    <a:gd name="T162" fmla="*/ 45 h 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 h="45">
                      <a:moveTo>
                        <a:pt x="40" y="0"/>
                      </a:moveTo>
                      <a:lnTo>
                        <a:pt x="33" y="0"/>
                      </a:lnTo>
                      <a:lnTo>
                        <a:pt x="30" y="1"/>
                      </a:lnTo>
                      <a:lnTo>
                        <a:pt x="25" y="2"/>
                      </a:lnTo>
                      <a:lnTo>
                        <a:pt x="22" y="2"/>
                      </a:lnTo>
                      <a:lnTo>
                        <a:pt x="19" y="4"/>
                      </a:lnTo>
                      <a:lnTo>
                        <a:pt x="16" y="6"/>
                      </a:lnTo>
                      <a:lnTo>
                        <a:pt x="13" y="8"/>
                      </a:lnTo>
                      <a:lnTo>
                        <a:pt x="11" y="9"/>
                      </a:lnTo>
                      <a:lnTo>
                        <a:pt x="10" y="11"/>
                      </a:lnTo>
                      <a:lnTo>
                        <a:pt x="7" y="13"/>
                      </a:lnTo>
                      <a:lnTo>
                        <a:pt x="6" y="15"/>
                      </a:lnTo>
                      <a:lnTo>
                        <a:pt x="5" y="17"/>
                      </a:lnTo>
                      <a:lnTo>
                        <a:pt x="3" y="19"/>
                      </a:lnTo>
                      <a:lnTo>
                        <a:pt x="2" y="21"/>
                      </a:lnTo>
                      <a:lnTo>
                        <a:pt x="1" y="24"/>
                      </a:lnTo>
                      <a:lnTo>
                        <a:pt x="0" y="27"/>
                      </a:lnTo>
                      <a:lnTo>
                        <a:pt x="0" y="29"/>
                      </a:lnTo>
                      <a:lnTo>
                        <a:pt x="0" y="31"/>
                      </a:lnTo>
                      <a:lnTo>
                        <a:pt x="0" y="33"/>
                      </a:lnTo>
                      <a:lnTo>
                        <a:pt x="0" y="35"/>
                      </a:lnTo>
                      <a:lnTo>
                        <a:pt x="1" y="38"/>
                      </a:lnTo>
                      <a:lnTo>
                        <a:pt x="2" y="38"/>
                      </a:lnTo>
                      <a:lnTo>
                        <a:pt x="3" y="40"/>
                      </a:lnTo>
                      <a:lnTo>
                        <a:pt x="5" y="41"/>
                      </a:lnTo>
                      <a:lnTo>
                        <a:pt x="7" y="42"/>
                      </a:lnTo>
                      <a:lnTo>
                        <a:pt x="9" y="43"/>
                      </a:lnTo>
                      <a:lnTo>
                        <a:pt x="12" y="44"/>
                      </a:lnTo>
                      <a:lnTo>
                        <a:pt x="14" y="44"/>
                      </a:lnTo>
                      <a:lnTo>
                        <a:pt x="16" y="44"/>
                      </a:lnTo>
                      <a:lnTo>
                        <a:pt x="18" y="43"/>
                      </a:lnTo>
                      <a:lnTo>
                        <a:pt x="20" y="42"/>
                      </a:lnTo>
                      <a:lnTo>
                        <a:pt x="21" y="41"/>
                      </a:lnTo>
                      <a:lnTo>
                        <a:pt x="23" y="41"/>
                      </a:lnTo>
                      <a:lnTo>
                        <a:pt x="24" y="39"/>
                      </a:lnTo>
                      <a:lnTo>
                        <a:pt x="26" y="36"/>
                      </a:lnTo>
                      <a:lnTo>
                        <a:pt x="27" y="34"/>
                      </a:lnTo>
                      <a:lnTo>
                        <a:pt x="27" y="31"/>
                      </a:lnTo>
                      <a:lnTo>
                        <a:pt x="27" y="30"/>
                      </a:lnTo>
                      <a:lnTo>
                        <a:pt x="27" y="27"/>
                      </a:lnTo>
                      <a:lnTo>
                        <a:pt x="26" y="23"/>
                      </a:lnTo>
                      <a:lnTo>
                        <a:pt x="26" y="19"/>
                      </a:lnTo>
                      <a:lnTo>
                        <a:pt x="26" y="16"/>
                      </a:lnTo>
                      <a:lnTo>
                        <a:pt x="26" y="13"/>
                      </a:lnTo>
                      <a:lnTo>
                        <a:pt x="26" y="11"/>
                      </a:lnTo>
                      <a:lnTo>
                        <a:pt x="27" y="9"/>
                      </a:lnTo>
                      <a:lnTo>
                        <a:pt x="29" y="8"/>
                      </a:lnTo>
                      <a:lnTo>
                        <a:pt x="30" y="6"/>
                      </a:lnTo>
                      <a:lnTo>
                        <a:pt x="32" y="4"/>
                      </a:lnTo>
                      <a:lnTo>
                        <a:pt x="33" y="3"/>
                      </a:lnTo>
                      <a:lnTo>
                        <a:pt x="35" y="2"/>
                      </a:lnTo>
                      <a:lnTo>
                        <a:pt x="36" y="1"/>
                      </a:lnTo>
                      <a:lnTo>
                        <a:pt x="40" y="0"/>
                      </a:lnTo>
                    </a:path>
                  </a:pathLst>
                </a:custGeom>
                <a:solidFill>
                  <a:srgbClr val="0066FF">
                    <a:alpha val="5098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171">
                  <a:extLst>
                    <a:ext uri="{FF2B5EF4-FFF2-40B4-BE49-F238E27FC236}">
                      <a16:creationId xmlns:a16="http://schemas.microsoft.com/office/drawing/2014/main" id="{C7C304F8-958D-4179-93F4-02B65FB511B0}"/>
                    </a:ext>
                  </a:extLst>
                </p:cNvPr>
                <p:cNvSpPr>
                  <a:spLocks/>
                </p:cNvSpPr>
                <p:nvPr/>
              </p:nvSpPr>
              <p:spPr bwMode="auto">
                <a:xfrm>
                  <a:off x="2835" y="749"/>
                  <a:ext cx="29" cy="58"/>
                </a:xfrm>
                <a:custGeom>
                  <a:avLst/>
                  <a:gdLst>
                    <a:gd name="T0" fmla="*/ 10 w 29"/>
                    <a:gd name="T1" fmla="*/ 0 h 58"/>
                    <a:gd name="T2" fmla="*/ 12 w 29"/>
                    <a:gd name="T3" fmla="*/ 1 h 58"/>
                    <a:gd name="T4" fmla="*/ 13 w 29"/>
                    <a:gd name="T5" fmla="*/ 3 h 58"/>
                    <a:gd name="T6" fmla="*/ 15 w 29"/>
                    <a:gd name="T7" fmla="*/ 5 h 58"/>
                    <a:gd name="T8" fmla="*/ 17 w 29"/>
                    <a:gd name="T9" fmla="*/ 8 h 58"/>
                    <a:gd name="T10" fmla="*/ 18 w 29"/>
                    <a:gd name="T11" fmla="*/ 11 h 58"/>
                    <a:gd name="T12" fmla="*/ 20 w 29"/>
                    <a:gd name="T13" fmla="*/ 14 h 58"/>
                    <a:gd name="T14" fmla="*/ 21 w 29"/>
                    <a:gd name="T15" fmla="*/ 16 h 58"/>
                    <a:gd name="T16" fmla="*/ 22 w 29"/>
                    <a:gd name="T17" fmla="*/ 18 h 58"/>
                    <a:gd name="T18" fmla="*/ 23 w 29"/>
                    <a:gd name="T19" fmla="*/ 20 h 58"/>
                    <a:gd name="T20" fmla="*/ 24 w 29"/>
                    <a:gd name="T21" fmla="*/ 22 h 58"/>
                    <a:gd name="T22" fmla="*/ 25 w 29"/>
                    <a:gd name="T23" fmla="*/ 25 h 58"/>
                    <a:gd name="T24" fmla="*/ 26 w 29"/>
                    <a:gd name="T25" fmla="*/ 28 h 58"/>
                    <a:gd name="T26" fmla="*/ 26 w 29"/>
                    <a:gd name="T27" fmla="*/ 29 h 58"/>
                    <a:gd name="T28" fmla="*/ 27 w 29"/>
                    <a:gd name="T29" fmla="*/ 31 h 58"/>
                    <a:gd name="T30" fmla="*/ 28 w 29"/>
                    <a:gd name="T31" fmla="*/ 34 h 58"/>
                    <a:gd name="T32" fmla="*/ 28 w 29"/>
                    <a:gd name="T33" fmla="*/ 36 h 58"/>
                    <a:gd name="T34" fmla="*/ 28 w 29"/>
                    <a:gd name="T35" fmla="*/ 39 h 58"/>
                    <a:gd name="T36" fmla="*/ 27 w 29"/>
                    <a:gd name="T37" fmla="*/ 43 h 58"/>
                    <a:gd name="T38" fmla="*/ 26 w 29"/>
                    <a:gd name="T39" fmla="*/ 46 h 58"/>
                    <a:gd name="T40" fmla="*/ 24 w 29"/>
                    <a:gd name="T41" fmla="*/ 49 h 58"/>
                    <a:gd name="T42" fmla="*/ 23 w 29"/>
                    <a:gd name="T43" fmla="*/ 51 h 58"/>
                    <a:gd name="T44" fmla="*/ 22 w 29"/>
                    <a:gd name="T45" fmla="*/ 52 h 58"/>
                    <a:gd name="T46" fmla="*/ 21 w 29"/>
                    <a:gd name="T47" fmla="*/ 54 h 58"/>
                    <a:gd name="T48" fmla="*/ 19 w 29"/>
                    <a:gd name="T49" fmla="*/ 55 h 58"/>
                    <a:gd name="T50" fmla="*/ 18 w 29"/>
                    <a:gd name="T51" fmla="*/ 56 h 58"/>
                    <a:gd name="T52" fmla="*/ 16 w 29"/>
                    <a:gd name="T53" fmla="*/ 57 h 58"/>
                    <a:gd name="T54" fmla="*/ 15 w 29"/>
                    <a:gd name="T55" fmla="*/ 57 h 58"/>
                    <a:gd name="T56" fmla="*/ 13 w 29"/>
                    <a:gd name="T57" fmla="*/ 57 h 58"/>
                    <a:gd name="T58" fmla="*/ 12 w 29"/>
                    <a:gd name="T59" fmla="*/ 57 h 58"/>
                    <a:gd name="T60" fmla="*/ 10 w 29"/>
                    <a:gd name="T61" fmla="*/ 57 h 58"/>
                    <a:gd name="T62" fmla="*/ 9 w 29"/>
                    <a:gd name="T63" fmla="*/ 56 h 58"/>
                    <a:gd name="T64" fmla="*/ 8 w 29"/>
                    <a:gd name="T65" fmla="*/ 55 h 58"/>
                    <a:gd name="T66" fmla="*/ 6 w 29"/>
                    <a:gd name="T67" fmla="*/ 54 h 58"/>
                    <a:gd name="T68" fmla="*/ 6 w 29"/>
                    <a:gd name="T69" fmla="*/ 53 h 58"/>
                    <a:gd name="T70" fmla="*/ 4 w 29"/>
                    <a:gd name="T71" fmla="*/ 52 h 58"/>
                    <a:gd name="T72" fmla="*/ 3 w 29"/>
                    <a:gd name="T73" fmla="*/ 50 h 58"/>
                    <a:gd name="T74" fmla="*/ 2 w 29"/>
                    <a:gd name="T75" fmla="*/ 48 h 58"/>
                    <a:gd name="T76" fmla="*/ 1 w 29"/>
                    <a:gd name="T77" fmla="*/ 47 h 58"/>
                    <a:gd name="T78" fmla="*/ 1 w 29"/>
                    <a:gd name="T79" fmla="*/ 45 h 58"/>
                    <a:gd name="T80" fmla="*/ 0 w 29"/>
                    <a:gd name="T81" fmla="*/ 42 h 58"/>
                    <a:gd name="T82" fmla="*/ 0 w 29"/>
                    <a:gd name="T83" fmla="*/ 40 h 58"/>
                    <a:gd name="T84" fmla="*/ 0 w 29"/>
                    <a:gd name="T85" fmla="*/ 39 h 58"/>
                    <a:gd name="T86" fmla="*/ 0 w 29"/>
                    <a:gd name="T87" fmla="*/ 37 h 58"/>
                    <a:gd name="T88" fmla="*/ 0 w 29"/>
                    <a:gd name="T89" fmla="*/ 35 h 58"/>
                    <a:gd name="T90" fmla="*/ 0 w 29"/>
                    <a:gd name="T91" fmla="*/ 33 h 58"/>
                    <a:gd name="T92" fmla="*/ 0 w 29"/>
                    <a:gd name="T93" fmla="*/ 31 h 58"/>
                    <a:gd name="T94" fmla="*/ 0 w 29"/>
                    <a:gd name="T95" fmla="*/ 30 h 58"/>
                    <a:gd name="T96" fmla="*/ 1 w 29"/>
                    <a:gd name="T97" fmla="*/ 28 h 58"/>
                    <a:gd name="T98" fmla="*/ 1 w 29"/>
                    <a:gd name="T99" fmla="*/ 25 h 58"/>
                    <a:gd name="T100" fmla="*/ 3 w 29"/>
                    <a:gd name="T101" fmla="*/ 22 h 58"/>
                    <a:gd name="T102" fmla="*/ 5 w 29"/>
                    <a:gd name="T103" fmla="*/ 17 h 58"/>
                    <a:gd name="T104" fmla="*/ 6 w 29"/>
                    <a:gd name="T105" fmla="*/ 13 h 58"/>
                    <a:gd name="T106" fmla="*/ 8 w 29"/>
                    <a:gd name="T107" fmla="*/ 11 h 58"/>
                    <a:gd name="T108" fmla="*/ 9 w 29"/>
                    <a:gd name="T109" fmla="*/ 9 h 58"/>
                    <a:gd name="T110" fmla="*/ 9 w 29"/>
                    <a:gd name="T111" fmla="*/ 8 h 58"/>
                    <a:gd name="T112" fmla="*/ 9 w 29"/>
                    <a:gd name="T113" fmla="*/ 6 h 58"/>
                    <a:gd name="T114" fmla="*/ 10 w 29"/>
                    <a:gd name="T115" fmla="*/ 5 h 58"/>
                    <a:gd name="T116" fmla="*/ 10 w 29"/>
                    <a:gd name="T117" fmla="*/ 3 h 58"/>
                    <a:gd name="T118" fmla="*/ 10 w 29"/>
                    <a:gd name="T119" fmla="*/ 0 h 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
                    <a:gd name="T181" fmla="*/ 0 h 58"/>
                    <a:gd name="T182" fmla="*/ 29 w 29"/>
                    <a:gd name="T183" fmla="*/ 58 h 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 h="58">
                      <a:moveTo>
                        <a:pt x="10" y="0"/>
                      </a:moveTo>
                      <a:lnTo>
                        <a:pt x="12" y="1"/>
                      </a:lnTo>
                      <a:lnTo>
                        <a:pt x="13" y="3"/>
                      </a:lnTo>
                      <a:lnTo>
                        <a:pt x="15" y="5"/>
                      </a:lnTo>
                      <a:lnTo>
                        <a:pt x="17" y="8"/>
                      </a:lnTo>
                      <a:lnTo>
                        <a:pt x="18" y="11"/>
                      </a:lnTo>
                      <a:lnTo>
                        <a:pt x="20" y="14"/>
                      </a:lnTo>
                      <a:lnTo>
                        <a:pt x="21" y="16"/>
                      </a:lnTo>
                      <a:lnTo>
                        <a:pt x="22" y="18"/>
                      </a:lnTo>
                      <a:lnTo>
                        <a:pt x="23" y="20"/>
                      </a:lnTo>
                      <a:lnTo>
                        <a:pt x="24" y="22"/>
                      </a:lnTo>
                      <a:lnTo>
                        <a:pt x="25" y="25"/>
                      </a:lnTo>
                      <a:lnTo>
                        <a:pt x="26" y="28"/>
                      </a:lnTo>
                      <a:lnTo>
                        <a:pt x="26" y="29"/>
                      </a:lnTo>
                      <a:lnTo>
                        <a:pt x="27" y="31"/>
                      </a:lnTo>
                      <a:lnTo>
                        <a:pt x="28" y="34"/>
                      </a:lnTo>
                      <a:lnTo>
                        <a:pt x="28" y="36"/>
                      </a:lnTo>
                      <a:lnTo>
                        <a:pt x="28" y="39"/>
                      </a:lnTo>
                      <a:lnTo>
                        <a:pt x="27" y="43"/>
                      </a:lnTo>
                      <a:lnTo>
                        <a:pt x="26" y="46"/>
                      </a:lnTo>
                      <a:lnTo>
                        <a:pt x="24" y="49"/>
                      </a:lnTo>
                      <a:lnTo>
                        <a:pt x="23" y="51"/>
                      </a:lnTo>
                      <a:lnTo>
                        <a:pt x="22" y="52"/>
                      </a:lnTo>
                      <a:lnTo>
                        <a:pt x="21" y="54"/>
                      </a:lnTo>
                      <a:lnTo>
                        <a:pt x="19" y="55"/>
                      </a:lnTo>
                      <a:lnTo>
                        <a:pt x="18" y="56"/>
                      </a:lnTo>
                      <a:lnTo>
                        <a:pt x="16" y="57"/>
                      </a:lnTo>
                      <a:lnTo>
                        <a:pt x="15" y="57"/>
                      </a:lnTo>
                      <a:lnTo>
                        <a:pt x="13" y="57"/>
                      </a:lnTo>
                      <a:lnTo>
                        <a:pt x="12" y="57"/>
                      </a:lnTo>
                      <a:lnTo>
                        <a:pt x="10" y="57"/>
                      </a:lnTo>
                      <a:lnTo>
                        <a:pt x="9" y="56"/>
                      </a:lnTo>
                      <a:lnTo>
                        <a:pt x="8" y="55"/>
                      </a:lnTo>
                      <a:lnTo>
                        <a:pt x="6" y="54"/>
                      </a:lnTo>
                      <a:lnTo>
                        <a:pt x="6" y="53"/>
                      </a:lnTo>
                      <a:lnTo>
                        <a:pt x="4" y="52"/>
                      </a:lnTo>
                      <a:lnTo>
                        <a:pt x="3" y="50"/>
                      </a:lnTo>
                      <a:lnTo>
                        <a:pt x="2" y="48"/>
                      </a:lnTo>
                      <a:lnTo>
                        <a:pt x="1" y="47"/>
                      </a:lnTo>
                      <a:lnTo>
                        <a:pt x="1" y="45"/>
                      </a:lnTo>
                      <a:lnTo>
                        <a:pt x="0" y="42"/>
                      </a:lnTo>
                      <a:lnTo>
                        <a:pt x="0" y="40"/>
                      </a:lnTo>
                      <a:lnTo>
                        <a:pt x="0" y="39"/>
                      </a:lnTo>
                      <a:lnTo>
                        <a:pt x="0" y="37"/>
                      </a:lnTo>
                      <a:lnTo>
                        <a:pt x="0" y="35"/>
                      </a:lnTo>
                      <a:lnTo>
                        <a:pt x="0" y="33"/>
                      </a:lnTo>
                      <a:lnTo>
                        <a:pt x="0" y="31"/>
                      </a:lnTo>
                      <a:lnTo>
                        <a:pt x="0" y="30"/>
                      </a:lnTo>
                      <a:lnTo>
                        <a:pt x="1" y="28"/>
                      </a:lnTo>
                      <a:lnTo>
                        <a:pt x="1" y="25"/>
                      </a:lnTo>
                      <a:lnTo>
                        <a:pt x="3" y="22"/>
                      </a:lnTo>
                      <a:lnTo>
                        <a:pt x="5" y="17"/>
                      </a:lnTo>
                      <a:lnTo>
                        <a:pt x="6" y="13"/>
                      </a:lnTo>
                      <a:lnTo>
                        <a:pt x="8" y="11"/>
                      </a:lnTo>
                      <a:lnTo>
                        <a:pt x="9" y="9"/>
                      </a:lnTo>
                      <a:lnTo>
                        <a:pt x="9" y="8"/>
                      </a:lnTo>
                      <a:lnTo>
                        <a:pt x="9" y="6"/>
                      </a:lnTo>
                      <a:lnTo>
                        <a:pt x="10" y="5"/>
                      </a:lnTo>
                      <a:lnTo>
                        <a:pt x="10" y="3"/>
                      </a:lnTo>
                      <a:lnTo>
                        <a:pt x="10" y="0"/>
                      </a:lnTo>
                    </a:path>
                  </a:pathLst>
                </a:custGeom>
                <a:solidFill>
                  <a:srgbClr val="0066FF">
                    <a:alpha val="5098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172">
                  <a:extLst>
                    <a:ext uri="{FF2B5EF4-FFF2-40B4-BE49-F238E27FC236}">
                      <a16:creationId xmlns:a16="http://schemas.microsoft.com/office/drawing/2014/main" id="{F3191CA3-5FDB-4DAE-A5FC-3FE07975FE38}"/>
                    </a:ext>
                  </a:extLst>
                </p:cNvPr>
                <p:cNvSpPr>
                  <a:spLocks/>
                </p:cNvSpPr>
                <p:nvPr/>
              </p:nvSpPr>
              <p:spPr bwMode="auto">
                <a:xfrm>
                  <a:off x="2886" y="705"/>
                  <a:ext cx="55" cy="33"/>
                </a:xfrm>
                <a:custGeom>
                  <a:avLst/>
                  <a:gdLst>
                    <a:gd name="T0" fmla="*/ 7 w 55"/>
                    <a:gd name="T1" fmla="*/ 12 h 33"/>
                    <a:gd name="T2" fmla="*/ 7 w 55"/>
                    <a:gd name="T3" fmla="*/ 11 h 33"/>
                    <a:gd name="T4" fmla="*/ 6 w 55"/>
                    <a:gd name="T5" fmla="*/ 11 h 33"/>
                    <a:gd name="T6" fmla="*/ 3 w 55"/>
                    <a:gd name="T7" fmla="*/ 11 h 33"/>
                    <a:gd name="T8" fmla="*/ 2 w 55"/>
                    <a:gd name="T9" fmla="*/ 11 h 33"/>
                    <a:gd name="T10" fmla="*/ 0 w 55"/>
                    <a:gd name="T11" fmla="*/ 11 h 33"/>
                    <a:gd name="T12" fmla="*/ 5 w 55"/>
                    <a:gd name="T13" fmla="*/ 7 h 33"/>
                    <a:gd name="T14" fmla="*/ 8 w 55"/>
                    <a:gd name="T15" fmla="*/ 5 h 33"/>
                    <a:gd name="T16" fmla="*/ 12 w 55"/>
                    <a:gd name="T17" fmla="*/ 4 h 33"/>
                    <a:gd name="T18" fmla="*/ 17 w 55"/>
                    <a:gd name="T19" fmla="*/ 2 h 33"/>
                    <a:gd name="T20" fmla="*/ 21 w 55"/>
                    <a:gd name="T21" fmla="*/ 1 h 33"/>
                    <a:gd name="T22" fmla="*/ 25 w 55"/>
                    <a:gd name="T23" fmla="*/ 0 h 33"/>
                    <a:gd name="T24" fmla="*/ 30 w 55"/>
                    <a:gd name="T25" fmla="*/ 0 h 33"/>
                    <a:gd name="T26" fmla="*/ 33 w 55"/>
                    <a:gd name="T27" fmla="*/ 0 h 33"/>
                    <a:gd name="T28" fmla="*/ 37 w 55"/>
                    <a:gd name="T29" fmla="*/ 0 h 33"/>
                    <a:gd name="T30" fmla="*/ 40 w 55"/>
                    <a:gd name="T31" fmla="*/ 2 h 33"/>
                    <a:gd name="T32" fmla="*/ 43 w 55"/>
                    <a:gd name="T33" fmla="*/ 3 h 33"/>
                    <a:gd name="T34" fmla="*/ 46 w 55"/>
                    <a:gd name="T35" fmla="*/ 4 h 33"/>
                    <a:gd name="T36" fmla="*/ 48 w 55"/>
                    <a:gd name="T37" fmla="*/ 7 h 33"/>
                    <a:gd name="T38" fmla="*/ 50 w 55"/>
                    <a:gd name="T39" fmla="*/ 9 h 33"/>
                    <a:gd name="T40" fmla="*/ 51 w 55"/>
                    <a:gd name="T41" fmla="*/ 12 h 33"/>
                    <a:gd name="T42" fmla="*/ 52 w 55"/>
                    <a:gd name="T43" fmla="*/ 14 h 33"/>
                    <a:gd name="T44" fmla="*/ 53 w 55"/>
                    <a:gd name="T45" fmla="*/ 17 h 33"/>
                    <a:gd name="T46" fmla="*/ 54 w 55"/>
                    <a:gd name="T47" fmla="*/ 19 h 33"/>
                    <a:gd name="T48" fmla="*/ 54 w 55"/>
                    <a:gd name="T49" fmla="*/ 22 h 33"/>
                    <a:gd name="T50" fmla="*/ 53 w 55"/>
                    <a:gd name="T51" fmla="*/ 24 h 33"/>
                    <a:gd name="T52" fmla="*/ 52 w 55"/>
                    <a:gd name="T53" fmla="*/ 26 h 33"/>
                    <a:gd name="T54" fmla="*/ 51 w 55"/>
                    <a:gd name="T55" fmla="*/ 27 h 33"/>
                    <a:gd name="T56" fmla="*/ 50 w 55"/>
                    <a:gd name="T57" fmla="*/ 28 h 33"/>
                    <a:gd name="T58" fmla="*/ 49 w 55"/>
                    <a:gd name="T59" fmla="*/ 29 h 33"/>
                    <a:gd name="T60" fmla="*/ 47 w 55"/>
                    <a:gd name="T61" fmla="*/ 30 h 33"/>
                    <a:gd name="T62" fmla="*/ 45 w 55"/>
                    <a:gd name="T63" fmla="*/ 31 h 33"/>
                    <a:gd name="T64" fmla="*/ 43 w 55"/>
                    <a:gd name="T65" fmla="*/ 31 h 33"/>
                    <a:gd name="T66" fmla="*/ 42 w 55"/>
                    <a:gd name="T67" fmla="*/ 32 h 33"/>
                    <a:gd name="T68" fmla="*/ 39 w 55"/>
                    <a:gd name="T69" fmla="*/ 32 h 33"/>
                    <a:gd name="T70" fmla="*/ 37 w 55"/>
                    <a:gd name="T71" fmla="*/ 31 h 33"/>
                    <a:gd name="T72" fmla="*/ 35 w 55"/>
                    <a:gd name="T73" fmla="*/ 31 h 33"/>
                    <a:gd name="T74" fmla="*/ 33 w 55"/>
                    <a:gd name="T75" fmla="*/ 31 h 33"/>
                    <a:gd name="T76" fmla="*/ 31 w 55"/>
                    <a:gd name="T77" fmla="*/ 30 h 33"/>
                    <a:gd name="T78" fmla="*/ 29 w 55"/>
                    <a:gd name="T79" fmla="*/ 29 h 33"/>
                    <a:gd name="T80" fmla="*/ 27 w 55"/>
                    <a:gd name="T81" fmla="*/ 27 h 33"/>
                    <a:gd name="T82" fmla="*/ 25 w 55"/>
                    <a:gd name="T83" fmla="*/ 26 h 33"/>
                    <a:gd name="T84" fmla="*/ 24 w 55"/>
                    <a:gd name="T85" fmla="*/ 23 h 33"/>
                    <a:gd name="T86" fmla="*/ 21 w 55"/>
                    <a:gd name="T87" fmla="*/ 21 h 33"/>
                    <a:gd name="T88" fmla="*/ 20 w 55"/>
                    <a:gd name="T89" fmla="*/ 19 h 33"/>
                    <a:gd name="T90" fmla="*/ 18 w 55"/>
                    <a:gd name="T91" fmla="*/ 17 h 33"/>
                    <a:gd name="T92" fmla="*/ 16 w 55"/>
                    <a:gd name="T93" fmla="*/ 14 h 33"/>
                    <a:gd name="T94" fmla="*/ 14 w 55"/>
                    <a:gd name="T95" fmla="*/ 13 h 33"/>
                    <a:gd name="T96" fmla="*/ 12 w 55"/>
                    <a:gd name="T97" fmla="*/ 12 h 33"/>
                    <a:gd name="T98" fmla="*/ 10 w 55"/>
                    <a:gd name="T99" fmla="*/ 12 h 33"/>
                    <a:gd name="T100" fmla="*/ 8 w 55"/>
                    <a:gd name="T101" fmla="*/ 12 h 33"/>
                    <a:gd name="T102" fmla="*/ 7 w 55"/>
                    <a:gd name="T103" fmla="*/ 12 h 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
                    <a:gd name="T157" fmla="*/ 0 h 33"/>
                    <a:gd name="T158" fmla="*/ 55 w 55"/>
                    <a:gd name="T159" fmla="*/ 33 h 3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 h="33">
                      <a:moveTo>
                        <a:pt x="7" y="12"/>
                      </a:moveTo>
                      <a:lnTo>
                        <a:pt x="7" y="11"/>
                      </a:lnTo>
                      <a:lnTo>
                        <a:pt x="6" y="11"/>
                      </a:lnTo>
                      <a:lnTo>
                        <a:pt x="3" y="11"/>
                      </a:lnTo>
                      <a:lnTo>
                        <a:pt x="2" y="11"/>
                      </a:lnTo>
                      <a:lnTo>
                        <a:pt x="0" y="11"/>
                      </a:lnTo>
                      <a:lnTo>
                        <a:pt x="5" y="7"/>
                      </a:lnTo>
                      <a:lnTo>
                        <a:pt x="8" y="5"/>
                      </a:lnTo>
                      <a:lnTo>
                        <a:pt x="12" y="4"/>
                      </a:lnTo>
                      <a:lnTo>
                        <a:pt x="17" y="2"/>
                      </a:lnTo>
                      <a:lnTo>
                        <a:pt x="21" y="1"/>
                      </a:lnTo>
                      <a:lnTo>
                        <a:pt x="25" y="0"/>
                      </a:lnTo>
                      <a:lnTo>
                        <a:pt x="30" y="0"/>
                      </a:lnTo>
                      <a:lnTo>
                        <a:pt x="33" y="0"/>
                      </a:lnTo>
                      <a:lnTo>
                        <a:pt x="37" y="0"/>
                      </a:lnTo>
                      <a:lnTo>
                        <a:pt x="40" y="2"/>
                      </a:lnTo>
                      <a:lnTo>
                        <a:pt x="43" y="3"/>
                      </a:lnTo>
                      <a:lnTo>
                        <a:pt x="46" y="4"/>
                      </a:lnTo>
                      <a:lnTo>
                        <a:pt x="48" y="7"/>
                      </a:lnTo>
                      <a:lnTo>
                        <a:pt x="50" y="9"/>
                      </a:lnTo>
                      <a:lnTo>
                        <a:pt x="51" y="12"/>
                      </a:lnTo>
                      <a:lnTo>
                        <a:pt x="52" y="14"/>
                      </a:lnTo>
                      <a:lnTo>
                        <a:pt x="53" y="17"/>
                      </a:lnTo>
                      <a:lnTo>
                        <a:pt x="54" y="19"/>
                      </a:lnTo>
                      <a:lnTo>
                        <a:pt x="54" y="22"/>
                      </a:lnTo>
                      <a:lnTo>
                        <a:pt x="53" y="24"/>
                      </a:lnTo>
                      <a:lnTo>
                        <a:pt x="52" y="26"/>
                      </a:lnTo>
                      <a:lnTo>
                        <a:pt x="51" y="27"/>
                      </a:lnTo>
                      <a:lnTo>
                        <a:pt x="50" y="28"/>
                      </a:lnTo>
                      <a:lnTo>
                        <a:pt x="49" y="29"/>
                      </a:lnTo>
                      <a:lnTo>
                        <a:pt x="47" y="30"/>
                      </a:lnTo>
                      <a:lnTo>
                        <a:pt x="45" y="31"/>
                      </a:lnTo>
                      <a:lnTo>
                        <a:pt x="43" y="31"/>
                      </a:lnTo>
                      <a:lnTo>
                        <a:pt x="42" y="32"/>
                      </a:lnTo>
                      <a:lnTo>
                        <a:pt x="39" y="32"/>
                      </a:lnTo>
                      <a:lnTo>
                        <a:pt x="37" y="31"/>
                      </a:lnTo>
                      <a:lnTo>
                        <a:pt x="35" y="31"/>
                      </a:lnTo>
                      <a:lnTo>
                        <a:pt x="33" y="31"/>
                      </a:lnTo>
                      <a:lnTo>
                        <a:pt x="31" y="30"/>
                      </a:lnTo>
                      <a:lnTo>
                        <a:pt x="29" y="29"/>
                      </a:lnTo>
                      <a:lnTo>
                        <a:pt x="27" y="27"/>
                      </a:lnTo>
                      <a:lnTo>
                        <a:pt x="25" y="26"/>
                      </a:lnTo>
                      <a:lnTo>
                        <a:pt x="24" y="23"/>
                      </a:lnTo>
                      <a:lnTo>
                        <a:pt x="21" y="21"/>
                      </a:lnTo>
                      <a:lnTo>
                        <a:pt x="20" y="19"/>
                      </a:lnTo>
                      <a:lnTo>
                        <a:pt x="18" y="17"/>
                      </a:lnTo>
                      <a:lnTo>
                        <a:pt x="16" y="14"/>
                      </a:lnTo>
                      <a:lnTo>
                        <a:pt x="14" y="13"/>
                      </a:lnTo>
                      <a:lnTo>
                        <a:pt x="12" y="12"/>
                      </a:lnTo>
                      <a:lnTo>
                        <a:pt x="10" y="12"/>
                      </a:lnTo>
                      <a:lnTo>
                        <a:pt x="8" y="12"/>
                      </a:lnTo>
                      <a:lnTo>
                        <a:pt x="7" y="12"/>
                      </a:lnTo>
                    </a:path>
                  </a:pathLst>
                </a:custGeom>
                <a:solidFill>
                  <a:srgbClr val="0066FF">
                    <a:alpha val="5098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172" name="Bildobjekt 171">
            <a:extLst>
              <a:ext uri="{FF2B5EF4-FFF2-40B4-BE49-F238E27FC236}">
                <a16:creationId xmlns:a16="http://schemas.microsoft.com/office/drawing/2014/main" id="{B171A22C-9D47-4AA7-8859-63C8036754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149" r="47579" b="59774"/>
          <a:stretch/>
        </p:blipFill>
        <p:spPr>
          <a:xfrm>
            <a:off x="3649459" y="1108561"/>
            <a:ext cx="1512888" cy="1615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p14="http://schemas.microsoft.com/office/powerpoint/2010/main">
        <mc:Choice Requires="p14">
          <p:contentPart p14:bwMode="auto" r:id="rId7">
            <p14:nvContentPartPr>
              <p14:cNvPr id="2" name="Pennanteckning 1">
                <a:extLst>
                  <a:ext uri="{FF2B5EF4-FFF2-40B4-BE49-F238E27FC236}">
                    <a16:creationId xmlns:a16="http://schemas.microsoft.com/office/drawing/2014/main" id="{82387D75-F377-4408-9AFE-F70D2BFA9E51}"/>
                  </a:ext>
                </a:extLst>
              </p14:cNvPr>
              <p14:cNvContentPartPr/>
              <p14:nvPr/>
            </p14:nvContentPartPr>
            <p14:xfrm>
              <a:off x="4321010" y="2269458"/>
              <a:ext cx="407520" cy="668880"/>
            </p14:xfrm>
          </p:contentPart>
        </mc:Choice>
        <mc:Fallback xmlns="">
          <p:pic>
            <p:nvPicPr>
              <p:cNvPr id="2" name="Pennanteckning 1">
                <a:extLst>
                  <a:ext uri="{FF2B5EF4-FFF2-40B4-BE49-F238E27FC236}">
                    <a16:creationId xmlns:a16="http://schemas.microsoft.com/office/drawing/2014/main" id="{82387D75-F377-4408-9AFE-F70D2BFA9E51}"/>
                  </a:ext>
                </a:extLst>
              </p:cNvPr>
              <p:cNvPicPr/>
              <p:nvPr/>
            </p:nvPicPr>
            <p:blipFill>
              <a:blip r:embed="rId8"/>
              <a:stretch>
                <a:fillRect/>
              </a:stretch>
            </p:blipFill>
            <p:spPr>
              <a:xfrm>
                <a:off x="4303010" y="2251818"/>
                <a:ext cx="443160" cy="704520"/>
              </a:xfrm>
              <a:prstGeom prst="rect">
                <a:avLst/>
              </a:prstGeom>
            </p:spPr>
          </p:pic>
        </mc:Fallback>
      </mc:AlternateContent>
      <p:sp>
        <p:nvSpPr>
          <p:cNvPr id="5" name="Rektangel: rundade hörn 4">
            <a:extLst>
              <a:ext uri="{FF2B5EF4-FFF2-40B4-BE49-F238E27FC236}">
                <a16:creationId xmlns:a16="http://schemas.microsoft.com/office/drawing/2014/main" id="{885D4024-5499-4FD9-9FC5-2689EE8F88FA}"/>
              </a:ext>
            </a:extLst>
          </p:cNvPr>
          <p:cNvSpPr/>
          <p:nvPr/>
        </p:nvSpPr>
        <p:spPr>
          <a:xfrm>
            <a:off x="4172219" y="2859591"/>
            <a:ext cx="287338" cy="12134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Pil: vänsterböjd 172">
            <a:extLst>
              <a:ext uri="{FF2B5EF4-FFF2-40B4-BE49-F238E27FC236}">
                <a16:creationId xmlns:a16="http://schemas.microsoft.com/office/drawing/2014/main" id="{9C36C8A7-1806-4916-B987-7695DAAA4B83}"/>
              </a:ext>
            </a:extLst>
          </p:cNvPr>
          <p:cNvSpPr/>
          <p:nvPr/>
        </p:nvSpPr>
        <p:spPr>
          <a:xfrm>
            <a:off x="5722015" y="5818225"/>
            <a:ext cx="5411093" cy="97586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Rektangel 173">
            <a:extLst>
              <a:ext uri="{FF2B5EF4-FFF2-40B4-BE49-F238E27FC236}">
                <a16:creationId xmlns:a16="http://schemas.microsoft.com/office/drawing/2014/main" id="{BD833818-56D6-42C9-85B0-D1E74B25E7F5}"/>
              </a:ext>
            </a:extLst>
          </p:cNvPr>
          <p:cNvSpPr/>
          <p:nvPr/>
        </p:nvSpPr>
        <p:spPr>
          <a:xfrm>
            <a:off x="7508573" y="5734263"/>
            <a:ext cx="1566454" cy="4001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50"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4000 m </a:t>
            </a:r>
            <a:r>
              <a:rPr kumimoji="0" lang="sv-SE" sz="2000" b="1" i="0" u="none" strike="noStrike" kern="1200" cap="none" spc="50" normalizeH="0" baseline="0" noProof="0" dirty="0" err="1">
                <a:ln w="0"/>
                <a:solidFill>
                  <a:srgbClr val="E7E6E6"/>
                </a:solidFill>
                <a:effectLst>
                  <a:innerShdw blurRad="63500" dist="50800" dir="13500000">
                    <a:srgbClr val="000000">
                      <a:alpha val="50000"/>
                    </a:srgbClr>
                  </a:innerShdw>
                </a:effectLst>
                <a:uLnTx/>
                <a:uFillTx/>
                <a:latin typeface="Calibri" panose="020F0502020204030204"/>
                <a:ea typeface="+mn-ea"/>
                <a:cs typeface="+mn-cs"/>
              </a:rPr>
              <a:t>pipe</a:t>
            </a:r>
            <a:endParaRPr kumimoji="0" lang="sv-SE" sz="2000" b="1" i="0" u="none" strike="noStrike" kern="1200" cap="none" spc="50"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endParaRPr>
          </a:p>
        </p:txBody>
      </p:sp>
      <p:sp>
        <p:nvSpPr>
          <p:cNvPr id="175" name="Rektangel 174">
            <a:extLst>
              <a:ext uri="{FF2B5EF4-FFF2-40B4-BE49-F238E27FC236}">
                <a16:creationId xmlns:a16="http://schemas.microsoft.com/office/drawing/2014/main" id="{D8912116-CBE2-4E19-A2CD-18C84AB69222}"/>
              </a:ext>
            </a:extLst>
          </p:cNvPr>
          <p:cNvSpPr/>
          <p:nvPr/>
        </p:nvSpPr>
        <p:spPr>
          <a:xfrm>
            <a:off x="7504566" y="6285802"/>
            <a:ext cx="1574470" cy="4001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50"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8000 m loop</a:t>
            </a:r>
          </a:p>
        </p:txBody>
      </p:sp>
      <p:pic>
        <p:nvPicPr>
          <p:cNvPr id="177" name="Bildobjekt 176" descr="microPG mobile www trend.JPG">
            <a:extLst>
              <a:ext uri="{FF2B5EF4-FFF2-40B4-BE49-F238E27FC236}">
                <a16:creationId xmlns:a16="http://schemas.microsoft.com/office/drawing/2014/main" id="{EA466F78-EF98-4952-A997-F0E88864FF32}"/>
              </a:ext>
            </a:extLst>
          </p:cNvPr>
          <p:cNvPicPr>
            <a:picLocks/>
          </p:cNvPicPr>
          <p:nvPr/>
        </p:nvPicPr>
        <p:blipFill>
          <a:blip r:embed="rId9"/>
          <a:srcRect t="12330"/>
          <a:stretch>
            <a:fillRect/>
          </a:stretch>
        </p:blipFill>
        <p:spPr>
          <a:xfrm rot="21213157">
            <a:off x="501529" y="1534462"/>
            <a:ext cx="1132810" cy="817119"/>
          </a:xfrm>
          <a:prstGeom prst="rect">
            <a:avLst/>
          </a:prstGeom>
          <a:ln>
            <a:noFill/>
          </a:ln>
          <a:effectLst>
            <a:outerShdw blurRad="292100" dist="139700" dir="2700000" algn="tl" rotWithShape="0">
              <a:srgbClr val="333333">
                <a:alpha val="65000"/>
              </a:srgbClr>
            </a:outerShdw>
          </a:effectLst>
          <a:scene3d>
            <a:camera prst="perspectiveHeroicExtremeRightFacing">
              <a:rot lat="21594000" lon="19200000" rev="21475703"/>
            </a:camera>
            <a:lightRig rig="threePt" dir="t"/>
          </a:scene3d>
          <a:sp3d/>
        </p:spPr>
      </p:pic>
      <p:cxnSp>
        <p:nvCxnSpPr>
          <p:cNvPr id="9" name="Rak pilkoppling 8">
            <a:extLst>
              <a:ext uri="{FF2B5EF4-FFF2-40B4-BE49-F238E27FC236}">
                <a16:creationId xmlns:a16="http://schemas.microsoft.com/office/drawing/2014/main" id="{8D26277E-B3F6-4B75-9A0B-496CC489ABA5}"/>
              </a:ext>
            </a:extLst>
          </p:cNvPr>
          <p:cNvCxnSpPr>
            <a:cxnSpLocks/>
          </p:cNvCxnSpPr>
          <p:nvPr/>
        </p:nvCxnSpPr>
        <p:spPr>
          <a:xfrm>
            <a:off x="5420992" y="5015859"/>
            <a:ext cx="3408189" cy="874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8" name="Rektangel 177">
            <a:extLst>
              <a:ext uri="{FF2B5EF4-FFF2-40B4-BE49-F238E27FC236}">
                <a16:creationId xmlns:a16="http://schemas.microsoft.com/office/drawing/2014/main" id="{1BA34763-4BAF-4129-AB74-174E82AF9BE4}"/>
              </a:ext>
            </a:extLst>
          </p:cNvPr>
          <p:cNvSpPr/>
          <p:nvPr/>
        </p:nvSpPr>
        <p:spPr>
          <a:xfrm>
            <a:off x="6667390" y="4696660"/>
            <a:ext cx="720069" cy="36933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227m</a:t>
            </a:r>
          </a:p>
        </p:txBody>
      </p:sp>
    </p:spTree>
    <p:extLst>
      <p:ext uri="{BB962C8B-B14F-4D97-AF65-F5344CB8AC3E}">
        <p14:creationId xmlns:p14="http://schemas.microsoft.com/office/powerpoint/2010/main" val="1388906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3A9524D-2F47-449B-94CF-79FF54C37B33}"/>
              </a:ext>
            </a:extLst>
          </p:cNvPr>
          <p:cNvSpPr/>
          <p:nvPr/>
        </p:nvSpPr>
        <p:spPr>
          <a:xfrm>
            <a:off x="0" y="0"/>
            <a:ext cx="12192000" cy="6858000"/>
          </a:xfrm>
          <a:prstGeom prst="rect">
            <a:avLst/>
          </a:prstGeom>
          <a:gradFill>
            <a:gsLst>
              <a:gs pos="0">
                <a:schemeClr val="accent1">
                  <a:lumMod val="37000"/>
                </a:schemeClr>
              </a:gs>
              <a:gs pos="31000">
                <a:schemeClr val="accent1">
                  <a:lumMod val="50000"/>
                </a:schemeClr>
              </a:gs>
              <a:gs pos="65000">
                <a:schemeClr val="accent1">
                  <a:lumMod val="75000"/>
                </a:schemeClr>
              </a:gs>
              <a:gs pos="100000">
                <a:schemeClr val="tx1">
                  <a:lumMod val="95000"/>
                  <a:lumOff val="5000"/>
                </a:schemeClr>
              </a:gs>
            </a:gsLst>
            <a:lin ang="5400000" scaled="1"/>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Bildobjekt 9">
            <a:extLst>
              <a:ext uri="{FF2B5EF4-FFF2-40B4-BE49-F238E27FC236}">
                <a16:creationId xmlns:a16="http://schemas.microsoft.com/office/drawing/2014/main" id="{19F1F78E-549F-4CF8-B678-A7E87C60E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171" y="5482075"/>
            <a:ext cx="1471285" cy="903789"/>
          </a:xfrm>
          <a:prstGeom prst="rect">
            <a:avLst/>
          </a:prstGeom>
        </p:spPr>
      </p:pic>
      <p:sp>
        <p:nvSpPr>
          <p:cNvPr id="5" name="Rubrik 1">
            <a:extLst>
              <a:ext uri="{FF2B5EF4-FFF2-40B4-BE49-F238E27FC236}">
                <a16:creationId xmlns:a16="http://schemas.microsoft.com/office/drawing/2014/main" id="{B236E9D3-1719-4091-A7FD-1FC95C68540B}"/>
              </a:ext>
            </a:extLst>
          </p:cNvPr>
          <p:cNvSpPr txBox="1">
            <a:spLocks/>
          </p:cNvSpPr>
          <p:nvPr/>
        </p:nvSpPr>
        <p:spPr>
          <a:xfrm>
            <a:off x="622598" y="0"/>
            <a:ext cx="5832648" cy="1296144"/>
          </a:xfrm>
          <a:prstGeom prst="rect">
            <a:avLst/>
          </a:prstGeom>
        </p:spPr>
        <p:txBody>
          <a:bodyPr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lumMod val="75000"/>
                  </a:prstClr>
                </a:solidFill>
                <a:effectLst/>
                <a:uLnTx/>
                <a:uFillTx/>
                <a:latin typeface="Cambria" pitchFamily="18" charset="0"/>
                <a:ea typeface="+mn-ea"/>
                <a:cs typeface="+mn-cs"/>
              </a:rPr>
              <a:t>Powerful system</a:t>
            </a:r>
          </a:p>
        </p:txBody>
      </p:sp>
      <p:pic>
        <p:nvPicPr>
          <p:cNvPr id="6" name="Bildobjekt 5">
            <a:extLst>
              <a:ext uri="{FF2B5EF4-FFF2-40B4-BE49-F238E27FC236}">
                <a16:creationId xmlns:a16="http://schemas.microsoft.com/office/drawing/2014/main" id="{A5658D46-414E-45E9-9B95-ADA59B138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754" y="1916832"/>
            <a:ext cx="6783406" cy="3977954"/>
          </a:xfrm>
          <a:prstGeom prst="rect">
            <a:avLst/>
          </a:prstGeom>
          <a:effectLst>
            <a:outerShdw blurRad="127000" sx="102000" sy="102000" algn="ctr" rotWithShape="0">
              <a:prstClr val="black"/>
            </a:outerShdw>
          </a:effectLst>
        </p:spPr>
      </p:pic>
      <p:pic>
        <p:nvPicPr>
          <p:cNvPr id="7" name="Bildobjekt 6">
            <a:extLst>
              <a:ext uri="{FF2B5EF4-FFF2-40B4-BE49-F238E27FC236}">
                <a16:creationId xmlns:a16="http://schemas.microsoft.com/office/drawing/2014/main" id="{4AD1B805-5C4B-42AD-9787-9772F8E961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20"/>
          <a:stretch/>
        </p:blipFill>
        <p:spPr>
          <a:xfrm>
            <a:off x="766615" y="1296144"/>
            <a:ext cx="6553220" cy="3761177"/>
          </a:xfrm>
          <a:prstGeom prst="rect">
            <a:avLst/>
          </a:prstGeom>
          <a:effectLst>
            <a:outerShdw blurRad="127000" sx="102000" sy="102000" algn="ctr" rotWithShape="0">
              <a:prstClr val="black"/>
            </a:outerShdw>
          </a:effectLst>
        </p:spPr>
      </p:pic>
      <p:sp>
        <p:nvSpPr>
          <p:cNvPr id="8" name="Pil: höger 7">
            <a:extLst>
              <a:ext uri="{FF2B5EF4-FFF2-40B4-BE49-F238E27FC236}">
                <a16:creationId xmlns:a16="http://schemas.microsoft.com/office/drawing/2014/main" id="{333612F5-B4F1-40D8-AF77-05961C77E601}"/>
              </a:ext>
            </a:extLst>
          </p:cNvPr>
          <p:cNvSpPr/>
          <p:nvPr/>
        </p:nvSpPr>
        <p:spPr>
          <a:xfrm rot="2137711">
            <a:off x="443957" y="2468173"/>
            <a:ext cx="86409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il: höger 8">
            <a:extLst>
              <a:ext uri="{FF2B5EF4-FFF2-40B4-BE49-F238E27FC236}">
                <a16:creationId xmlns:a16="http://schemas.microsoft.com/office/drawing/2014/main" id="{4E46A45D-6F85-4664-9373-70490F05AD40}"/>
              </a:ext>
            </a:extLst>
          </p:cNvPr>
          <p:cNvSpPr/>
          <p:nvPr/>
        </p:nvSpPr>
        <p:spPr>
          <a:xfrm>
            <a:off x="2932208" y="6120879"/>
            <a:ext cx="86409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ktangel 10">
            <a:extLst>
              <a:ext uri="{FF2B5EF4-FFF2-40B4-BE49-F238E27FC236}">
                <a16:creationId xmlns:a16="http://schemas.microsoft.com/office/drawing/2014/main" id="{12A8A958-BACB-4C83-9242-8D40E8C11C51}"/>
              </a:ext>
            </a:extLst>
          </p:cNvPr>
          <p:cNvSpPr/>
          <p:nvPr/>
        </p:nvSpPr>
        <p:spPr>
          <a:xfrm>
            <a:off x="4061765" y="6030299"/>
            <a:ext cx="210544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w="0"/>
                <a:solidFill>
                  <a:srgbClr val="E7E6E6">
                    <a:lumMod val="75000"/>
                  </a:srgbClr>
                </a:solidFill>
                <a:effectLst>
                  <a:outerShdw blurRad="38100" dist="19050" dir="2700000" algn="tl" rotWithShape="0">
                    <a:prstClr val="black">
                      <a:alpha val="40000"/>
                    </a:prstClr>
                  </a:outerShdw>
                </a:effectLst>
                <a:uLnTx/>
                <a:uFillTx/>
                <a:latin typeface="Calibri" panose="020F0502020204030204"/>
                <a:ea typeface="+mn-ea"/>
                <a:cs typeface="+mn-cs"/>
              </a:rPr>
              <a:t>= Installed</a:t>
            </a:r>
          </a:p>
        </p:txBody>
      </p:sp>
      <p:sp>
        <p:nvSpPr>
          <p:cNvPr id="12" name="Pil: höger 11">
            <a:extLst>
              <a:ext uri="{FF2B5EF4-FFF2-40B4-BE49-F238E27FC236}">
                <a16:creationId xmlns:a16="http://schemas.microsoft.com/office/drawing/2014/main" id="{64AF3B6C-69B2-49A4-9EBF-FEBE29340BBC}"/>
              </a:ext>
            </a:extLst>
          </p:cNvPr>
          <p:cNvSpPr/>
          <p:nvPr/>
        </p:nvSpPr>
        <p:spPr>
          <a:xfrm rot="2137711">
            <a:off x="8969456" y="3653782"/>
            <a:ext cx="864096" cy="50405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il: höger 12">
            <a:extLst>
              <a:ext uri="{FF2B5EF4-FFF2-40B4-BE49-F238E27FC236}">
                <a16:creationId xmlns:a16="http://schemas.microsoft.com/office/drawing/2014/main" id="{FA6B2F2D-F207-4EBB-8DA3-FF60E884ABD7}"/>
              </a:ext>
            </a:extLst>
          </p:cNvPr>
          <p:cNvSpPr/>
          <p:nvPr/>
        </p:nvSpPr>
        <p:spPr>
          <a:xfrm>
            <a:off x="6671270" y="6101436"/>
            <a:ext cx="864096" cy="50405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ktangel 13">
            <a:extLst>
              <a:ext uri="{FF2B5EF4-FFF2-40B4-BE49-F238E27FC236}">
                <a16:creationId xmlns:a16="http://schemas.microsoft.com/office/drawing/2014/main" id="{EA42D186-6F37-4A14-8FCA-A5B7987B35A7}"/>
              </a:ext>
            </a:extLst>
          </p:cNvPr>
          <p:cNvSpPr/>
          <p:nvPr/>
        </p:nvSpPr>
        <p:spPr>
          <a:xfrm>
            <a:off x="7781222" y="6030299"/>
            <a:ext cx="3240567"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w="0"/>
                <a:solidFill>
                  <a:srgbClr val="E7E6E6">
                    <a:lumMod val="75000"/>
                  </a:srgbClr>
                </a:solidFill>
                <a:effectLst>
                  <a:outerShdw blurRad="38100" dist="19050" dir="2700000" algn="tl" rotWithShape="0">
                    <a:prstClr val="black">
                      <a:alpha val="40000"/>
                    </a:prstClr>
                  </a:outerShdw>
                </a:effectLst>
                <a:uLnTx/>
                <a:uFillTx/>
                <a:latin typeface="Calibri" panose="020F0502020204030204"/>
                <a:ea typeface="+mn-ea"/>
                <a:cs typeface="+mn-cs"/>
              </a:rPr>
              <a:t>= Problem occur</a:t>
            </a:r>
          </a:p>
        </p:txBody>
      </p:sp>
      <p:sp>
        <p:nvSpPr>
          <p:cNvPr id="15" name="Pil: höger 14">
            <a:extLst>
              <a:ext uri="{FF2B5EF4-FFF2-40B4-BE49-F238E27FC236}">
                <a16:creationId xmlns:a16="http://schemas.microsoft.com/office/drawing/2014/main" id="{F6EE7212-2151-47C4-A08F-77E39E785EC2}"/>
              </a:ext>
            </a:extLst>
          </p:cNvPr>
          <p:cNvSpPr/>
          <p:nvPr/>
        </p:nvSpPr>
        <p:spPr>
          <a:xfrm rot="2137711">
            <a:off x="5657089" y="3057439"/>
            <a:ext cx="864096" cy="50405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Bildobjekt 15">
            <a:extLst>
              <a:ext uri="{FF2B5EF4-FFF2-40B4-BE49-F238E27FC236}">
                <a16:creationId xmlns:a16="http://schemas.microsoft.com/office/drawing/2014/main" id="{E7019025-09F9-4ACB-801E-53CE2DFC06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9584" y="260648"/>
            <a:ext cx="1417657" cy="2520279"/>
          </a:xfrm>
          <a:prstGeom prst="rect">
            <a:avLst/>
          </a:prstGeom>
          <a:effectLst>
            <a:outerShdw blurRad="127000" sx="102000" sy="102000" algn="ctr" rotWithShape="0">
              <a:prstClr val="black"/>
            </a:outerShdw>
          </a:effectLst>
        </p:spPr>
      </p:pic>
      <p:pic>
        <p:nvPicPr>
          <p:cNvPr id="17" name="Bildobjekt 16">
            <a:extLst>
              <a:ext uri="{FF2B5EF4-FFF2-40B4-BE49-F238E27FC236}">
                <a16:creationId xmlns:a16="http://schemas.microsoft.com/office/drawing/2014/main" id="{EE206AC0-22F4-43EF-BD14-3251B8FB1A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514"/>
          <a:stretch/>
        </p:blipFill>
        <p:spPr>
          <a:xfrm rot="4219871">
            <a:off x="8138962" y="252960"/>
            <a:ext cx="1621756" cy="2086369"/>
          </a:xfrm>
          <a:prstGeom prst="rect">
            <a:avLst/>
          </a:prstGeom>
          <a:effectLst>
            <a:outerShdw blurRad="127000" sx="102000" sy="102000" algn="ctr" rotWithShape="0">
              <a:prstClr val="black"/>
            </a:outerShdw>
          </a:effectLst>
        </p:spPr>
      </p:pic>
      <p:sp>
        <p:nvSpPr>
          <p:cNvPr id="18" name="Rektangel 17">
            <a:extLst>
              <a:ext uri="{FF2B5EF4-FFF2-40B4-BE49-F238E27FC236}">
                <a16:creationId xmlns:a16="http://schemas.microsoft.com/office/drawing/2014/main" id="{4167514D-3B95-41E1-9DF5-2938E2161A93}"/>
              </a:ext>
            </a:extLst>
          </p:cNvPr>
          <p:cNvSpPr/>
          <p:nvPr/>
        </p:nvSpPr>
        <p:spPr>
          <a:xfrm>
            <a:off x="7319834" y="15055"/>
            <a:ext cx="1992212" cy="36933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w="0"/>
                <a:solidFill>
                  <a:srgbClr val="E7E6E6">
                    <a:lumMod val="75000"/>
                  </a:srgbClr>
                </a:solidFill>
                <a:effectLst>
                  <a:outerShdw blurRad="38100" dist="19050" dir="2700000" algn="tl" rotWithShape="0">
                    <a:prstClr val="black">
                      <a:alpha val="40000"/>
                    </a:prstClr>
                  </a:outerShdw>
                </a:effectLst>
                <a:uLnTx/>
                <a:uFillTx/>
                <a:latin typeface="Calibri" panose="020F0502020204030204"/>
                <a:ea typeface="+mn-ea"/>
                <a:cs typeface="+mn-cs"/>
              </a:rPr>
              <a:t>Foam pocket found</a:t>
            </a:r>
          </a:p>
        </p:txBody>
      </p:sp>
    </p:spTree>
    <p:extLst>
      <p:ext uri="{BB962C8B-B14F-4D97-AF65-F5344CB8AC3E}">
        <p14:creationId xmlns:p14="http://schemas.microsoft.com/office/powerpoint/2010/main" val="1653769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E729B6F6-E57A-45B0-B0F5-A4D4D07E55F7}"/>
              </a:ext>
            </a:extLst>
          </p:cNvPr>
          <p:cNvPicPr>
            <a:picLocks noChangeAspect="1"/>
          </p:cNvPicPr>
          <p:nvPr/>
        </p:nvPicPr>
        <p:blipFill rotWithShape="1">
          <a:blip r:embed="rId2">
            <a:extLst>
              <a:ext uri="{28A0092B-C50C-407E-A947-70E740481C1C}">
                <a14:useLocalDpi xmlns:a14="http://schemas.microsoft.com/office/drawing/2010/main" val="0"/>
              </a:ext>
            </a:extLst>
          </a:blip>
          <a:srcRect t="5681" b="5159"/>
          <a:stretch/>
        </p:blipFill>
        <p:spPr>
          <a:xfrm>
            <a:off x="1935765" y="0"/>
            <a:ext cx="10256235" cy="6858300"/>
          </a:xfrm>
          <a:prstGeom prst="rect">
            <a:avLst/>
          </a:prstGeom>
        </p:spPr>
      </p:pic>
      <p:sp>
        <p:nvSpPr>
          <p:cNvPr id="8" name="Rectangle 5"/>
          <p:cNvSpPr txBox="1">
            <a:spLocks noChangeArrowheads="1"/>
          </p:cNvSpPr>
          <p:nvPr/>
        </p:nvSpPr>
        <p:spPr>
          <a:xfrm>
            <a:off x="8458200" y="4498974"/>
            <a:ext cx="3733800" cy="1295400"/>
          </a:xfrm>
          <a:prstGeom prst="rect">
            <a:avLst/>
          </a:prstGeom>
          <a:extLst>
            <a:ext uri="{AF507438-7753-43E0-B8FC-AC1667EBCBE1}">
              <a14:hiddenEffects xmlns:a14="http://schemas.microsoft.com/office/drawing/2010/main">
                <a:effectLst>
                  <a:outerShdw dist="17961" dir="2700000" algn="ctr" rotWithShape="0">
                    <a:schemeClr val="bg1"/>
                  </a:outerShdw>
                </a:effectLst>
              </a14:hiddenEffects>
            </a:ext>
          </a:ex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Calibri Light" panose="020F0302020204030204"/>
                <a:ea typeface="+mj-ea"/>
                <a:cs typeface="+mj-cs"/>
              </a:rPr>
              <a:t>Predict the future</a:t>
            </a:r>
            <a:endParaRPr kumimoji="0" lang="ru-RU" sz="5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9" name="Rectangle 8"/>
          <p:cNvSpPr txBox="1">
            <a:spLocks noChangeArrowheads="1"/>
          </p:cNvSpPr>
          <p:nvPr/>
        </p:nvSpPr>
        <p:spPr>
          <a:xfrm>
            <a:off x="8995410" y="6096001"/>
            <a:ext cx="2659380" cy="564039"/>
          </a:xfrm>
          <a:prstGeom prst="rect">
            <a:avLst/>
          </a:prstGeom>
          <a:extLst>
            <a:ext uri="{AF507438-7753-43E0-B8FC-AC1667EBCBE1}">
              <a14:hiddenEffects xmlns:a14="http://schemas.microsoft.com/office/drawing/2010/main">
                <a:effectLst>
                  <a:outerShdw dist="17961" dir="2700000" algn="ctr" rotWithShape="0">
                    <a:schemeClr val="bg1"/>
                  </a:outerShdw>
                </a:effectLst>
              </a14:hiddenEffects>
            </a:ext>
          </a:extLst>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PG Monitoring System AB</a:t>
            </a:r>
            <a:endParaRPr kumimoji="0" lang="ru-RU" sz="2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Bildobjekt 2">
            <a:extLst>
              <a:ext uri="{FF2B5EF4-FFF2-40B4-BE49-F238E27FC236}">
                <a16:creationId xmlns:a16="http://schemas.microsoft.com/office/drawing/2014/main" id="{669D0BAC-9600-41B9-B915-B50D7F2A8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190" y="1330528"/>
            <a:ext cx="2986793" cy="1834744"/>
          </a:xfrm>
          <a:prstGeom prst="rect">
            <a:avLst/>
          </a:prstGeom>
        </p:spPr>
      </p:pic>
      <p:sp>
        <p:nvSpPr>
          <p:cNvPr id="7" name="Rektangel 6">
            <a:extLst>
              <a:ext uri="{FF2B5EF4-FFF2-40B4-BE49-F238E27FC236}">
                <a16:creationId xmlns:a16="http://schemas.microsoft.com/office/drawing/2014/main" id="{A00EE798-F5BA-4DA3-BC8C-27B14D27060C}"/>
              </a:ext>
            </a:extLst>
          </p:cNvPr>
          <p:cNvSpPr/>
          <p:nvPr/>
        </p:nvSpPr>
        <p:spPr>
          <a:xfrm>
            <a:off x="0" y="0"/>
            <a:ext cx="2919369" cy="6858000"/>
          </a:xfrm>
          <a:prstGeom prst="rect">
            <a:avLst/>
          </a:prstGeom>
          <a:gradFill>
            <a:gsLst>
              <a:gs pos="0">
                <a:schemeClr val="accent1">
                  <a:lumMod val="37000"/>
                </a:schemeClr>
              </a:gs>
              <a:gs pos="31000">
                <a:schemeClr val="accent1">
                  <a:lumMod val="50000"/>
                </a:schemeClr>
              </a:gs>
              <a:gs pos="65000">
                <a:schemeClr val="accent1">
                  <a:lumMod val="75000"/>
                </a:schemeClr>
              </a:gs>
              <a:gs pos="100000">
                <a:schemeClr val="tx1">
                  <a:lumMod val="95000"/>
                  <a:lumOff val="5000"/>
                </a:schemeClr>
              </a:gs>
            </a:gsLst>
            <a:lin ang="5400000" scaled="1"/>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B8E42E4E-BF37-4FB1-A648-3973AAD90240}"/>
              </a:ext>
            </a:extLst>
          </p:cNvPr>
          <p:cNvSpPr/>
          <p:nvPr/>
        </p:nvSpPr>
        <p:spPr>
          <a:xfrm>
            <a:off x="538860" y="6383041"/>
            <a:ext cx="1918338" cy="276999"/>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sv-SE"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Helsingborg 202</a:t>
            </a:r>
            <a:r>
              <a:rPr kumimoji="0" lang="lt-LT" altLang="sv-SE"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0</a:t>
            </a:r>
            <a:endParaRPr kumimoji="0" lang="sv-SE" altLang="sv-SE"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pic>
        <p:nvPicPr>
          <p:cNvPr id="2" name="Bildobjekt 1">
            <a:extLst>
              <a:ext uri="{FF2B5EF4-FFF2-40B4-BE49-F238E27FC236}">
                <a16:creationId xmlns:a16="http://schemas.microsoft.com/office/drawing/2014/main" id="{B8CC914B-1ABE-4B32-AA9B-36C720B4ED6C}"/>
              </a:ext>
            </a:extLst>
          </p:cNvPr>
          <p:cNvPicPr>
            <a:picLocks noChangeAspect="1"/>
          </p:cNvPicPr>
          <p:nvPr/>
        </p:nvPicPr>
        <p:blipFill>
          <a:blip r:embed="rId4"/>
          <a:stretch>
            <a:fillRect/>
          </a:stretch>
        </p:blipFill>
        <p:spPr>
          <a:xfrm>
            <a:off x="119779" y="3992874"/>
            <a:ext cx="2647899" cy="1985924"/>
          </a:xfrm>
          <a:prstGeom prst="rect">
            <a:avLst/>
          </a:prstGeom>
        </p:spPr>
      </p:pic>
      <p:sp>
        <p:nvSpPr>
          <p:cNvPr id="4" name="Rektangel 3">
            <a:extLst>
              <a:ext uri="{FF2B5EF4-FFF2-40B4-BE49-F238E27FC236}">
                <a16:creationId xmlns:a16="http://schemas.microsoft.com/office/drawing/2014/main" id="{ECB84B83-6553-459A-9D00-07CAC5652A59}"/>
              </a:ext>
            </a:extLst>
          </p:cNvPr>
          <p:cNvSpPr/>
          <p:nvPr/>
        </p:nvSpPr>
        <p:spPr>
          <a:xfrm>
            <a:off x="312612" y="2491030"/>
            <a:ext cx="2262231" cy="1569660"/>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lt-LT" sz="2400" b="0" i="0" u="none" strike="noStrike" kern="1200" cap="none" spc="0" normalizeH="0" baseline="0" noProof="0" dirty="0">
                <a:ln>
                  <a:noFill/>
                </a:ln>
                <a:solidFill>
                  <a:prstClr val="white">
                    <a:lumMod val="75000"/>
                  </a:prstClr>
                </a:solidFill>
                <a:effectLst/>
                <a:uLnTx/>
                <a:uFillTx/>
                <a:latin typeface="Calibri Light" panose="020F0302020204030204"/>
                <a:ea typeface="+mn-ea"/>
                <a:cs typeface="+mn-cs"/>
              </a:rPr>
              <a:t>Daugiau nei 45 metų CŠT tinklų stebėjimo patirtis!</a:t>
            </a:r>
            <a:endParaRPr kumimoji="0" lang="en-GB" sz="2400" b="0" i="0" u="none" strike="noStrike" kern="1200" cap="none" spc="0" normalizeH="0" baseline="0" noProof="0" dirty="0">
              <a:ln>
                <a:noFill/>
              </a:ln>
              <a:solidFill>
                <a:prstClr val="white">
                  <a:lumMod val="75000"/>
                </a:prstClr>
              </a:solidFill>
              <a:effectLst/>
              <a:uLnTx/>
              <a:uFillTx/>
              <a:latin typeface="Calibri Light" panose="020F0302020204030204"/>
              <a:ea typeface="+mn-ea"/>
              <a:cs typeface="+mn-cs"/>
            </a:endParaRPr>
          </a:p>
        </p:txBody>
      </p:sp>
      <p:pic>
        <p:nvPicPr>
          <p:cNvPr id="12" name="Picture 1">
            <a:extLst>
              <a:ext uri="{FF2B5EF4-FFF2-40B4-BE49-F238E27FC236}">
                <a16:creationId xmlns:a16="http://schemas.microsoft.com/office/drawing/2014/main" id="{80BF43D2-D947-4964-BB44-9DC84231888C}"/>
              </a:ext>
            </a:extLst>
          </p:cNvPr>
          <p:cNvPicPr>
            <a:picLocks noChangeAspect="1"/>
          </p:cNvPicPr>
          <p:nvPr/>
        </p:nvPicPr>
        <p:blipFill>
          <a:blip r:embed="rId5" cstate="print"/>
          <a:stretch>
            <a:fillRect/>
          </a:stretch>
        </p:blipFill>
        <p:spPr>
          <a:xfrm>
            <a:off x="119779" y="204345"/>
            <a:ext cx="2679810" cy="1781788"/>
          </a:xfrm>
          <a:prstGeom prst="ellipse">
            <a:avLst/>
          </a:prstGeom>
          <a:ln>
            <a:noFill/>
          </a:ln>
          <a:effectLst>
            <a:softEdge rad="112500"/>
          </a:effectLst>
        </p:spPr>
      </p:pic>
      <p:sp>
        <p:nvSpPr>
          <p:cNvPr id="13" name="TextBox 11">
            <a:extLst>
              <a:ext uri="{FF2B5EF4-FFF2-40B4-BE49-F238E27FC236}">
                <a16:creationId xmlns:a16="http://schemas.microsoft.com/office/drawing/2014/main" id="{7DE0A162-309A-449E-9422-CC16B3147A51}"/>
              </a:ext>
            </a:extLst>
          </p:cNvPr>
          <p:cNvSpPr txBox="1"/>
          <p:nvPr/>
        </p:nvSpPr>
        <p:spPr>
          <a:xfrm>
            <a:off x="25093" y="2090620"/>
            <a:ext cx="29458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zh-CN" sz="2000" b="0" i="0" u="none" strike="noStrike" kern="1200" cap="none" spc="0" normalizeH="0" baseline="0" noProof="0" dirty="0">
                <a:ln>
                  <a:noFill/>
                </a:ln>
                <a:solidFill>
                  <a:prstClr val="white">
                    <a:lumMod val="65000"/>
                  </a:prstClr>
                </a:solidFill>
                <a:effectLst/>
                <a:uLnTx/>
                <a:uFillTx/>
                <a:latin typeface="微软雅黑" pitchFamily="34" charset="-122"/>
                <a:ea typeface="微软雅黑" pitchFamily="34" charset="-122"/>
                <a:cs typeface="+mn-cs"/>
              </a:rPr>
              <a:t>PG Monitoring System</a:t>
            </a:r>
            <a:endParaRPr kumimoji="0" lang="zh-CN" altLang="en-US" sz="2000" b="0" i="0" u="none" strike="noStrike" kern="1200" cap="none" spc="0" normalizeH="0" baseline="0" noProof="0" dirty="0">
              <a:ln>
                <a:noFill/>
              </a:ln>
              <a:solidFill>
                <a:prstClr val="white">
                  <a:lumMod val="65000"/>
                </a:prstClr>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204995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534">
            <a:extLst>
              <a:ext uri="{FF2B5EF4-FFF2-40B4-BE49-F238E27FC236}">
                <a16:creationId xmlns:a16="http://schemas.microsoft.com/office/drawing/2014/main" id="{422147A3-21C9-4049-BE8A-7FF054F192C2}"/>
              </a:ext>
            </a:extLst>
          </p:cNvPr>
          <p:cNvGrpSpPr/>
          <p:nvPr/>
        </p:nvGrpSpPr>
        <p:grpSpPr>
          <a:xfrm>
            <a:off x="2851245" y="5745370"/>
            <a:ext cx="6979539" cy="748030"/>
            <a:chOff x="0" y="0"/>
            <a:chExt cx="9469118" cy="748630"/>
          </a:xfrm>
        </p:grpSpPr>
        <p:pic>
          <p:nvPicPr>
            <p:cNvPr id="5" name="Picture 141">
              <a:extLst>
                <a:ext uri="{FF2B5EF4-FFF2-40B4-BE49-F238E27FC236}">
                  <a16:creationId xmlns:a16="http://schemas.microsoft.com/office/drawing/2014/main" id="{D2A5FBEC-2277-499B-B899-34E2221062D1}"/>
                </a:ext>
              </a:extLst>
            </p:cNvPr>
            <p:cNvPicPr/>
            <p:nvPr/>
          </p:nvPicPr>
          <p:blipFill>
            <a:blip r:embed="rId2"/>
            <a:stretch>
              <a:fillRect/>
            </a:stretch>
          </p:blipFill>
          <p:spPr>
            <a:xfrm>
              <a:off x="0" y="223638"/>
              <a:ext cx="1709476" cy="524992"/>
            </a:xfrm>
            <a:prstGeom prst="rect">
              <a:avLst/>
            </a:prstGeom>
          </p:spPr>
        </p:pic>
        <p:pic>
          <p:nvPicPr>
            <p:cNvPr id="6" name="Picture 143">
              <a:extLst>
                <a:ext uri="{FF2B5EF4-FFF2-40B4-BE49-F238E27FC236}">
                  <a16:creationId xmlns:a16="http://schemas.microsoft.com/office/drawing/2014/main" id="{EF594F15-54A7-4C56-B5A3-1C41990BED20}"/>
                </a:ext>
              </a:extLst>
            </p:cNvPr>
            <p:cNvPicPr/>
            <p:nvPr/>
          </p:nvPicPr>
          <p:blipFill>
            <a:blip r:embed="rId3"/>
            <a:stretch>
              <a:fillRect/>
            </a:stretch>
          </p:blipFill>
          <p:spPr>
            <a:xfrm>
              <a:off x="3368749" y="4801"/>
              <a:ext cx="2122263" cy="718836"/>
            </a:xfrm>
            <a:prstGeom prst="rect">
              <a:avLst/>
            </a:prstGeom>
          </p:spPr>
        </p:pic>
        <p:pic>
          <p:nvPicPr>
            <p:cNvPr id="7" name="Picture 145">
              <a:extLst>
                <a:ext uri="{FF2B5EF4-FFF2-40B4-BE49-F238E27FC236}">
                  <a16:creationId xmlns:a16="http://schemas.microsoft.com/office/drawing/2014/main" id="{7CCE261C-FD03-42DE-9D64-53519BEBD66B}"/>
                </a:ext>
              </a:extLst>
            </p:cNvPr>
            <p:cNvPicPr/>
            <p:nvPr/>
          </p:nvPicPr>
          <p:blipFill>
            <a:blip r:embed="rId4"/>
            <a:stretch>
              <a:fillRect/>
            </a:stretch>
          </p:blipFill>
          <p:spPr>
            <a:xfrm>
              <a:off x="2012884" y="0"/>
              <a:ext cx="1031967" cy="726913"/>
            </a:xfrm>
            <a:prstGeom prst="rect">
              <a:avLst/>
            </a:prstGeom>
          </p:spPr>
        </p:pic>
        <p:pic>
          <p:nvPicPr>
            <p:cNvPr id="8" name="Picture 147">
              <a:extLst>
                <a:ext uri="{FF2B5EF4-FFF2-40B4-BE49-F238E27FC236}">
                  <a16:creationId xmlns:a16="http://schemas.microsoft.com/office/drawing/2014/main" id="{867A8776-CC8A-4B97-9862-2FA1F26B155D}"/>
                </a:ext>
              </a:extLst>
            </p:cNvPr>
            <p:cNvPicPr/>
            <p:nvPr/>
          </p:nvPicPr>
          <p:blipFill>
            <a:blip r:embed="rId5"/>
            <a:stretch>
              <a:fillRect/>
            </a:stretch>
          </p:blipFill>
          <p:spPr>
            <a:xfrm>
              <a:off x="7869869" y="189454"/>
              <a:ext cx="1599249" cy="540735"/>
            </a:xfrm>
            <a:prstGeom prst="rect">
              <a:avLst/>
            </a:prstGeom>
          </p:spPr>
        </p:pic>
        <p:pic>
          <p:nvPicPr>
            <p:cNvPr id="9" name="Picture 149">
              <a:extLst>
                <a:ext uri="{FF2B5EF4-FFF2-40B4-BE49-F238E27FC236}">
                  <a16:creationId xmlns:a16="http://schemas.microsoft.com/office/drawing/2014/main" id="{664C540A-AF61-4D0C-A897-8979718BF2EA}"/>
                </a:ext>
              </a:extLst>
            </p:cNvPr>
            <p:cNvPicPr/>
            <p:nvPr/>
          </p:nvPicPr>
          <p:blipFill>
            <a:blip r:embed="rId6"/>
            <a:stretch>
              <a:fillRect/>
            </a:stretch>
          </p:blipFill>
          <p:spPr>
            <a:xfrm>
              <a:off x="5810424" y="151249"/>
              <a:ext cx="1674677" cy="577190"/>
            </a:xfrm>
            <a:prstGeom prst="rect">
              <a:avLst/>
            </a:prstGeom>
          </p:spPr>
        </p:pic>
      </p:grpSp>
      <p:sp>
        <p:nvSpPr>
          <p:cNvPr id="17" name="Rektangel 16">
            <a:extLst>
              <a:ext uri="{FF2B5EF4-FFF2-40B4-BE49-F238E27FC236}">
                <a16:creationId xmlns:a16="http://schemas.microsoft.com/office/drawing/2014/main" id="{532D3A6A-9D3C-495B-82F4-2F3ACB3C8A00}"/>
              </a:ext>
            </a:extLst>
          </p:cNvPr>
          <p:cNvSpPr/>
          <p:nvPr/>
        </p:nvSpPr>
        <p:spPr>
          <a:xfrm>
            <a:off x="2143546" y="1975064"/>
            <a:ext cx="2056974" cy="1200329"/>
          </a:xfrm>
          <a:prstGeom prst="rect">
            <a:avLst/>
          </a:prstGeom>
          <a:noFill/>
        </p:spPr>
        <p:txBody>
          <a:bodyPr wrap="none" lIns="91440" tIns="45720" rIns="91440" bIns="45720">
            <a:spAutoFit/>
          </a:bodyPr>
          <a:lstStyle/>
          <a:p>
            <a:pPr algn="ctr" defTabSz="457200"/>
            <a:r>
              <a:rPr lang="sv-SE" sz="7200" b="1" dirty="0">
                <a:ln w="6600">
                  <a:solidFill>
                    <a:srgbClr val="C0504D"/>
                  </a:solidFill>
                  <a:prstDash val="solid"/>
                </a:ln>
                <a:solidFill>
                  <a:srgbClr val="FFFFFF"/>
                </a:solidFill>
                <a:effectLst>
                  <a:outerShdw blurRad="60007" dist="310007" dir="7680000" sy="30000" kx="1300200" algn="ctr" rotWithShape="0">
                    <a:prstClr val="black">
                      <a:alpha val="32000"/>
                    </a:prstClr>
                  </a:outerShdw>
                </a:effectLst>
                <a:latin typeface="Calibri"/>
              </a:rPr>
              <a:t>2005</a:t>
            </a:r>
          </a:p>
        </p:txBody>
      </p:sp>
      <p:sp>
        <p:nvSpPr>
          <p:cNvPr id="18" name="textruta 17">
            <a:extLst>
              <a:ext uri="{FF2B5EF4-FFF2-40B4-BE49-F238E27FC236}">
                <a16:creationId xmlns:a16="http://schemas.microsoft.com/office/drawing/2014/main" id="{17C91CBC-796F-4EB3-B38E-EFC7CC06C399}"/>
              </a:ext>
            </a:extLst>
          </p:cNvPr>
          <p:cNvSpPr txBox="1"/>
          <p:nvPr/>
        </p:nvSpPr>
        <p:spPr>
          <a:xfrm>
            <a:off x="2300734" y="2990726"/>
            <a:ext cx="1810539" cy="369332"/>
          </a:xfrm>
          <a:prstGeom prst="rect">
            <a:avLst/>
          </a:prstGeom>
          <a:noFill/>
        </p:spPr>
        <p:txBody>
          <a:bodyPr wrap="square" rtlCol="0">
            <a:spAutoFit/>
          </a:bodyPr>
          <a:lstStyle/>
          <a:p>
            <a:pPr defTabSz="457200"/>
            <a:r>
              <a:rPr lang="lt-LT" b="1" dirty="0">
                <a:solidFill>
                  <a:prstClr val="black"/>
                </a:solidFill>
                <a:latin typeface="Calibri"/>
              </a:rPr>
              <a:t>Didelis nuotėkis</a:t>
            </a:r>
            <a:endParaRPr lang="sv-SE" b="1" dirty="0">
              <a:solidFill>
                <a:prstClr val="black"/>
              </a:solidFill>
              <a:latin typeface="Calibri"/>
            </a:endParaRPr>
          </a:p>
        </p:txBody>
      </p:sp>
      <p:sp>
        <p:nvSpPr>
          <p:cNvPr id="19" name="Rektangel 18">
            <a:extLst>
              <a:ext uri="{FF2B5EF4-FFF2-40B4-BE49-F238E27FC236}">
                <a16:creationId xmlns:a16="http://schemas.microsoft.com/office/drawing/2014/main" id="{5FF22150-C361-4E85-8688-3E56DC211497}"/>
              </a:ext>
            </a:extLst>
          </p:cNvPr>
          <p:cNvSpPr/>
          <p:nvPr/>
        </p:nvSpPr>
        <p:spPr>
          <a:xfrm>
            <a:off x="5486926" y="1830792"/>
            <a:ext cx="2056974" cy="1200329"/>
          </a:xfrm>
          <a:prstGeom prst="rect">
            <a:avLst/>
          </a:prstGeom>
          <a:noFill/>
        </p:spPr>
        <p:txBody>
          <a:bodyPr wrap="none" lIns="91440" tIns="45720" rIns="91440" bIns="45720">
            <a:spAutoFit/>
          </a:bodyPr>
          <a:lstStyle/>
          <a:p>
            <a:pPr algn="ctr" defTabSz="457200"/>
            <a:r>
              <a:rPr lang="sv-SE" sz="7200" b="1" dirty="0">
                <a:ln w="6600">
                  <a:solidFill>
                    <a:srgbClr val="C0504D"/>
                  </a:solidFill>
                  <a:prstDash val="solid"/>
                </a:ln>
                <a:solidFill>
                  <a:srgbClr val="FFFFFF"/>
                </a:solidFill>
                <a:effectLst>
                  <a:outerShdw blurRad="60007" dist="310007" dir="7680000" sy="30000" kx="1300200" algn="ctr" rotWithShape="0">
                    <a:prstClr val="black">
                      <a:alpha val="32000"/>
                    </a:prstClr>
                  </a:outerShdw>
                </a:effectLst>
                <a:latin typeface="Calibri"/>
              </a:rPr>
              <a:t>2015</a:t>
            </a:r>
          </a:p>
        </p:txBody>
      </p:sp>
      <p:sp>
        <p:nvSpPr>
          <p:cNvPr id="20" name="textruta 19">
            <a:extLst>
              <a:ext uri="{FF2B5EF4-FFF2-40B4-BE49-F238E27FC236}">
                <a16:creationId xmlns:a16="http://schemas.microsoft.com/office/drawing/2014/main" id="{D04994DE-F257-4DE4-A780-FC45E4C8EA96}"/>
              </a:ext>
            </a:extLst>
          </p:cNvPr>
          <p:cNvSpPr txBox="1"/>
          <p:nvPr/>
        </p:nvSpPr>
        <p:spPr>
          <a:xfrm>
            <a:off x="5386672" y="2806060"/>
            <a:ext cx="2652152" cy="369332"/>
          </a:xfrm>
          <a:prstGeom prst="rect">
            <a:avLst/>
          </a:prstGeom>
          <a:noFill/>
        </p:spPr>
        <p:txBody>
          <a:bodyPr wrap="square" rtlCol="0">
            <a:spAutoFit/>
          </a:bodyPr>
          <a:lstStyle/>
          <a:p>
            <a:pPr defTabSz="457200"/>
            <a:r>
              <a:rPr lang="lt-LT" b="1" dirty="0">
                <a:solidFill>
                  <a:prstClr val="black"/>
                </a:solidFill>
                <a:latin typeface="Calibri"/>
              </a:rPr>
              <a:t>Įrengtos drėgmės juostos</a:t>
            </a:r>
            <a:endParaRPr lang="sv-SE" b="1" dirty="0">
              <a:solidFill>
                <a:prstClr val="black"/>
              </a:solidFill>
              <a:latin typeface="Calibri"/>
            </a:endParaRPr>
          </a:p>
        </p:txBody>
      </p:sp>
      <p:sp>
        <p:nvSpPr>
          <p:cNvPr id="25" name="Rektangel 24">
            <a:extLst>
              <a:ext uri="{FF2B5EF4-FFF2-40B4-BE49-F238E27FC236}">
                <a16:creationId xmlns:a16="http://schemas.microsoft.com/office/drawing/2014/main" id="{6DBAD692-C649-4AA1-9499-9069A11E06F0}"/>
              </a:ext>
            </a:extLst>
          </p:cNvPr>
          <p:cNvSpPr/>
          <p:nvPr/>
        </p:nvSpPr>
        <p:spPr>
          <a:xfrm rot="1414471">
            <a:off x="3863897" y="4191489"/>
            <a:ext cx="7178646" cy="1200329"/>
          </a:xfrm>
          <a:prstGeom prst="rect">
            <a:avLst/>
          </a:prstGeom>
          <a:noFill/>
        </p:spPr>
        <p:txBody>
          <a:bodyPr wrap="square" lIns="91440" tIns="45720" rIns="91440" bIns="45720">
            <a:spAutoFit/>
          </a:bodyPr>
          <a:lstStyle/>
          <a:p>
            <a:pPr algn="ctr" defTabSz="457200"/>
            <a:r>
              <a:rPr lang="sv-SE" sz="7200" b="1" dirty="0">
                <a:ln w="6600">
                  <a:solidFill>
                    <a:srgbClr val="C0504D"/>
                  </a:solidFill>
                  <a:prstDash val="solid"/>
                </a:ln>
                <a:solidFill>
                  <a:srgbClr val="FFFFFF"/>
                </a:solidFill>
                <a:effectLst>
                  <a:outerShdw blurRad="60007" dist="310007" dir="7680000" sy="30000" kx="1300200" algn="ctr" rotWithShape="0">
                    <a:prstClr val="black">
                      <a:alpha val="32000"/>
                    </a:prstClr>
                  </a:outerShdw>
                </a:effectLst>
                <a:highlight>
                  <a:srgbClr val="FF0000"/>
                </a:highlight>
                <a:latin typeface="Calibri"/>
              </a:rPr>
              <a:t>250 000 € /</a:t>
            </a:r>
            <a:r>
              <a:rPr lang="lt-LT" sz="7200" b="1" dirty="0">
                <a:ln w="6600">
                  <a:solidFill>
                    <a:srgbClr val="C0504D"/>
                  </a:solidFill>
                  <a:prstDash val="solid"/>
                </a:ln>
                <a:solidFill>
                  <a:srgbClr val="FFFFFF"/>
                </a:solidFill>
                <a:effectLst>
                  <a:outerShdw blurRad="60007" dist="310007" dir="7680000" sy="30000" kx="1300200" algn="ctr" rotWithShape="0">
                    <a:prstClr val="black">
                      <a:alpha val="32000"/>
                    </a:prstClr>
                  </a:outerShdw>
                </a:effectLst>
                <a:highlight>
                  <a:srgbClr val="FF0000"/>
                </a:highlight>
                <a:latin typeface="Calibri"/>
              </a:rPr>
              <a:t>metus</a:t>
            </a:r>
            <a:r>
              <a:rPr lang="sv-SE" sz="7200" b="1" dirty="0">
                <a:ln w="6600">
                  <a:solidFill>
                    <a:srgbClr val="C0504D"/>
                  </a:solidFill>
                  <a:prstDash val="solid"/>
                </a:ln>
                <a:solidFill>
                  <a:srgbClr val="FFFFFF"/>
                </a:solidFill>
                <a:effectLst>
                  <a:outerShdw blurRad="60007" dist="310007" dir="7680000" sy="30000" kx="1300200" algn="ctr" rotWithShape="0">
                    <a:prstClr val="black">
                      <a:alpha val="32000"/>
                    </a:prstClr>
                  </a:outerShdw>
                </a:effectLst>
                <a:highlight>
                  <a:srgbClr val="FF0000"/>
                </a:highlight>
                <a:latin typeface="Calibri"/>
              </a:rPr>
              <a:t> </a:t>
            </a:r>
          </a:p>
        </p:txBody>
      </p:sp>
      <p:sp>
        <p:nvSpPr>
          <p:cNvPr id="15" name="Rubrik 1">
            <a:extLst>
              <a:ext uri="{FF2B5EF4-FFF2-40B4-BE49-F238E27FC236}">
                <a16:creationId xmlns:a16="http://schemas.microsoft.com/office/drawing/2014/main" id="{0C45C9F4-D943-4A14-B24D-986DB67B8DEB}"/>
              </a:ext>
            </a:extLst>
          </p:cNvPr>
          <p:cNvSpPr txBox="1">
            <a:spLocks/>
          </p:cNvSpPr>
          <p:nvPr/>
        </p:nvSpPr>
        <p:spPr>
          <a:xfrm>
            <a:off x="2607879" y="464244"/>
            <a:ext cx="7017121" cy="531064"/>
          </a:xfrm>
          <a:prstGeom prst="rect">
            <a:avLst/>
          </a:prstGeom>
        </p:spPr>
        <p:txBody>
          <a:bodyPr/>
          <a:lstStyle>
            <a:lvl1pPr algn="l" defTabSz="457200" rtl="0" eaLnBrk="1" latinLnBrk="0" hangingPunct="1">
              <a:spcBef>
                <a:spcPct val="0"/>
              </a:spcBef>
              <a:buNone/>
              <a:defRPr sz="3000" b="1" i="0" kern="1200" baseline="0">
                <a:solidFill>
                  <a:schemeClr val="bg1"/>
                </a:solidFill>
                <a:latin typeface="Arial"/>
                <a:ea typeface="+mj-ea"/>
                <a:cs typeface="Arial"/>
              </a:defRPr>
            </a:lvl1pPr>
          </a:lstStyle>
          <a:p>
            <a:pPr algn="ctr"/>
            <a:r>
              <a:rPr lang="sv-SE" sz="3200" dirty="0"/>
              <a:t>Išmanusi</a:t>
            </a:r>
            <a:r>
              <a:rPr lang="lt-LT" sz="3200" dirty="0"/>
              <a:t>s</a:t>
            </a:r>
            <a:r>
              <a:rPr lang="sv-SE" sz="3200" dirty="0"/>
              <a:t> C</a:t>
            </a:r>
            <a:r>
              <a:rPr lang="lt-LT" sz="3200" dirty="0"/>
              <a:t>ŠT </a:t>
            </a:r>
            <a:r>
              <a:rPr lang="sv-SE" sz="3200" dirty="0"/>
              <a:t>tinklas</a:t>
            </a:r>
            <a:endParaRPr lang="sv-SE" dirty="0"/>
          </a:p>
        </p:txBody>
      </p:sp>
    </p:spTree>
    <p:extLst>
      <p:ext uri="{BB962C8B-B14F-4D97-AF65-F5344CB8AC3E}">
        <p14:creationId xmlns:p14="http://schemas.microsoft.com/office/powerpoint/2010/main" val="299949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483360" y="591269"/>
            <a:ext cx="8676640" cy="1325563"/>
          </a:xfrm>
        </p:spPr>
        <p:txBody>
          <a:bodyPr/>
          <a:lstStyle/>
          <a:p>
            <a:pPr algn="ctr" eaLnBrk="1" hangingPunct="1"/>
            <a:r>
              <a:rPr lang="lt-LT" dirty="0"/>
              <a:t>Drėgmės juostos</a:t>
            </a:r>
            <a:endParaRPr lang="sv-SE" dirty="0"/>
          </a:p>
        </p:txBody>
      </p:sp>
      <p:sp>
        <p:nvSpPr>
          <p:cNvPr id="4" name="textruta 3"/>
          <p:cNvSpPr txBox="1"/>
          <p:nvPr/>
        </p:nvSpPr>
        <p:spPr>
          <a:xfrm>
            <a:off x="2042160" y="2032079"/>
            <a:ext cx="8834576" cy="2793842"/>
          </a:xfrm>
          <a:prstGeom prst="rect">
            <a:avLst/>
          </a:prstGeom>
          <a:noFill/>
        </p:spPr>
        <p:txBody>
          <a:bodyPr wrap="square" rtlCol="0">
            <a:spAutoFit/>
          </a:bodyPr>
          <a:lstStyle/>
          <a:p>
            <a:pPr fontAlgn="base">
              <a:lnSpc>
                <a:spcPct val="150000"/>
              </a:lnSpc>
              <a:spcBef>
                <a:spcPct val="0"/>
              </a:spcBef>
              <a:spcAft>
                <a:spcPct val="0"/>
              </a:spcAft>
              <a:buFont typeface="Arial" pitchFamily="34" charset="0"/>
              <a:buChar char="•"/>
              <a:defRPr/>
            </a:pPr>
            <a:r>
              <a:rPr lang="sv-SE" sz="2400" dirty="0">
                <a:solidFill>
                  <a:srgbClr val="000000"/>
                </a:solidFill>
                <a:latin typeface="Arial" charset="0"/>
              </a:rPr>
              <a:t> </a:t>
            </a:r>
            <a:r>
              <a:rPr lang="lt-LT" sz="2400" dirty="0">
                <a:solidFill>
                  <a:srgbClr val="000000"/>
                </a:solidFill>
                <a:latin typeface="Arial" charset="0"/>
              </a:rPr>
              <a:t>Drėgmės juostos kaina</a:t>
            </a:r>
            <a:r>
              <a:rPr lang="sv-SE" sz="2400" dirty="0">
                <a:solidFill>
                  <a:srgbClr val="000000"/>
                </a:solidFill>
                <a:latin typeface="Arial" charset="0"/>
              </a:rPr>
              <a:t> apie 75 Eur/m </a:t>
            </a:r>
          </a:p>
          <a:p>
            <a:pPr fontAlgn="base">
              <a:lnSpc>
                <a:spcPct val="150000"/>
              </a:lnSpc>
              <a:spcBef>
                <a:spcPct val="0"/>
              </a:spcBef>
              <a:spcAft>
                <a:spcPct val="0"/>
              </a:spcAft>
              <a:buFont typeface="Arial" pitchFamily="34" charset="0"/>
              <a:buChar char="•"/>
              <a:defRPr/>
            </a:pPr>
            <a:r>
              <a:rPr lang="sv-SE" sz="2400" dirty="0">
                <a:solidFill>
                  <a:srgbClr val="000000"/>
                </a:solidFill>
                <a:latin typeface="Arial" charset="0"/>
              </a:rPr>
              <a:t> Betonini</a:t>
            </a:r>
            <a:r>
              <a:rPr lang="lt-LT" sz="2400" dirty="0">
                <a:solidFill>
                  <a:srgbClr val="000000"/>
                </a:solidFill>
                <a:latin typeface="Arial" charset="0"/>
              </a:rPr>
              <a:t>ų trasų pakeitimo kaina apie </a:t>
            </a:r>
            <a:r>
              <a:rPr lang="sv-SE" sz="2400" dirty="0">
                <a:solidFill>
                  <a:srgbClr val="000000"/>
                </a:solidFill>
                <a:latin typeface="Arial" charset="0"/>
              </a:rPr>
              <a:t>4500 Eur/m </a:t>
            </a:r>
          </a:p>
          <a:p>
            <a:pPr fontAlgn="base">
              <a:lnSpc>
                <a:spcPct val="150000"/>
              </a:lnSpc>
              <a:spcBef>
                <a:spcPct val="0"/>
              </a:spcBef>
              <a:spcAft>
                <a:spcPct val="0"/>
              </a:spcAft>
              <a:buFont typeface="Arial" pitchFamily="34" charset="0"/>
              <a:buChar char="•"/>
              <a:defRPr/>
            </a:pPr>
            <a:r>
              <a:rPr lang="sv-SE" sz="2400" dirty="0">
                <a:solidFill>
                  <a:srgbClr val="000000"/>
                </a:solidFill>
                <a:latin typeface="Arial" charset="0"/>
              </a:rPr>
              <a:t> </a:t>
            </a:r>
            <a:r>
              <a:rPr lang="en-US" sz="2400" dirty="0">
                <a:solidFill>
                  <a:srgbClr val="000000"/>
                </a:solidFill>
                <a:latin typeface="Arial" charset="0"/>
              </a:rPr>
              <a:t>10 km </a:t>
            </a:r>
            <a:r>
              <a:rPr lang="en-US" sz="2400" dirty="0" err="1">
                <a:solidFill>
                  <a:srgbClr val="000000"/>
                </a:solidFill>
                <a:latin typeface="Arial" charset="0"/>
              </a:rPr>
              <a:t>pakeitimas</a:t>
            </a:r>
            <a:r>
              <a:rPr lang="en-US" sz="2400" dirty="0">
                <a:solidFill>
                  <a:srgbClr val="000000"/>
                </a:solidFill>
                <a:latin typeface="Arial" charset="0"/>
              </a:rPr>
              <a:t> </a:t>
            </a:r>
            <a:r>
              <a:rPr lang="en-US" sz="2400" dirty="0" err="1">
                <a:solidFill>
                  <a:srgbClr val="000000"/>
                </a:solidFill>
                <a:latin typeface="Arial" charset="0"/>
              </a:rPr>
              <a:t>kainuoja</a:t>
            </a:r>
            <a:r>
              <a:rPr lang="en-US" sz="2400" dirty="0">
                <a:solidFill>
                  <a:srgbClr val="000000"/>
                </a:solidFill>
                <a:latin typeface="Arial" charset="0"/>
              </a:rPr>
              <a:t> </a:t>
            </a:r>
            <a:r>
              <a:rPr lang="sv-SE" sz="2400" dirty="0">
                <a:solidFill>
                  <a:srgbClr val="000000"/>
                </a:solidFill>
                <a:latin typeface="Arial" charset="0"/>
              </a:rPr>
              <a:t>45.000.000 Eur</a:t>
            </a:r>
            <a:r>
              <a:rPr lang="lt-LT" sz="2400" dirty="0">
                <a:solidFill>
                  <a:srgbClr val="000000"/>
                </a:solidFill>
                <a:latin typeface="Arial" charset="0"/>
              </a:rPr>
              <a:t>ų.</a:t>
            </a:r>
            <a:endParaRPr lang="sv-SE" sz="2400" dirty="0">
              <a:solidFill>
                <a:srgbClr val="000000"/>
              </a:solidFill>
              <a:latin typeface="Arial" charset="0"/>
            </a:endParaRPr>
          </a:p>
          <a:p>
            <a:pPr fontAlgn="base">
              <a:lnSpc>
                <a:spcPct val="150000"/>
              </a:lnSpc>
              <a:spcBef>
                <a:spcPct val="0"/>
              </a:spcBef>
              <a:spcAft>
                <a:spcPct val="0"/>
              </a:spcAft>
              <a:buFont typeface="Arial" pitchFamily="34" charset="0"/>
              <a:buChar char="•"/>
              <a:defRPr/>
            </a:pPr>
            <a:r>
              <a:rPr lang="sv-SE" sz="2400" dirty="0">
                <a:solidFill>
                  <a:srgbClr val="000000"/>
                </a:solidFill>
                <a:latin typeface="Arial" charset="0"/>
              </a:rPr>
              <a:t> </a:t>
            </a:r>
            <a:r>
              <a:rPr lang="lt-LT" sz="2400" dirty="0">
                <a:solidFill>
                  <a:srgbClr val="000000"/>
                </a:solidFill>
                <a:latin typeface="Arial" charset="0"/>
              </a:rPr>
              <a:t>Pakeitimai atliek</a:t>
            </a:r>
            <a:r>
              <a:rPr lang="en-US" sz="2400" dirty="0" err="1">
                <a:solidFill>
                  <a:srgbClr val="000000"/>
                </a:solidFill>
                <a:latin typeface="Arial" charset="0"/>
              </a:rPr>
              <a:t>ami</a:t>
            </a:r>
            <a:r>
              <a:rPr lang="lt-LT" sz="2400" dirty="0">
                <a:solidFill>
                  <a:srgbClr val="000000"/>
                </a:solidFill>
                <a:latin typeface="Arial" charset="0"/>
              </a:rPr>
              <a:t> per </a:t>
            </a:r>
            <a:r>
              <a:rPr lang="sv-SE" sz="2400" dirty="0">
                <a:solidFill>
                  <a:srgbClr val="000000"/>
                </a:solidFill>
                <a:latin typeface="Arial" charset="0"/>
              </a:rPr>
              <a:t>15 </a:t>
            </a:r>
            <a:r>
              <a:rPr lang="lt-LT" sz="2400" dirty="0">
                <a:solidFill>
                  <a:srgbClr val="000000"/>
                </a:solidFill>
                <a:latin typeface="Arial" charset="0"/>
              </a:rPr>
              <a:t>metų</a:t>
            </a:r>
          </a:p>
          <a:p>
            <a:pPr fontAlgn="base">
              <a:lnSpc>
                <a:spcPct val="150000"/>
              </a:lnSpc>
              <a:spcBef>
                <a:spcPct val="0"/>
              </a:spcBef>
              <a:spcAft>
                <a:spcPct val="0"/>
              </a:spcAft>
              <a:buFont typeface="Arial" pitchFamily="34" charset="0"/>
              <a:buChar char="•"/>
              <a:defRPr/>
            </a:pPr>
            <a:r>
              <a:rPr lang="lt-LT" sz="2400" dirty="0">
                <a:solidFill>
                  <a:srgbClr val="000000"/>
                </a:solidFill>
                <a:latin typeface="Arial" charset="0"/>
              </a:rPr>
              <a:t> Sutaupymai: </a:t>
            </a:r>
            <a:r>
              <a:rPr lang="sv-SE" sz="2400" dirty="0">
                <a:solidFill>
                  <a:srgbClr val="000000"/>
                </a:solidFill>
                <a:latin typeface="Arial" charset="0"/>
              </a:rPr>
              <a:t>255.000 Eur/metus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1479F8-AA62-43F4-85FC-37201DC3ADC0}"/>
              </a:ext>
            </a:extLst>
          </p:cNvPr>
          <p:cNvSpPr>
            <a:spLocks noGrp="1"/>
          </p:cNvSpPr>
          <p:nvPr>
            <p:ph type="title"/>
          </p:nvPr>
        </p:nvSpPr>
        <p:spPr/>
        <p:txBody>
          <a:bodyPr/>
          <a:lstStyle/>
          <a:p>
            <a:r>
              <a:rPr lang="lt-LT" dirty="0"/>
              <a:t>LT CŠT trasos</a:t>
            </a:r>
          </a:p>
        </p:txBody>
      </p:sp>
      <p:pic>
        <p:nvPicPr>
          <p:cNvPr id="8" name="Content Placeholder 7">
            <a:extLst>
              <a:ext uri="{FF2B5EF4-FFF2-40B4-BE49-F238E27FC236}">
                <a16:creationId xmlns:a16="http://schemas.microsoft.com/office/drawing/2014/main" id="{DF39BFE7-D9BC-48F0-B347-F0D157FCE882}"/>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7558" y="604346"/>
            <a:ext cx="11056883" cy="6253654"/>
          </a:xfrm>
          <a:prstGeom prst="rect">
            <a:avLst/>
          </a:prstGeom>
          <a:noFill/>
        </p:spPr>
      </p:pic>
    </p:spTree>
    <p:extLst>
      <p:ext uri="{BB962C8B-B14F-4D97-AF65-F5344CB8AC3E}">
        <p14:creationId xmlns:p14="http://schemas.microsoft.com/office/powerpoint/2010/main" val="3531184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625867" y="321089"/>
            <a:ext cx="7017121" cy="726330"/>
          </a:xfrm>
        </p:spPr>
        <p:txBody>
          <a:bodyPr>
            <a:normAutofit/>
          </a:bodyPr>
          <a:lstStyle/>
          <a:p>
            <a:pPr algn="ctr"/>
            <a:r>
              <a:rPr lang="sv-SE" sz="3600" b="1" dirty="0"/>
              <a:t>	</a:t>
            </a:r>
            <a:r>
              <a:rPr lang="sv-SE" sz="3200" b="1" dirty="0"/>
              <a:t>Išmanusi</a:t>
            </a:r>
            <a:r>
              <a:rPr lang="lt-LT" sz="3200" b="1" dirty="0"/>
              <a:t>s</a:t>
            </a:r>
            <a:r>
              <a:rPr lang="sv-SE" sz="3200" b="1" dirty="0"/>
              <a:t> C</a:t>
            </a:r>
            <a:r>
              <a:rPr lang="lt-LT" sz="3200" b="1" dirty="0"/>
              <a:t>ŠT </a:t>
            </a:r>
            <a:r>
              <a:rPr lang="sv-SE" sz="3200" b="1" dirty="0"/>
              <a:t>tinklas</a:t>
            </a:r>
            <a:endParaRPr lang="sv-SE" sz="3600" b="1" dirty="0"/>
          </a:p>
        </p:txBody>
      </p:sp>
      <p:grpSp>
        <p:nvGrpSpPr>
          <p:cNvPr id="4" name="Group 3534">
            <a:extLst>
              <a:ext uri="{FF2B5EF4-FFF2-40B4-BE49-F238E27FC236}">
                <a16:creationId xmlns:a16="http://schemas.microsoft.com/office/drawing/2014/main" id="{422147A3-21C9-4049-BE8A-7FF054F192C2}"/>
              </a:ext>
            </a:extLst>
          </p:cNvPr>
          <p:cNvGrpSpPr/>
          <p:nvPr/>
        </p:nvGrpSpPr>
        <p:grpSpPr>
          <a:xfrm>
            <a:off x="2851245" y="5745370"/>
            <a:ext cx="6979539" cy="748030"/>
            <a:chOff x="0" y="0"/>
            <a:chExt cx="9469118" cy="748630"/>
          </a:xfrm>
        </p:grpSpPr>
        <p:pic>
          <p:nvPicPr>
            <p:cNvPr id="5" name="Picture 141">
              <a:extLst>
                <a:ext uri="{FF2B5EF4-FFF2-40B4-BE49-F238E27FC236}">
                  <a16:creationId xmlns:a16="http://schemas.microsoft.com/office/drawing/2014/main" id="{D2A5FBEC-2277-499B-B899-34E2221062D1}"/>
                </a:ext>
              </a:extLst>
            </p:cNvPr>
            <p:cNvPicPr/>
            <p:nvPr/>
          </p:nvPicPr>
          <p:blipFill>
            <a:blip r:embed="rId2"/>
            <a:stretch>
              <a:fillRect/>
            </a:stretch>
          </p:blipFill>
          <p:spPr>
            <a:xfrm>
              <a:off x="0" y="223638"/>
              <a:ext cx="1709476" cy="524992"/>
            </a:xfrm>
            <a:prstGeom prst="rect">
              <a:avLst/>
            </a:prstGeom>
          </p:spPr>
        </p:pic>
        <p:pic>
          <p:nvPicPr>
            <p:cNvPr id="6" name="Picture 143">
              <a:extLst>
                <a:ext uri="{FF2B5EF4-FFF2-40B4-BE49-F238E27FC236}">
                  <a16:creationId xmlns:a16="http://schemas.microsoft.com/office/drawing/2014/main" id="{EF594F15-54A7-4C56-B5A3-1C41990BED20}"/>
                </a:ext>
              </a:extLst>
            </p:cNvPr>
            <p:cNvPicPr/>
            <p:nvPr/>
          </p:nvPicPr>
          <p:blipFill>
            <a:blip r:embed="rId3"/>
            <a:stretch>
              <a:fillRect/>
            </a:stretch>
          </p:blipFill>
          <p:spPr>
            <a:xfrm>
              <a:off x="3368749" y="4801"/>
              <a:ext cx="2122263" cy="718836"/>
            </a:xfrm>
            <a:prstGeom prst="rect">
              <a:avLst/>
            </a:prstGeom>
          </p:spPr>
        </p:pic>
        <p:pic>
          <p:nvPicPr>
            <p:cNvPr id="7" name="Picture 145">
              <a:extLst>
                <a:ext uri="{FF2B5EF4-FFF2-40B4-BE49-F238E27FC236}">
                  <a16:creationId xmlns:a16="http://schemas.microsoft.com/office/drawing/2014/main" id="{7CCE261C-FD03-42DE-9D64-53519BEBD66B}"/>
                </a:ext>
              </a:extLst>
            </p:cNvPr>
            <p:cNvPicPr/>
            <p:nvPr/>
          </p:nvPicPr>
          <p:blipFill>
            <a:blip r:embed="rId4"/>
            <a:stretch>
              <a:fillRect/>
            </a:stretch>
          </p:blipFill>
          <p:spPr>
            <a:xfrm>
              <a:off x="2012884" y="0"/>
              <a:ext cx="1031967" cy="726913"/>
            </a:xfrm>
            <a:prstGeom prst="rect">
              <a:avLst/>
            </a:prstGeom>
          </p:spPr>
        </p:pic>
        <p:pic>
          <p:nvPicPr>
            <p:cNvPr id="8" name="Picture 147">
              <a:extLst>
                <a:ext uri="{FF2B5EF4-FFF2-40B4-BE49-F238E27FC236}">
                  <a16:creationId xmlns:a16="http://schemas.microsoft.com/office/drawing/2014/main" id="{867A8776-CC8A-4B97-9862-2FA1F26B155D}"/>
                </a:ext>
              </a:extLst>
            </p:cNvPr>
            <p:cNvPicPr/>
            <p:nvPr/>
          </p:nvPicPr>
          <p:blipFill>
            <a:blip r:embed="rId5"/>
            <a:stretch>
              <a:fillRect/>
            </a:stretch>
          </p:blipFill>
          <p:spPr>
            <a:xfrm>
              <a:off x="7869869" y="189454"/>
              <a:ext cx="1599249" cy="540735"/>
            </a:xfrm>
            <a:prstGeom prst="rect">
              <a:avLst/>
            </a:prstGeom>
          </p:spPr>
        </p:pic>
        <p:pic>
          <p:nvPicPr>
            <p:cNvPr id="9" name="Picture 149">
              <a:extLst>
                <a:ext uri="{FF2B5EF4-FFF2-40B4-BE49-F238E27FC236}">
                  <a16:creationId xmlns:a16="http://schemas.microsoft.com/office/drawing/2014/main" id="{664C540A-AF61-4D0C-A897-8979718BF2EA}"/>
                </a:ext>
              </a:extLst>
            </p:cNvPr>
            <p:cNvPicPr/>
            <p:nvPr/>
          </p:nvPicPr>
          <p:blipFill>
            <a:blip r:embed="rId6"/>
            <a:stretch>
              <a:fillRect/>
            </a:stretch>
          </p:blipFill>
          <p:spPr>
            <a:xfrm>
              <a:off x="5810424" y="151249"/>
              <a:ext cx="1674677" cy="577190"/>
            </a:xfrm>
            <a:prstGeom prst="rect">
              <a:avLst/>
            </a:prstGeom>
          </p:spPr>
        </p:pic>
      </p:grpSp>
      <p:sp>
        <p:nvSpPr>
          <p:cNvPr id="11" name="textruta 10">
            <a:extLst>
              <a:ext uri="{FF2B5EF4-FFF2-40B4-BE49-F238E27FC236}">
                <a16:creationId xmlns:a16="http://schemas.microsoft.com/office/drawing/2014/main" id="{4D4EB76D-A747-49B8-A93F-B79A3A4A6FBF}"/>
              </a:ext>
            </a:extLst>
          </p:cNvPr>
          <p:cNvSpPr txBox="1"/>
          <p:nvPr/>
        </p:nvSpPr>
        <p:spPr>
          <a:xfrm>
            <a:off x="3356943" y="1681316"/>
            <a:ext cx="715296" cy="369332"/>
          </a:xfrm>
          <a:prstGeom prst="rect">
            <a:avLst/>
          </a:prstGeom>
          <a:noFill/>
        </p:spPr>
        <p:txBody>
          <a:bodyPr wrap="square" rtlCol="0">
            <a:spAutoFit/>
          </a:bodyPr>
          <a:lstStyle/>
          <a:p>
            <a:endParaRPr lang="sv-SE" dirty="0"/>
          </a:p>
        </p:txBody>
      </p:sp>
      <p:sp>
        <p:nvSpPr>
          <p:cNvPr id="10" name="Rektangel 9">
            <a:extLst>
              <a:ext uri="{FF2B5EF4-FFF2-40B4-BE49-F238E27FC236}">
                <a16:creationId xmlns:a16="http://schemas.microsoft.com/office/drawing/2014/main" id="{CDC4E5E3-08A5-42EB-8DB1-36CFEB5DDBAD}"/>
              </a:ext>
            </a:extLst>
          </p:cNvPr>
          <p:cNvSpPr/>
          <p:nvPr/>
        </p:nvSpPr>
        <p:spPr>
          <a:xfrm>
            <a:off x="653144" y="1066060"/>
            <a:ext cx="10221684" cy="4401205"/>
          </a:xfrm>
          <a:prstGeom prst="rect">
            <a:avLst/>
          </a:prstGeom>
        </p:spPr>
        <p:txBody>
          <a:bodyPr wrap="square">
            <a:spAutoFit/>
          </a:bodyPr>
          <a:lstStyle/>
          <a:p>
            <a:r>
              <a:rPr lang="lt-LT" sz="2800" dirty="0"/>
              <a:t>1. </a:t>
            </a:r>
            <a:r>
              <a:rPr lang="en-US" sz="2800" dirty="0" err="1"/>
              <a:t>Pagrindinio</a:t>
            </a:r>
            <a:r>
              <a:rPr lang="en-US" sz="2800" dirty="0"/>
              <a:t> </a:t>
            </a:r>
            <a:r>
              <a:rPr lang="en-US" sz="2800" dirty="0" err="1"/>
              <a:t>tikslo</a:t>
            </a:r>
            <a:r>
              <a:rPr lang="en-US" sz="2800" dirty="0"/>
              <a:t> </a:t>
            </a:r>
            <a:r>
              <a:rPr lang="en-US" sz="2800" dirty="0" err="1"/>
              <a:t>i</a:t>
            </a:r>
            <a:r>
              <a:rPr lang="lt-LT" sz="2800" dirty="0" err="1"/>
              <a:t>škėlimas</a:t>
            </a:r>
            <a:endParaRPr lang="lt-LT" sz="2800" dirty="0"/>
          </a:p>
          <a:p>
            <a:r>
              <a:rPr lang="lt-LT" sz="2800" dirty="0">
                <a:solidFill>
                  <a:schemeClr val="bg1"/>
                </a:solidFill>
                <a:highlight>
                  <a:srgbClr val="000080"/>
                </a:highlight>
              </a:rPr>
              <a:t>Išmatuoti tinklo būseną 2025-01-01</a:t>
            </a:r>
          </a:p>
          <a:p>
            <a:r>
              <a:rPr lang="lt-LT" sz="2800" dirty="0"/>
              <a:t>2. Mažesnių tikslų išsikėlimas</a:t>
            </a:r>
          </a:p>
          <a:p>
            <a:r>
              <a:rPr lang="lt-LT" sz="2800" dirty="0">
                <a:solidFill>
                  <a:schemeClr val="bg1"/>
                </a:solidFill>
                <a:highlight>
                  <a:srgbClr val="000080"/>
                </a:highlight>
              </a:rPr>
              <a:t>Išmatuoti konkrečios tinklo atkarpos būseną</a:t>
            </a:r>
          </a:p>
          <a:p>
            <a:r>
              <a:rPr lang="lt-LT" sz="2800" dirty="0"/>
              <a:t>3. Tikslų išsikėlimo pradžia</a:t>
            </a:r>
          </a:p>
          <a:p>
            <a:r>
              <a:rPr lang="lt-LT" sz="2800" dirty="0">
                <a:solidFill>
                  <a:schemeClr val="bg1"/>
                </a:solidFill>
                <a:highlight>
                  <a:srgbClr val="000080"/>
                </a:highlight>
              </a:rPr>
              <a:t>2015-12-31</a:t>
            </a:r>
          </a:p>
          <a:p>
            <a:r>
              <a:rPr lang="lt-LT" sz="2800" dirty="0"/>
              <a:t>4. Darbų planavimas</a:t>
            </a:r>
          </a:p>
          <a:p>
            <a:r>
              <a:rPr lang="lt-LT" sz="2800" dirty="0">
                <a:solidFill>
                  <a:schemeClr val="bg1"/>
                </a:solidFill>
                <a:highlight>
                  <a:srgbClr val="000080"/>
                </a:highlight>
              </a:rPr>
              <a:t>Aptikimo sistema, duomenų rinkimo ir perdavimo sistema, ryšys</a:t>
            </a:r>
          </a:p>
          <a:p>
            <a:r>
              <a:rPr lang="en-US" sz="2800" dirty="0"/>
              <a:t>5. </a:t>
            </a:r>
            <a:r>
              <a:rPr lang="lt-LT" sz="2800" dirty="0"/>
              <a:t>Pažangos sekimas</a:t>
            </a:r>
          </a:p>
          <a:p>
            <a:r>
              <a:rPr lang="lt-LT" sz="2800" dirty="0">
                <a:solidFill>
                  <a:schemeClr val="bg1"/>
                </a:solidFill>
                <a:highlight>
                  <a:srgbClr val="000080"/>
                </a:highlight>
              </a:rPr>
              <a:t>Įrengtų sistemų dalinis ir pilnas panaudojimas</a:t>
            </a:r>
            <a:endParaRPr lang="sv-SE" sz="2800" dirty="0">
              <a:solidFill>
                <a:schemeClr val="bg1"/>
              </a:solidFill>
              <a:highlight>
                <a:srgbClr val="000080"/>
              </a:highlight>
            </a:endParaRPr>
          </a:p>
        </p:txBody>
      </p:sp>
    </p:spTree>
    <p:extLst>
      <p:ext uri="{BB962C8B-B14F-4D97-AF65-F5344CB8AC3E}">
        <p14:creationId xmlns:p14="http://schemas.microsoft.com/office/powerpoint/2010/main" val="316122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9C908-2337-4FF0-BECD-8F8E7A9EC1E6}"/>
              </a:ext>
            </a:extLst>
          </p:cNvPr>
          <p:cNvSpPr>
            <a:spLocks noGrp="1"/>
          </p:cNvSpPr>
          <p:nvPr>
            <p:ph type="title"/>
          </p:nvPr>
        </p:nvSpPr>
        <p:spPr/>
        <p:txBody>
          <a:bodyPr/>
          <a:lstStyle/>
          <a:p>
            <a:r>
              <a:rPr lang="lt-LT" dirty="0"/>
              <a:t>Kiti neinvaziniai trasų stebėsenos metodai</a:t>
            </a:r>
          </a:p>
        </p:txBody>
      </p:sp>
      <p:sp>
        <p:nvSpPr>
          <p:cNvPr id="3" name="Content Placeholder 2">
            <a:extLst>
              <a:ext uri="{FF2B5EF4-FFF2-40B4-BE49-F238E27FC236}">
                <a16:creationId xmlns:a16="http://schemas.microsoft.com/office/drawing/2014/main" id="{95A3FFC3-FBD0-49F8-83ED-675D8EF8D4DA}"/>
              </a:ext>
            </a:extLst>
          </p:cNvPr>
          <p:cNvSpPr>
            <a:spLocks noGrp="1"/>
          </p:cNvSpPr>
          <p:nvPr>
            <p:ph idx="1"/>
          </p:nvPr>
        </p:nvSpPr>
        <p:spPr/>
        <p:txBody>
          <a:bodyPr>
            <a:normAutofit/>
          </a:bodyPr>
          <a:lstStyle/>
          <a:p>
            <a:r>
              <a:rPr lang="lt-LT" b="1" dirty="0"/>
              <a:t>GEO-RADAR</a:t>
            </a:r>
            <a:r>
              <a:rPr lang="lt-LT" dirty="0"/>
              <a:t> - tiksliai </a:t>
            </a:r>
            <a:r>
              <a:rPr lang="lt-LT" u="sng" dirty="0"/>
              <a:t>nustato gelžbetoninio kanalo trūkio vieta</a:t>
            </a:r>
            <a:r>
              <a:rPr lang="lt-LT" dirty="0"/>
              <a:t>, </a:t>
            </a:r>
            <a:r>
              <a:rPr lang="lt-LT" dirty="0" err="1"/>
              <a:t>bekanalinių</a:t>
            </a:r>
            <a:r>
              <a:rPr lang="lt-LT" dirty="0"/>
              <a:t> PVC vamzdžiui </a:t>
            </a:r>
            <a:r>
              <a:rPr lang="lt-LT" u="sng" dirty="0"/>
              <a:t>jungčių nesandarumus </a:t>
            </a:r>
            <a:r>
              <a:rPr lang="lt-LT" dirty="0"/>
              <a:t>ir kitas problemas neinvaziniu būdu</a:t>
            </a:r>
          </a:p>
          <a:p>
            <a:r>
              <a:rPr lang="lt-LT" dirty="0"/>
              <a:t>CŠT įmonės vadovai teigiamai atsiliepia apie šią technologiją, nes leidžia nustatyti ankstyvus defektus vamzdynų sistemoje</a:t>
            </a:r>
          </a:p>
          <a:p>
            <a:pPr algn="just"/>
            <a:r>
              <a:rPr lang="lt-LT" dirty="0"/>
              <a:t>Mobilus prietaisas judėdamas virš trasų suteikia informaciją apie </a:t>
            </a:r>
            <a:r>
              <a:rPr lang="lt-LT" b="1" dirty="0"/>
              <a:t>gelžbetoninių kanalų lūžius</a:t>
            </a:r>
            <a:r>
              <a:rPr lang="lt-LT" dirty="0"/>
              <a:t>,  </a:t>
            </a:r>
            <a:r>
              <a:rPr lang="lt-LT" b="1" dirty="0"/>
              <a:t>trasose atsiradusius įtrūkimus, vandens ištekėjimus ar panašias problemas</a:t>
            </a:r>
          </a:p>
          <a:p>
            <a:r>
              <a:rPr lang="lt-LT" dirty="0" err="1"/>
              <a:t>Geo</a:t>
            </a:r>
            <a:r>
              <a:rPr lang="lt-LT" dirty="0"/>
              <a:t>-radaras padeda tiksliai nustatyti vamzdynų trajektoriją ir kitas komunikacijas</a:t>
            </a:r>
          </a:p>
          <a:p>
            <a:endParaRPr lang="lt-LT" dirty="0"/>
          </a:p>
          <a:p>
            <a:endParaRPr lang="lt-LT" dirty="0"/>
          </a:p>
        </p:txBody>
      </p:sp>
    </p:spTree>
    <p:extLst>
      <p:ext uri="{BB962C8B-B14F-4D97-AF65-F5344CB8AC3E}">
        <p14:creationId xmlns:p14="http://schemas.microsoft.com/office/powerpoint/2010/main" val="2188334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3325911" y="1882486"/>
            <a:ext cx="8574623" cy="2616199"/>
          </a:xfrm>
        </p:spPr>
        <p:txBody>
          <a:bodyPr>
            <a:normAutofit/>
          </a:bodyPr>
          <a:lstStyle/>
          <a:p>
            <a:r>
              <a:rPr lang="en-US" b="1" dirty="0"/>
              <a:t>	</a:t>
            </a:r>
            <a:r>
              <a:rPr lang="en-US" sz="4900" b="1" dirty="0"/>
              <a:t>Advancement in </a:t>
            </a:r>
            <a:r>
              <a:rPr lang="en-US" sz="4900" b="1" dirty="0" err="1"/>
              <a:t>georadar</a:t>
            </a:r>
            <a:r>
              <a:rPr lang="en-US" sz="4900" b="1" dirty="0"/>
              <a:t> detection and diagnostic </a:t>
            </a:r>
            <a:endParaRPr lang="sv-SE" sz="4900" dirty="0"/>
          </a:p>
        </p:txBody>
      </p:sp>
      <p:sp>
        <p:nvSpPr>
          <p:cNvPr id="3" name="Underrubrik 2"/>
          <p:cNvSpPr>
            <a:spLocks noGrp="1"/>
          </p:cNvSpPr>
          <p:nvPr>
            <p:ph type="subTitle" idx="1"/>
          </p:nvPr>
        </p:nvSpPr>
        <p:spPr>
          <a:xfrm>
            <a:off x="4734572" y="4644108"/>
            <a:ext cx="6987645" cy="1388534"/>
          </a:xfrm>
        </p:spPr>
        <p:txBody>
          <a:bodyPr/>
          <a:lstStyle/>
          <a:p>
            <a:r>
              <a:rPr lang="sv-SE" dirty="0" err="1"/>
              <a:t>Adapis</a:t>
            </a:r>
            <a:r>
              <a:rPr lang="sv-SE" dirty="0"/>
              <a:t> Georadar Teknik AB</a:t>
            </a:r>
          </a:p>
          <a:p>
            <a:r>
              <a:rPr lang="sv-SE" dirty="0"/>
              <a:t>Roberto Grassi</a:t>
            </a:r>
          </a:p>
        </p:txBody>
      </p:sp>
      <p:sp>
        <p:nvSpPr>
          <p:cNvPr id="6" name="Underrubrik 2"/>
          <p:cNvSpPr txBox="1">
            <a:spLocks/>
          </p:cNvSpPr>
          <p:nvPr/>
        </p:nvSpPr>
        <p:spPr>
          <a:xfrm>
            <a:off x="2009670" y="1473406"/>
            <a:ext cx="4511710" cy="1388534"/>
          </a:xfrm>
          <a:prstGeom prst="rect">
            <a:avLst/>
          </a:prstGeom>
        </p:spPr>
        <p:txBody>
          <a:bodyPr vert="horz" lIns="91440" tIns="45720" rIns="91440" bIns="45720" rtlCol="0" anchor="t">
            <a:normAutofit/>
          </a:bodyPr>
          <a:lstStyle>
            <a:lvl1pPr marL="0" indent="0" algn="r" defTabSz="457189"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189" indent="0" algn="ctr" defTabSz="457189"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377" indent="0" algn="ctr" defTabSz="457189"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566" indent="0" algn="ctr" defTabSz="457189"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754" indent="0" algn="ctr" defTabSz="457189"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5943" indent="0" algn="ctr" defTabSz="457189"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131" indent="0" algn="ctr" defTabSz="457189"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320" indent="0" algn="ctr" defTabSz="457189"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509" indent="0" algn="ctr" defTabSz="457189"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marL="0" marR="0" lvl="0" indent="0" algn="r" defTabSz="457189" rtl="0" eaLnBrk="1" fontAlgn="auto" latinLnBrk="0" hangingPunct="1">
              <a:lnSpc>
                <a:spcPct val="100000"/>
              </a:lnSpc>
              <a:spcBef>
                <a:spcPct val="20000"/>
              </a:spcBef>
              <a:spcAft>
                <a:spcPts val="600"/>
              </a:spcAft>
              <a:buClr>
                <a:srgbClr val="4472C4">
                  <a:lumMod val="75000"/>
                </a:srgbClr>
              </a:buClr>
              <a:buSzPct val="145000"/>
              <a:buFont typeface="Arial"/>
              <a:buNone/>
              <a:tabLst/>
              <a:defRPr/>
            </a:pPr>
            <a:r>
              <a:rPr kumimoji="0" lang="en-GB" sz="1400" b="1" i="0" u="none" strike="noStrike" kern="1200" cap="none" spc="0" normalizeH="0" baseline="0" noProof="0" dirty="0">
                <a:ln>
                  <a:noFill/>
                </a:ln>
                <a:solidFill>
                  <a:prstClr val="black"/>
                </a:solidFill>
                <a:effectLst/>
                <a:uLnTx/>
                <a:uFillTx/>
                <a:latin typeface="Corbel" panose="020B0503020204020204"/>
                <a:ea typeface="+mn-ea"/>
                <a:cs typeface="+mn-cs"/>
              </a:rPr>
              <a:t>Thursday Feb 6 - 2020</a:t>
            </a:r>
            <a:endParaRPr kumimoji="0" lang="sv-SE" sz="14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r" defTabSz="457189" rtl="0" eaLnBrk="1" fontAlgn="auto" latinLnBrk="0" hangingPunct="1">
              <a:lnSpc>
                <a:spcPct val="100000"/>
              </a:lnSpc>
              <a:spcBef>
                <a:spcPct val="20000"/>
              </a:spcBef>
              <a:spcAft>
                <a:spcPts val="600"/>
              </a:spcAft>
              <a:buClr>
                <a:srgbClr val="4472C4">
                  <a:lumMod val="75000"/>
                </a:srgbClr>
              </a:buClr>
              <a:buSzPct val="145000"/>
              <a:buFont typeface="Arial"/>
              <a:buNone/>
              <a:tabLst/>
              <a:defRPr/>
            </a:pPr>
            <a:r>
              <a:rPr kumimoji="0" lang="en-GB" sz="1400" b="1" i="0" u="none" strike="noStrike" kern="1200" cap="none" spc="0" normalizeH="0" baseline="0" noProof="0" dirty="0">
                <a:ln>
                  <a:noFill/>
                </a:ln>
                <a:solidFill>
                  <a:prstClr val="black"/>
                </a:solidFill>
                <a:effectLst/>
                <a:uLnTx/>
                <a:uFillTx/>
                <a:latin typeface="Corbel" panose="020B0503020204020204"/>
                <a:ea typeface="+mn-ea"/>
                <a:cs typeface="+mn-cs"/>
              </a:rPr>
              <a:t>Coordination Project Meeting, Training &amp; Education </a:t>
            </a:r>
            <a:endParaRPr kumimoji="0" lang="sv-SE" sz="14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r" defTabSz="457189" rtl="0" eaLnBrk="1" fontAlgn="auto" latinLnBrk="0" hangingPunct="1">
              <a:lnSpc>
                <a:spcPct val="100000"/>
              </a:lnSpc>
              <a:spcBef>
                <a:spcPct val="20000"/>
              </a:spcBef>
              <a:spcAft>
                <a:spcPts val="600"/>
              </a:spcAft>
              <a:buClr>
                <a:srgbClr val="4472C4">
                  <a:lumMod val="75000"/>
                </a:srgbClr>
              </a:buClr>
              <a:buSzPct val="145000"/>
              <a:buFont typeface="Arial"/>
              <a:buNone/>
              <a:tabLst/>
              <a:defRPr/>
            </a:pPr>
            <a:r>
              <a:rPr kumimoji="0" lang="sv-SE" sz="1400" b="0" i="0" u="none" strike="noStrike" kern="1200" cap="none" spc="0" normalizeH="0" baseline="0" noProof="0" dirty="0" err="1">
                <a:ln>
                  <a:noFill/>
                </a:ln>
                <a:solidFill>
                  <a:prstClr val="black"/>
                </a:solidFill>
                <a:effectLst/>
                <a:uLnTx/>
                <a:uFillTx/>
                <a:latin typeface="Corbel" panose="020B0503020204020204"/>
                <a:ea typeface="+mn-ea"/>
                <a:cs typeface="+mn-cs"/>
              </a:rPr>
              <a:t>Venue</a:t>
            </a:r>
            <a:r>
              <a:rPr kumimoji="0" lang="sv-SE" sz="1400" b="0" i="0" u="none" strike="noStrike" kern="1200" cap="none" spc="0" normalizeH="0" baseline="0" noProof="0" dirty="0">
                <a:ln>
                  <a:noFill/>
                </a:ln>
                <a:solidFill>
                  <a:prstClr val="black"/>
                </a:solidFill>
                <a:effectLst/>
                <a:uLnTx/>
                <a:uFillTx/>
                <a:latin typeface="Corbel" panose="020B0503020204020204"/>
                <a:ea typeface="+mn-ea"/>
                <a:cs typeface="+mn-cs"/>
              </a:rPr>
              <a:t>: Clarion</a:t>
            </a:r>
            <a:r>
              <a:rPr kumimoji="0" lang="sv-SE" sz="1400" b="0" i="1" u="none" strike="noStrike" kern="1200" cap="none" spc="0" normalizeH="0" baseline="0" noProof="0" dirty="0">
                <a:ln>
                  <a:noFill/>
                </a:ln>
                <a:solidFill>
                  <a:prstClr val="black"/>
                </a:solidFill>
                <a:effectLst/>
                <a:uLnTx/>
                <a:uFillTx/>
                <a:latin typeface="Corbel" panose="020B0503020204020204"/>
                <a:ea typeface="+mn-ea"/>
                <a:cs typeface="+mn-cs"/>
              </a:rPr>
              <a:t> Grand </a:t>
            </a:r>
            <a:r>
              <a:rPr kumimoji="0" lang="sv-SE" sz="1400" b="0" i="1" u="none" strike="noStrike" kern="1200" cap="none" spc="0" normalizeH="0" baseline="0" noProof="0" dirty="0" err="1">
                <a:ln>
                  <a:noFill/>
                </a:ln>
                <a:solidFill>
                  <a:prstClr val="black"/>
                </a:solidFill>
                <a:effectLst/>
                <a:uLnTx/>
                <a:uFillTx/>
                <a:latin typeface="Corbel" panose="020B0503020204020204"/>
                <a:ea typeface="+mn-ea"/>
                <a:cs typeface="+mn-cs"/>
              </a:rPr>
              <a:t>Hotel</a:t>
            </a:r>
            <a:r>
              <a:rPr kumimoji="0" lang="sv-SE" sz="1400" b="0" i="1" u="none" strike="noStrike" kern="1200" cap="none" spc="0" normalizeH="0" baseline="0" noProof="0" dirty="0">
                <a:ln>
                  <a:noFill/>
                </a:ln>
                <a:solidFill>
                  <a:prstClr val="black"/>
                </a:solidFill>
                <a:effectLst/>
                <a:uLnTx/>
                <a:uFillTx/>
                <a:latin typeface="Corbel" panose="020B0503020204020204"/>
                <a:ea typeface="+mn-ea"/>
                <a:cs typeface="+mn-cs"/>
              </a:rPr>
              <a:t> Helsingborg, Stortorget 8, 252 23, Helsingborg</a:t>
            </a:r>
            <a:endParaRPr kumimoji="0" lang="sv-SE" sz="14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pic>
        <p:nvPicPr>
          <p:cNvPr id="4" name="Bildobjekt 3">
            <a:extLst>
              <a:ext uri="{FF2B5EF4-FFF2-40B4-BE49-F238E27FC236}">
                <a16:creationId xmlns:a16="http://schemas.microsoft.com/office/drawing/2014/main" id="{D4F6E017-81A4-48BC-9025-1C09F8062F82}"/>
              </a:ext>
            </a:extLst>
          </p:cNvPr>
          <p:cNvPicPr>
            <a:picLocks noChangeAspect="1"/>
          </p:cNvPicPr>
          <p:nvPr/>
        </p:nvPicPr>
        <p:blipFill>
          <a:blip r:embed="rId2"/>
          <a:stretch>
            <a:fillRect/>
          </a:stretch>
        </p:blipFill>
        <p:spPr>
          <a:xfrm>
            <a:off x="2197217" y="111858"/>
            <a:ext cx="9525000" cy="1162050"/>
          </a:xfrm>
          <a:prstGeom prst="rect">
            <a:avLst/>
          </a:prstGeom>
        </p:spPr>
      </p:pic>
    </p:spTree>
    <p:extLst>
      <p:ext uri="{BB962C8B-B14F-4D97-AF65-F5344CB8AC3E}">
        <p14:creationId xmlns:p14="http://schemas.microsoft.com/office/powerpoint/2010/main" val="227338278"/>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p:cNvPicPr>
            <a:picLocks noChangeAspect="1"/>
          </p:cNvPicPr>
          <p:nvPr/>
        </p:nvPicPr>
        <p:blipFill>
          <a:blip r:embed="rId2"/>
          <a:stretch>
            <a:fillRect/>
          </a:stretch>
        </p:blipFill>
        <p:spPr>
          <a:xfrm>
            <a:off x="5962783" y="4828973"/>
            <a:ext cx="3005049" cy="1999724"/>
          </a:xfrm>
          <a:prstGeom prst="rect">
            <a:avLst/>
          </a:prstGeom>
        </p:spPr>
      </p:pic>
      <p:pic>
        <p:nvPicPr>
          <p:cNvPr id="9" name="Bildobjekt 8"/>
          <p:cNvPicPr>
            <a:picLocks noChangeAspect="1"/>
          </p:cNvPicPr>
          <p:nvPr/>
        </p:nvPicPr>
        <p:blipFill>
          <a:blip r:embed="rId3"/>
          <a:stretch>
            <a:fillRect/>
          </a:stretch>
        </p:blipFill>
        <p:spPr>
          <a:xfrm>
            <a:off x="8206444" y="4829130"/>
            <a:ext cx="3743386" cy="1999724"/>
          </a:xfrm>
          <a:prstGeom prst="rect">
            <a:avLst/>
          </a:prstGeom>
        </p:spPr>
      </p:pic>
      <p:pic>
        <p:nvPicPr>
          <p:cNvPr id="10"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t="8905"/>
          <a:stretch/>
        </p:blipFill>
        <p:spPr bwMode="auto">
          <a:xfrm>
            <a:off x="1611172" y="518160"/>
            <a:ext cx="3206275" cy="22470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6580" y="1647846"/>
            <a:ext cx="3473608" cy="31555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Bildobjekt 12"/>
          <p:cNvPicPr>
            <a:picLocks noChangeAspect="1"/>
          </p:cNvPicPr>
          <p:nvPr/>
        </p:nvPicPr>
        <p:blipFill>
          <a:blip r:embed="rId6">
            <a:lum/>
            <a:alphaModFix/>
          </a:blip>
          <a:srcRect/>
          <a:stretch>
            <a:fillRect/>
          </a:stretch>
        </p:blipFill>
        <p:spPr>
          <a:xfrm>
            <a:off x="2865671" y="4244930"/>
            <a:ext cx="3149235" cy="2617324"/>
          </a:xfrm>
          <a:prstGeom prst="rect">
            <a:avLst/>
          </a:prstGeom>
          <a:noFill/>
          <a:ln>
            <a:noFill/>
          </a:ln>
        </p:spPr>
      </p:pic>
      <p:sp>
        <p:nvSpPr>
          <p:cNvPr id="12" name="Rectangle 3"/>
          <p:cNvSpPr>
            <a:spLocks noChangeArrowheads="1"/>
          </p:cNvSpPr>
          <p:nvPr/>
        </p:nvSpPr>
        <p:spPr bwMode="auto">
          <a:xfrm>
            <a:off x="4817447" y="696379"/>
            <a:ext cx="6724313" cy="1332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240" rIns="0" bIns="0"/>
          <a:lstStyle>
            <a:lvl1pPr>
              <a:tabLst>
                <a:tab pos="723900" algn="l"/>
                <a:tab pos="1447800" algn="l"/>
                <a:tab pos="2171700" algn="l"/>
                <a:tab pos="2894013" algn="l"/>
                <a:tab pos="3617913" algn="l"/>
                <a:tab pos="4343400" algn="l"/>
                <a:tab pos="5067300" algn="l"/>
                <a:tab pos="5791200" algn="l"/>
                <a:tab pos="6515100" algn="l"/>
                <a:tab pos="7237413" algn="l"/>
                <a:tab pos="7961313"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4013" algn="l"/>
                <a:tab pos="3617913" algn="l"/>
                <a:tab pos="4343400" algn="l"/>
                <a:tab pos="5067300" algn="l"/>
                <a:tab pos="5791200" algn="l"/>
                <a:tab pos="6515100" algn="l"/>
                <a:tab pos="7237413" algn="l"/>
                <a:tab pos="7961313"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4013" algn="l"/>
                <a:tab pos="3617913" algn="l"/>
                <a:tab pos="4343400" algn="l"/>
                <a:tab pos="5067300" algn="l"/>
                <a:tab pos="5791200" algn="l"/>
                <a:tab pos="6515100" algn="l"/>
                <a:tab pos="7237413" algn="l"/>
                <a:tab pos="7961313"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4013" algn="l"/>
                <a:tab pos="3617913" algn="l"/>
                <a:tab pos="4343400" algn="l"/>
                <a:tab pos="5067300" algn="l"/>
                <a:tab pos="5791200" algn="l"/>
                <a:tab pos="6515100" algn="l"/>
                <a:tab pos="7237413" algn="l"/>
                <a:tab pos="7961313"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4013" algn="l"/>
                <a:tab pos="3617913" algn="l"/>
                <a:tab pos="4343400" algn="l"/>
                <a:tab pos="5067300" algn="l"/>
                <a:tab pos="5791200" algn="l"/>
                <a:tab pos="6515100" algn="l"/>
                <a:tab pos="7237413" algn="l"/>
                <a:tab pos="7961313"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4013" algn="l"/>
                <a:tab pos="3617913" algn="l"/>
                <a:tab pos="4343400" algn="l"/>
                <a:tab pos="5067300" algn="l"/>
                <a:tab pos="5791200" algn="l"/>
                <a:tab pos="6515100" algn="l"/>
                <a:tab pos="7237413" algn="l"/>
                <a:tab pos="7961313"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4013" algn="l"/>
                <a:tab pos="3617913" algn="l"/>
                <a:tab pos="4343400" algn="l"/>
                <a:tab pos="5067300" algn="l"/>
                <a:tab pos="5791200" algn="l"/>
                <a:tab pos="6515100" algn="l"/>
                <a:tab pos="7237413" algn="l"/>
                <a:tab pos="7961313"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4013" algn="l"/>
                <a:tab pos="3617913" algn="l"/>
                <a:tab pos="4343400" algn="l"/>
                <a:tab pos="5067300" algn="l"/>
                <a:tab pos="5791200" algn="l"/>
                <a:tab pos="6515100" algn="l"/>
                <a:tab pos="7237413" algn="l"/>
                <a:tab pos="7961313"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4013" algn="l"/>
                <a:tab pos="3617913" algn="l"/>
                <a:tab pos="4343400" algn="l"/>
                <a:tab pos="5067300" algn="l"/>
                <a:tab pos="5791200" algn="l"/>
                <a:tab pos="6515100" algn="l"/>
                <a:tab pos="7237413" algn="l"/>
                <a:tab pos="7961313" algn="l"/>
                <a:tab pos="7962900" algn="l"/>
              </a:tabLst>
              <a:defRPr>
                <a:solidFill>
                  <a:srgbClr val="000000"/>
                </a:solidFill>
                <a:latin typeface="Arial" panose="020B0604020202020204" pitchFamily="34" charset="0"/>
                <a:ea typeface="Microsoft YaHei" panose="020B0503020204020204" pitchFamily="34" charset="-122"/>
              </a:defRPr>
            </a:lvl9pPr>
          </a:lstStyle>
          <a:p>
            <a:pPr defTabSz="457200">
              <a:defRPr/>
            </a:pPr>
            <a:r>
              <a:rPr kumimoji="0" lang="lt-LT" altLang="sv-SE" b="0" i="0" u="none" strike="noStrike" kern="1200" cap="none" spc="0" normalizeH="0" baseline="0" noProof="0" dirty="0" err="1">
                <a:ln>
                  <a:noFill/>
                </a:ln>
                <a:solidFill>
                  <a:srgbClr val="000000"/>
                </a:solidFill>
                <a:effectLst/>
                <a:uLnTx/>
                <a:uFillTx/>
                <a:cs typeface="msmincho" charset="0"/>
              </a:rPr>
              <a:t>Georadaras</a:t>
            </a:r>
            <a:r>
              <a:rPr kumimoji="0" lang="lt-LT" altLang="sv-SE" b="0" i="0" u="none" strike="noStrike" kern="1200" cap="none" spc="0" normalizeH="0" baseline="0" noProof="0" dirty="0">
                <a:ln>
                  <a:noFill/>
                </a:ln>
                <a:solidFill>
                  <a:srgbClr val="000000"/>
                </a:solidFill>
                <a:effectLst/>
                <a:uLnTx/>
                <a:uFillTx/>
                <a:cs typeface="msmincho" charset="0"/>
              </a:rPr>
              <a:t> susideda iš valdymo bloko ir jutiklio, vadinamo antena</a:t>
            </a:r>
            <a:endParaRPr kumimoji="0" lang="sv-SE" altLang="sv-SE" b="0" i="0" u="none" strike="noStrike" kern="1200" cap="none" spc="0" normalizeH="0" baseline="0" noProof="0" dirty="0">
              <a:ln>
                <a:noFill/>
              </a:ln>
              <a:solidFill>
                <a:srgbClr val="000000"/>
              </a:solidFill>
              <a:effectLst/>
              <a:uLnTx/>
              <a:uFillTx/>
              <a:cs typeface="msmincho" charset="0"/>
            </a:endParaRPr>
          </a:p>
          <a:p>
            <a:pPr marL="0" marR="0" lvl="0" indent="0" algn="l" defTabSz="457200" rtl="0" eaLnBrk="1" fontAlgn="auto" latinLnBrk="0" hangingPunct="1">
              <a:lnSpc>
                <a:spcPct val="100000"/>
              </a:lnSpc>
              <a:spcBef>
                <a:spcPts val="0"/>
              </a:spcBef>
              <a:spcAft>
                <a:spcPts val="0"/>
              </a:spcAft>
              <a:buClrTx/>
              <a:buSzTx/>
              <a:buFontTx/>
              <a:buNone/>
              <a:tabLst>
                <a:tab pos="723900" algn="l"/>
                <a:tab pos="1447800" algn="l"/>
                <a:tab pos="2171700" algn="l"/>
                <a:tab pos="2894013" algn="l"/>
                <a:tab pos="3617913" algn="l"/>
                <a:tab pos="4343400" algn="l"/>
                <a:tab pos="5067300" algn="l"/>
                <a:tab pos="5791200" algn="l"/>
                <a:tab pos="6515100" algn="l"/>
                <a:tab pos="7237413" algn="l"/>
                <a:tab pos="7961313" algn="l"/>
                <a:tab pos="7962900" algn="l"/>
              </a:tabLst>
              <a:defRPr/>
            </a:pPr>
            <a:endParaRPr lang="lt-LT" altLang="sv-SE" dirty="0">
              <a:cs typeface="msmincho"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tab pos="723900" algn="l"/>
                <a:tab pos="1447800" algn="l"/>
                <a:tab pos="2171700" algn="l"/>
                <a:tab pos="2894013" algn="l"/>
                <a:tab pos="3617913" algn="l"/>
                <a:tab pos="4343400" algn="l"/>
                <a:tab pos="5067300" algn="l"/>
                <a:tab pos="5791200" algn="l"/>
                <a:tab pos="6515100" algn="l"/>
                <a:tab pos="7237413" algn="l"/>
                <a:tab pos="7961313" algn="l"/>
                <a:tab pos="7962900" algn="l"/>
              </a:tabLst>
              <a:defRPr/>
            </a:pPr>
            <a:r>
              <a:rPr kumimoji="0" lang="lt-LT" altLang="sv-SE" b="0" i="0" u="none" strike="noStrike" kern="1200" cap="none" spc="0" normalizeH="0" baseline="0" noProof="0" dirty="0">
                <a:ln>
                  <a:noFill/>
                </a:ln>
                <a:solidFill>
                  <a:srgbClr val="000000"/>
                </a:solidFill>
                <a:effectLst/>
                <a:uLnTx/>
                <a:uFillTx/>
                <a:cs typeface="msmincho" charset="0"/>
              </a:rPr>
              <a:t>Kairėje vieno kanalo </a:t>
            </a:r>
            <a:r>
              <a:rPr kumimoji="0" lang="lt-LT" altLang="sv-SE" b="0" i="0" u="none" strike="noStrike" kern="1200" cap="none" spc="0" normalizeH="0" baseline="0" noProof="0" dirty="0" err="1">
                <a:ln>
                  <a:noFill/>
                </a:ln>
                <a:solidFill>
                  <a:srgbClr val="000000"/>
                </a:solidFill>
                <a:effectLst/>
                <a:uLnTx/>
                <a:uFillTx/>
                <a:cs typeface="msmincho" charset="0"/>
              </a:rPr>
              <a:t>georadaro</a:t>
            </a:r>
            <a:r>
              <a:rPr kumimoji="0" lang="lt-LT" altLang="sv-SE" b="0" i="0" u="none" strike="noStrike" kern="1200" cap="none" spc="0" normalizeH="0" baseline="0" noProof="0" dirty="0">
                <a:ln>
                  <a:noFill/>
                </a:ln>
                <a:solidFill>
                  <a:srgbClr val="000000"/>
                </a:solidFill>
                <a:effectLst/>
                <a:uLnTx/>
                <a:uFillTx/>
                <a:cs typeface="msmincho" charset="0"/>
              </a:rPr>
              <a:t> sistemos principas.</a:t>
            </a:r>
          </a:p>
          <a:p>
            <a:pPr marL="285750" indent="-285750" defTabSz="457200">
              <a:buFont typeface="Arial" panose="020B0604020202020204" pitchFamily="34" charset="0"/>
              <a:buChar char="•"/>
              <a:defRPr/>
            </a:pPr>
            <a:r>
              <a:rPr kumimoji="0" lang="lt-LT" altLang="sv-SE" b="0" i="0" u="none" strike="noStrike" kern="1200" cap="none" spc="0" normalizeH="0" baseline="0" noProof="0" dirty="0">
                <a:ln>
                  <a:noFill/>
                </a:ln>
                <a:solidFill>
                  <a:srgbClr val="000000"/>
                </a:solidFill>
                <a:effectLst/>
                <a:uLnTx/>
                <a:uFillTx/>
                <a:cs typeface="msmincho" charset="0"/>
              </a:rPr>
              <a:t>Dešinėje daugiakanalis </a:t>
            </a:r>
            <a:r>
              <a:rPr kumimoji="0" lang="lt-LT" altLang="sv-SE" b="0" i="0" u="none" strike="noStrike" kern="1200" cap="none" spc="0" normalizeH="0" baseline="0" noProof="0" dirty="0" err="1">
                <a:ln>
                  <a:noFill/>
                </a:ln>
                <a:solidFill>
                  <a:srgbClr val="000000"/>
                </a:solidFill>
                <a:effectLst/>
                <a:uLnTx/>
                <a:uFillTx/>
                <a:cs typeface="msmincho" charset="0"/>
              </a:rPr>
              <a:t>georadaro</a:t>
            </a:r>
            <a:r>
              <a:rPr kumimoji="0" lang="lt-LT" altLang="sv-SE" b="0" i="0" u="none" strike="noStrike" kern="1200" cap="none" spc="0" normalizeH="0" baseline="0" noProof="0" dirty="0">
                <a:ln>
                  <a:noFill/>
                </a:ln>
                <a:solidFill>
                  <a:srgbClr val="000000"/>
                </a:solidFill>
                <a:effectLst/>
                <a:uLnTx/>
                <a:uFillTx/>
                <a:cs typeface="msmincho" charset="0"/>
              </a:rPr>
              <a:t> sistemos principas.</a:t>
            </a:r>
          </a:p>
          <a:p>
            <a:pPr marL="0" marR="0" lvl="0" indent="0" algn="l" defTabSz="457200" rtl="0" eaLnBrk="1" fontAlgn="auto" latinLnBrk="0" hangingPunct="1">
              <a:lnSpc>
                <a:spcPct val="100000"/>
              </a:lnSpc>
              <a:spcBef>
                <a:spcPts val="0"/>
              </a:spcBef>
              <a:spcAft>
                <a:spcPts val="0"/>
              </a:spcAft>
              <a:buClrTx/>
              <a:buSzTx/>
              <a:buFontTx/>
              <a:buNone/>
              <a:tabLst>
                <a:tab pos="723900" algn="l"/>
                <a:tab pos="1447800" algn="l"/>
                <a:tab pos="2171700" algn="l"/>
                <a:tab pos="2894013" algn="l"/>
                <a:tab pos="3617913" algn="l"/>
                <a:tab pos="4343400" algn="l"/>
                <a:tab pos="5067300" algn="l"/>
                <a:tab pos="5791200" algn="l"/>
                <a:tab pos="6515100" algn="l"/>
                <a:tab pos="7237413" algn="l"/>
                <a:tab pos="7961313" algn="l"/>
                <a:tab pos="7962900" algn="l"/>
              </a:tabLst>
              <a:defRPr/>
            </a:pPr>
            <a:endParaRPr kumimoji="0" lang="lt-LT" altLang="sv-SE" b="0" i="0" u="none" strike="noStrike" kern="1200" cap="none" spc="0" normalizeH="0" baseline="0" noProof="0" dirty="0">
              <a:ln>
                <a:noFill/>
              </a:ln>
              <a:solidFill>
                <a:srgbClr val="000000"/>
              </a:solidFill>
              <a:effectLst/>
              <a:uLnTx/>
              <a:uFillTx/>
              <a:cs typeface="msmincho" charset="0"/>
            </a:endParaRPr>
          </a:p>
        </p:txBody>
      </p:sp>
      <p:pic>
        <p:nvPicPr>
          <p:cNvPr id="3" name="Bildobjekt 2"/>
          <p:cNvPicPr>
            <a:picLocks noChangeAspect="1"/>
          </p:cNvPicPr>
          <p:nvPr/>
        </p:nvPicPr>
        <p:blipFill>
          <a:blip r:embed="rId7"/>
          <a:stretch>
            <a:fillRect/>
          </a:stretch>
        </p:blipFill>
        <p:spPr>
          <a:xfrm>
            <a:off x="2660416" y="2821553"/>
            <a:ext cx="3459992" cy="1946246"/>
          </a:xfrm>
          <a:prstGeom prst="rect">
            <a:avLst/>
          </a:prstGeom>
        </p:spPr>
      </p:pic>
      <p:pic>
        <p:nvPicPr>
          <p:cNvPr id="4" name="Bildobjekt 3"/>
          <p:cNvPicPr>
            <a:picLocks noChangeAspect="1"/>
          </p:cNvPicPr>
          <p:nvPr/>
        </p:nvPicPr>
        <p:blipFill>
          <a:blip r:embed="rId8"/>
          <a:stretch>
            <a:fillRect/>
          </a:stretch>
        </p:blipFill>
        <p:spPr>
          <a:xfrm>
            <a:off x="76281" y="2821553"/>
            <a:ext cx="2594994" cy="1946246"/>
          </a:xfrm>
          <a:prstGeom prst="rect">
            <a:avLst/>
          </a:prstGeom>
        </p:spPr>
      </p:pic>
      <p:sp>
        <p:nvSpPr>
          <p:cNvPr id="14" name="Rektangel 13"/>
          <p:cNvSpPr/>
          <p:nvPr/>
        </p:nvSpPr>
        <p:spPr>
          <a:xfrm rot="16200000">
            <a:off x="9913158" y="4514964"/>
            <a:ext cx="4292367"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800" b="0" i="1" u="none" strike="noStrike" kern="1200" cap="none" spc="0" normalizeH="0" baseline="0" noProof="0" dirty="0">
                <a:ln>
                  <a:noFill/>
                </a:ln>
                <a:solidFill>
                  <a:prstClr val="black"/>
                </a:solidFill>
                <a:effectLst/>
                <a:uLnTx/>
                <a:uFillTx/>
                <a:latin typeface="Corbel" panose="020B0503020204020204"/>
                <a:ea typeface="+mn-ea"/>
                <a:cs typeface="+mn-cs"/>
              </a:rPr>
              <a:t>2020/ 06 feb      </a:t>
            </a:r>
            <a:r>
              <a:rPr kumimoji="0" lang="en-US" sz="800" b="1" i="0" u="none" strike="noStrike" kern="1200" cap="none" spc="0" normalizeH="0" baseline="0" noProof="0" dirty="0">
                <a:ln>
                  <a:noFill/>
                </a:ln>
                <a:solidFill>
                  <a:prstClr val="black"/>
                </a:solidFill>
                <a:effectLst/>
                <a:uLnTx/>
                <a:uFillTx/>
                <a:latin typeface="Corbel" panose="020B0503020204020204"/>
                <a:ea typeface="+mn-ea"/>
                <a:cs typeface="+mn-cs"/>
              </a:rPr>
              <a:t>Advancement in </a:t>
            </a:r>
            <a:r>
              <a:rPr kumimoji="0" lang="en-US" sz="800" b="1" i="0" u="none" strike="noStrike" kern="1200" cap="none" spc="0" normalizeH="0" baseline="0" noProof="0" dirty="0" err="1">
                <a:ln>
                  <a:noFill/>
                </a:ln>
                <a:solidFill>
                  <a:prstClr val="black"/>
                </a:solidFill>
                <a:effectLst/>
                <a:uLnTx/>
                <a:uFillTx/>
                <a:latin typeface="Corbel" panose="020B0503020204020204"/>
                <a:ea typeface="+mn-ea"/>
                <a:cs typeface="+mn-cs"/>
              </a:rPr>
              <a:t>georadar</a:t>
            </a:r>
            <a:r>
              <a:rPr kumimoji="0" lang="en-US" sz="800" b="1" i="0" u="none" strike="noStrike" kern="1200" cap="none" spc="0" normalizeH="0" baseline="0" noProof="0" dirty="0">
                <a:ln>
                  <a:noFill/>
                </a:ln>
                <a:solidFill>
                  <a:prstClr val="black"/>
                </a:solidFill>
                <a:effectLst/>
                <a:uLnTx/>
                <a:uFillTx/>
                <a:latin typeface="Corbel" panose="020B0503020204020204"/>
                <a:ea typeface="+mn-ea"/>
                <a:cs typeface="+mn-cs"/>
              </a:rPr>
              <a:t> detection and diagnostic </a:t>
            </a:r>
            <a:r>
              <a:rPr kumimoji="0" lang="sv-SE" sz="800" b="0" i="1"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sv-SE" sz="800" b="0" i="1" u="none" strike="noStrike" kern="1200" cap="none" spc="0" normalizeH="0" baseline="0" noProof="0" dirty="0" err="1">
                <a:ln>
                  <a:noFill/>
                </a:ln>
                <a:solidFill>
                  <a:prstClr val="black"/>
                </a:solidFill>
                <a:effectLst/>
                <a:uLnTx/>
                <a:uFillTx/>
                <a:latin typeface="Corbel" panose="020B0503020204020204"/>
                <a:ea typeface="+mn-ea"/>
                <a:cs typeface="+mn-cs"/>
              </a:rPr>
              <a:t>Adapis</a:t>
            </a:r>
            <a:r>
              <a:rPr kumimoji="0" lang="sv-SE" sz="800" b="0" i="1" u="none" strike="noStrike" kern="1200" cap="none" spc="0" normalizeH="0" baseline="0" noProof="0" dirty="0">
                <a:ln>
                  <a:noFill/>
                </a:ln>
                <a:solidFill>
                  <a:prstClr val="black"/>
                </a:solidFill>
                <a:effectLst/>
                <a:uLnTx/>
                <a:uFillTx/>
                <a:latin typeface="Corbel" panose="020B0503020204020204"/>
                <a:ea typeface="+mn-ea"/>
                <a:cs typeface="+mn-cs"/>
              </a:rPr>
              <a:t> Georadar Teknik AB</a:t>
            </a:r>
            <a:endParaRPr kumimoji="0" lang="sv-SE" sz="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01090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2"/>
          <a:stretch>
            <a:fillRect/>
          </a:stretch>
        </p:blipFill>
        <p:spPr>
          <a:xfrm>
            <a:off x="1752434" y="142614"/>
            <a:ext cx="3187037" cy="2636929"/>
          </a:xfrm>
          <a:prstGeom prst="rect">
            <a:avLst/>
          </a:prstGeom>
        </p:spPr>
      </p:pic>
      <p:pic>
        <p:nvPicPr>
          <p:cNvPr id="5" name="Bildobjekt 4"/>
          <p:cNvPicPr>
            <a:picLocks noChangeAspect="1"/>
          </p:cNvPicPr>
          <p:nvPr/>
        </p:nvPicPr>
        <p:blipFill>
          <a:blip r:embed="rId3"/>
          <a:stretch>
            <a:fillRect/>
          </a:stretch>
        </p:blipFill>
        <p:spPr>
          <a:xfrm>
            <a:off x="8938699" y="438201"/>
            <a:ext cx="2785769" cy="4076601"/>
          </a:xfrm>
          <a:prstGeom prst="rect">
            <a:avLst/>
          </a:prstGeom>
        </p:spPr>
      </p:pic>
      <p:pic>
        <p:nvPicPr>
          <p:cNvPr id="7" name="Bildobjekt 6"/>
          <p:cNvPicPr>
            <a:picLocks noChangeAspect="1"/>
          </p:cNvPicPr>
          <p:nvPr/>
        </p:nvPicPr>
        <p:blipFill>
          <a:blip r:embed="rId4">
            <a:lum/>
            <a:alphaModFix/>
          </a:blip>
          <a:srcRect/>
          <a:stretch>
            <a:fillRect/>
          </a:stretch>
        </p:blipFill>
        <p:spPr>
          <a:xfrm flipH="1">
            <a:off x="1752432" y="2813062"/>
            <a:ext cx="3187039" cy="1943685"/>
          </a:xfrm>
          <a:prstGeom prst="rect">
            <a:avLst/>
          </a:prstGeom>
          <a:noFill/>
          <a:ln>
            <a:noFill/>
          </a:ln>
        </p:spPr>
      </p:pic>
      <p:sp>
        <p:nvSpPr>
          <p:cNvPr id="8" name="Rektangel 7">
            <a:extLst>
              <a:ext uri="{FF2B5EF4-FFF2-40B4-BE49-F238E27FC236}">
                <a16:creationId xmlns:a16="http://schemas.microsoft.com/office/drawing/2014/main" id="{003B1AD6-A306-41F1-B4A1-D35F84E4D098}"/>
              </a:ext>
            </a:extLst>
          </p:cNvPr>
          <p:cNvSpPr/>
          <p:nvPr/>
        </p:nvSpPr>
        <p:spPr>
          <a:xfrm>
            <a:off x="1167308" y="4790266"/>
            <a:ext cx="9857383" cy="1631216"/>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lt-LT"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Antena siunčia elektromagnetinius impulsus į dirvą ir juos atgal gauna su tam tikromis dirvožemio, vamzdynų bei kitų po žeme esančių konstrukcijų charakteristikomis.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lt-LT"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lt-LT"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lt-LT"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Adapis</a:t>
            </a:r>
            <a:r>
              <a:rPr kumimoji="0" lang="lt-LT"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lt-LT"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Georadar</a:t>
            </a:r>
            <a:r>
              <a:rPr kumimoji="0" lang="lt-LT"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lt-LT"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Teknik</a:t>
            </a:r>
            <a:r>
              <a:rPr kumimoji="0" lang="lt-LT"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AB“ vamzdžių ir pralaidos įvertinimo pavyzdžiai.</a:t>
            </a:r>
            <a:endParaRPr kumimoji="0" lang="sv-SE"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Bildobjekt 3" descr="En bild som visar bord&#10;&#10;Automatiskt genererad beskrivning">
            <a:extLst>
              <a:ext uri="{FF2B5EF4-FFF2-40B4-BE49-F238E27FC236}">
                <a16:creationId xmlns:a16="http://schemas.microsoft.com/office/drawing/2014/main" id="{AA13B5B0-8D5D-4EC6-B3ED-EB0F2ED77424}"/>
              </a:ext>
            </a:extLst>
          </p:cNvPr>
          <p:cNvPicPr>
            <a:picLocks noChangeAspect="1"/>
          </p:cNvPicPr>
          <p:nvPr/>
        </p:nvPicPr>
        <p:blipFill>
          <a:blip r:embed="rId5"/>
          <a:stretch>
            <a:fillRect/>
          </a:stretch>
        </p:blipFill>
        <p:spPr>
          <a:xfrm>
            <a:off x="5007140" y="770467"/>
            <a:ext cx="3817983" cy="3666724"/>
          </a:xfrm>
          <a:prstGeom prst="rect">
            <a:avLst/>
          </a:prstGeom>
        </p:spPr>
      </p:pic>
    </p:spTree>
    <p:extLst>
      <p:ext uri="{BB962C8B-B14F-4D97-AF65-F5344CB8AC3E}">
        <p14:creationId xmlns:p14="http://schemas.microsoft.com/office/powerpoint/2010/main" val="201448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457825" y="275546"/>
            <a:ext cx="8862108" cy="1213608"/>
          </a:xfrm>
        </p:spPr>
        <p:txBody>
          <a:bodyPr>
            <a:normAutofit fontScale="90000"/>
          </a:bodyPr>
          <a:lstStyle/>
          <a:p>
            <a:r>
              <a:rPr lang="lt-LT" sz="2800" dirty="0"/>
              <a:t>CŠT vamzdžių ir geologinio pagrindo žemėlapis. </a:t>
            </a:r>
            <a:br>
              <a:rPr lang="lt-LT" sz="2800" dirty="0"/>
            </a:br>
            <a:r>
              <a:rPr lang="lt-LT" sz="2800" dirty="0"/>
              <a:t>Dirvožemio drėgmės tikrinimas. 2 </a:t>
            </a:r>
            <a:r>
              <a:rPr lang="lt-LT" sz="2800" dirty="0" err="1"/>
              <a:t>georadaro</a:t>
            </a:r>
            <a:r>
              <a:rPr lang="lt-LT" sz="2800" dirty="0"/>
              <a:t> sekcijos (profiliai)</a:t>
            </a:r>
            <a:endParaRPr lang="sv-SE" sz="2800" dirty="0"/>
          </a:p>
        </p:txBody>
      </p:sp>
      <p:sp>
        <p:nvSpPr>
          <p:cNvPr id="5" name="Rektangel 4"/>
          <p:cNvSpPr/>
          <p:nvPr/>
        </p:nvSpPr>
        <p:spPr>
          <a:xfrm rot="16200000">
            <a:off x="9913158" y="4514964"/>
            <a:ext cx="4292367"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800" b="0" i="1" u="none" strike="noStrike" kern="1200" cap="none" spc="0" normalizeH="0" baseline="0" noProof="0" dirty="0">
                <a:ln>
                  <a:noFill/>
                </a:ln>
                <a:solidFill>
                  <a:prstClr val="black"/>
                </a:solidFill>
                <a:effectLst/>
                <a:uLnTx/>
                <a:uFillTx/>
                <a:latin typeface="Corbel" panose="020B0503020204020204"/>
                <a:ea typeface="+mn-ea"/>
                <a:cs typeface="+mn-cs"/>
              </a:rPr>
              <a:t>2020/ 06 feb      </a:t>
            </a:r>
            <a:r>
              <a:rPr kumimoji="0" lang="en-US" sz="800" b="1" i="0" u="none" strike="noStrike" kern="1200" cap="none" spc="0" normalizeH="0" baseline="0" noProof="0" dirty="0">
                <a:ln>
                  <a:noFill/>
                </a:ln>
                <a:solidFill>
                  <a:prstClr val="black"/>
                </a:solidFill>
                <a:effectLst/>
                <a:uLnTx/>
                <a:uFillTx/>
                <a:latin typeface="Corbel" panose="020B0503020204020204"/>
                <a:ea typeface="+mn-ea"/>
                <a:cs typeface="+mn-cs"/>
              </a:rPr>
              <a:t>Advancement in </a:t>
            </a:r>
            <a:r>
              <a:rPr kumimoji="0" lang="en-US" sz="800" b="1" i="0" u="none" strike="noStrike" kern="1200" cap="none" spc="0" normalizeH="0" baseline="0" noProof="0" dirty="0" err="1">
                <a:ln>
                  <a:noFill/>
                </a:ln>
                <a:solidFill>
                  <a:prstClr val="black"/>
                </a:solidFill>
                <a:effectLst/>
                <a:uLnTx/>
                <a:uFillTx/>
                <a:latin typeface="Corbel" panose="020B0503020204020204"/>
                <a:ea typeface="+mn-ea"/>
                <a:cs typeface="+mn-cs"/>
              </a:rPr>
              <a:t>georadar</a:t>
            </a:r>
            <a:r>
              <a:rPr kumimoji="0" lang="en-US" sz="800" b="1" i="0" u="none" strike="noStrike" kern="1200" cap="none" spc="0" normalizeH="0" baseline="0" noProof="0" dirty="0">
                <a:ln>
                  <a:noFill/>
                </a:ln>
                <a:solidFill>
                  <a:prstClr val="black"/>
                </a:solidFill>
                <a:effectLst/>
                <a:uLnTx/>
                <a:uFillTx/>
                <a:latin typeface="Corbel" panose="020B0503020204020204"/>
                <a:ea typeface="+mn-ea"/>
                <a:cs typeface="+mn-cs"/>
              </a:rPr>
              <a:t> detection and diagnostic </a:t>
            </a:r>
            <a:r>
              <a:rPr kumimoji="0" lang="sv-SE" sz="800" b="0" i="1"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sv-SE" sz="800" b="0" i="1" u="none" strike="noStrike" kern="1200" cap="none" spc="0" normalizeH="0" baseline="0" noProof="0" dirty="0" err="1">
                <a:ln>
                  <a:noFill/>
                </a:ln>
                <a:solidFill>
                  <a:prstClr val="black"/>
                </a:solidFill>
                <a:effectLst/>
                <a:uLnTx/>
                <a:uFillTx/>
                <a:latin typeface="Corbel" panose="020B0503020204020204"/>
                <a:ea typeface="+mn-ea"/>
                <a:cs typeface="+mn-cs"/>
              </a:rPr>
              <a:t>Adapis</a:t>
            </a:r>
            <a:r>
              <a:rPr kumimoji="0" lang="sv-SE" sz="800" b="0" i="1" u="none" strike="noStrike" kern="1200" cap="none" spc="0" normalizeH="0" baseline="0" noProof="0" dirty="0">
                <a:ln>
                  <a:noFill/>
                </a:ln>
                <a:solidFill>
                  <a:prstClr val="black"/>
                </a:solidFill>
                <a:effectLst/>
                <a:uLnTx/>
                <a:uFillTx/>
                <a:latin typeface="Corbel" panose="020B0503020204020204"/>
                <a:ea typeface="+mn-ea"/>
                <a:cs typeface="+mn-cs"/>
              </a:rPr>
              <a:t> Georadar Teknik AB</a:t>
            </a:r>
            <a:endParaRPr kumimoji="0" lang="sv-SE" sz="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pic>
        <p:nvPicPr>
          <p:cNvPr id="4" name="Bildobjekt 3">
            <a:extLst>
              <a:ext uri="{FF2B5EF4-FFF2-40B4-BE49-F238E27FC236}">
                <a16:creationId xmlns:a16="http://schemas.microsoft.com/office/drawing/2014/main" id="{04A8DA09-3A78-450A-AF5F-115A0619C8FC}"/>
              </a:ext>
            </a:extLst>
          </p:cNvPr>
          <p:cNvPicPr>
            <a:picLocks noChangeAspect="1"/>
          </p:cNvPicPr>
          <p:nvPr/>
        </p:nvPicPr>
        <p:blipFill>
          <a:blip r:embed="rId2"/>
          <a:stretch>
            <a:fillRect/>
          </a:stretch>
        </p:blipFill>
        <p:spPr>
          <a:xfrm>
            <a:off x="1744133" y="1622117"/>
            <a:ext cx="9995819" cy="2645083"/>
          </a:xfrm>
          <a:prstGeom prst="rect">
            <a:avLst/>
          </a:prstGeom>
        </p:spPr>
      </p:pic>
      <p:pic>
        <p:nvPicPr>
          <p:cNvPr id="7" name="Bildobjekt 6" descr="En bild som visar matta&#10;&#10;Automatiskt genererad beskrivning">
            <a:extLst>
              <a:ext uri="{FF2B5EF4-FFF2-40B4-BE49-F238E27FC236}">
                <a16:creationId xmlns:a16="http://schemas.microsoft.com/office/drawing/2014/main" id="{E191C42A-D08B-4349-B61A-D9C33D086E3C}"/>
              </a:ext>
            </a:extLst>
          </p:cNvPr>
          <p:cNvPicPr>
            <a:picLocks noChangeAspect="1"/>
          </p:cNvPicPr>
          <p:nvPr/>
        </p:nvPicPr>
        <p:blipFill>
          <a:blip r:embed="rId3"/>
          <a:stretch>
            <a:fillRect/>
          </a:stretch>
        </p:blipFill>
        <p:spPr>
          <a:xfrm>
            <a:off x="1744133" y="4400162"/>
            <a:ext cx="9995819" cy="2280037"/>
          </a:xfrm>
          <a:prstGeom prst="rect">
            <a:avLst/>
          </a:prstGeom>
        </p:spPr>
      </p:pic>
    </p:spTree>
    <p:extLst>
      <p:ext uri="{BB962C8B-B14F-4D97-AF65-F5344CB8AC3E}">
        <p14:creationId xmlns:p14="http://schemas.microsoft.com/office/powerpoint/2010/main" val="3549025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rot="16200000">
            <a:off x="9913158" y="4514964"/>
            <a:ext cx="4292367"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800" b="0" i="1" u="none" strike="noStrike" kern="1200" cap="none" spc="0" normalizeH="0" baseline="0" noProof="0" dirty="0">
                <a:ln>
                  <a:noFill/>
                </a:ln>
                <a:solidFill>
                  <a:prstClr val="black"/>
                </a:solidFill>
                <a:effectLst/>
                <a:uLnTx/>
                <a:uFillTx/>
                <a:latin typeface="Corbel" panose="020B0503020204020204"/>
                <a:ea typeface="+mn-ea"/>
                <a:cs typeface="+mn-cs"/>
              </a:rPr>
              <a:t>2020/ 06 feb      </a:t>
            </a:r>
            <a:r>
              <a:rPr kumimoji="0" lang="en-US" sz="800" b="1" i="0" u="none" strike="noStrike" kern="1200" cap="none" spc="0" normalizeH="0" baseline="0" noProof="0" dirty="0">
                <a:ln>
                  <a:noFill/>
                </a:ln>
                <a:solidFill>
                  <a:prstClr val="black"/>
                </a:solidFill>
                <a:effectLst/>
                <a:uLnTx/>
                <a:uFillTx/>
                <a:latin typeface="Corbel" panose="020B0503020204020204"/>
                <a:ea typeface="+mn-ea"/>
                <a:cs typeface="+mn-cs"/>
              </a:rPr>
              <a:t>Advancement in </a:t>
            </a:r>
            <a:r>
              <a:rPr kumimoji="0" lang="en-US" sz="800" b="1" i="0" u="none" strike="noStrike" kern="1200" cap="none" spc="0" normalizeH="0" baseline="0" noProof="0" dirty="0" err="1">
                <a:ln>
                  <a:noFill/>
                </a:ln>
                <a:solidFill>
                  <a:prstClr val="black"/>
                </a:solidFill>
                <a:effectLst/>
                <a:uLnTx/>
                <a:uFillTx/>
                <a:latin typeface="Corbel" panose="020B0503020204020204"/>
                <a:ea typeface="+mn-ea"/>
                <a:cs typeface="+mn-cs"/>
              </a:rPr>
              <a:t>georadar</a:t>
            </a:r>
            <a:r>
              <a:rPr kumimoji="0" lang="en-US" sz="800" b="1" i="0" u="none" strike="noStrike" kern="1200" cap="none" spc="0" normalizeH="0" baseline="0" noProof="0" dirty="0">
                <a:ln>
                  <a:noFill/>
                </a:ln>
                <a:solidFill>
                  <a:prstClr val="black"/>
                </a:solidFill>
                <a:effectLst/>
                <a:uLnTx/>
                <a:uFillTx/>
                <a:latin typeface="Corbel" panose="020B0503020204020204"/>
                <a:ea typeface="+mn-ea"/>
                <a:cs typeface="+mn-cs"/>
              </a:rPr>
              <a:t> detection and diagnostic </a:t>
            </a:r>
            <a:r>
              <a:rPr kumimoji="0" lang="sv-SE" sz="800" b="0" i="1"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sv-SE" sz="800" b="0" i="1" u="none" strike="noStrike" kern="1200" cap="none" spc="0" normalizeH="0" baseline="0" noProof="0" dirty="0" err="1">
                <a:ln>
                  <a:noFill/>
                </a:ln>
                <a:solidFill>
                  <a:prstClr val="black"/>
                </a:solidFill>
                <a:effectLst/>
                <a:uLnTx/>
                <a:uFillTx/>
                <a:latin typeface="Corbel" panose="020B0503020204020204"/>
                <a:ea typeface="+mn-ea"/>
                <a:cs typeface="+mn-cs"/>
              </a:rPr>
              <a:t>Adapis</a:t>
            </a:r>
            <a:r>
              <a:rPr kumimoji="0" lang="sv-SE" sz="800" b="0" i="1" u="none" strike="noStrike" kern="1200" cap="none" spc="0" normalizeH="0" baseline="0" noProof="0" dirty="0">
                <a:ln>
                  <a:noFill/>
                </a:ln>
                <a:solidFill>
                  <a:prstClr val="black"/>
                </a:solidFill>
                <a:effectLst/>
                <a:uLnTx/>
                <a:uFillTx/>
                <a:latin typeface="Corbel" panose="020B0503020204020204"/>
                <a:ea typeface="+mn-ea"/>
                <a:cs typeface="+mn-cs"/>
              </a:rPr>
              <a:t> Georadar Teknik AB</a:t>
            </a:r>
            <a:endParaRPr kumimoji="0" lang="sv-SE" sz="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pic>
        <p:nvPicPr>
          <p:cNvPr id="7" name="Bildobjekt 6" descr="En bild som visar matta, bord&#10;&#10;Automatiskt genererad beskrivning">
            <a:extLst>
              <a:ext uri="{FF2B5EF4-FFF2-40B4-BE49-F238E27FC236}">
                <a16:creationId xmlns:a16="http://schemas.microsoft.com/office/drawing/2014/main" id="{E7D279D0-B3FA-445B-B649-C1ED4F1B0571}"/>
              </a:ext>
            </a:extLst>
          </p:cNvPr>
          <p:cNvPicPr>
            <a:picLocks noChangeAspect="1"/>
          </p:cNvPicPr>
          <p:nvPr/>
        </p:nvPicPr>
        <p:blipFill>
          <a:blip r:embed="rId2"/>
          <a:stretch>
            <a:fillRect/>
          </a:stretch>
        </p:blipFill>
        <p:spPr>
          <a:xfrm>
            <a:off x="1371599" y="2026153"/>
            <a:ext cx="10447867" cy="3019980"/>
          </a:xfrm>
          <a:prstGeom prst="rect">
            <a:avLst/>
          </a:prstGeom>
        </p:spPr>
      </p:pic>
      <p:sp>
        <p:nvSpPr>
          <p:cNvPr id="10" name="Rubrik 1">
            <a:extLst>
              <a:ext uri="{FF2B5EF4-FFF2-40B4-BE49-F238E27FC236}">
                <a16:creationId xmlns:a16="http://schemas.microsoft.com/office/drawing/2014/main" id="{DD9DF702-7725-466E-90EF-130F6C069D70}"/>
              </a:ext>
            </a:extLst>
          </p:cNvPr>
          <p:cNvSpPr txBox="1">
            <a:spLocks/>
          </p:cNvSpPr>
          <p:nvPr/>
        </p:nvSpPr>
        <p:spPr>
          <a:xfrm>
            <a:off x="2457825" y="275546"/>
            <a:ext cx="8862108" cy="1213608"/>
          </a:xfrm>
          <a:prstGeom prst="rect">
            <a:avLst/>
          </a:prstGeom>
          <a:effectLst/>
        </p:spPr>
        <p:txBody>
          <a:bodyPr vert="horz" lIns="91440" tIns="45720" rIns="91440" bIns="45720" rtlCol="0" anchor="ctr">
            <a:normAutofit fontScale="97500"/>
          </a:bodyPr>
          <a:lstStyle>
            <a:lvl1pPr algn="ctr" defTabSz="457189"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lt-LT" sz="2800" b="0" i="0" u="none" strike="noStrike" kern="1200" cap="none" spc="0" normalizeH="0" baseline="0" noProof="0" dirty="0">
                <a:ln w="3175" cmpd="sng">
                  <a:noFill/>
                </a:ln>
                <a:solidFill>
                  <a:prstClr val="black"/>
                </a:solidFill>
                <a:effectLst/>
                <a:uLnTx/>
                <a:uFillTx/>
                <a:latin typeface="Corbel" panose="020B0503020204020204"/>
                <a:ea typeface="+mj-ea"/>
                <a:cs typeface="+mj-cs"/>
              </a:rPr>
              <a:t>CŠT vamzdžių kartografavimas.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lt-LT" sz="2800" b="0" i="0" u="none" strike="noStrike" kern="1200" cap="none" spc="0" normalizeH="0" baseline="0" noProof="0" dirty="0">
                <a:ln w="3175" cmpd="sng">
                  <a:noFill/>
                </a:ln>
                <a:solidFill>
                  <a:prstClr val="black"/>
                </a:solidFill>
                <a:effectLst/>
                <a:uLnTx/>
                <a:uFillTx/>
                <a:latin typeface="Corbel" panose="020B0503020204020204"/>
                <a:ea typeface="+mj-ea"/>
                <a:cs typeface="+mj-cs"/>
              </a:rPr>
              <a:t>Dirvožemio ir jungčių drėgmės tikrinimas.</a:t>
            </a:r>
            <a:endParaRPr kumimoji="0" lang="sv-SE" sz="2800" b="0" i="0" u="none" strike="noStrike" kern="1200" cap="none" spc="0" normalizeH="0" baseline="0" noProof="0" dirty="0">
              <a:ln w="3175" cmpd="sng">
                <a:noFill/>
              </a:ln>
              <a:solidFill>
                <a:prstClr val="black"/>
              </a:solidFill>
              <a:effectLst/>
              <a:uLnTx/>
              <a:uFillTx/>
              <a:latin typeface="Corbel" panose="020B0503020204020204"/>
              <a:ea typeface="+mj-ea"/>
              <a:cs typeface="+mj-cs"/>
            </a:endParaRPr>
          </a:p>
        </p:txBody>
      </p:sp>
    </p:spTree>
    <p:extLst>
      <p:ext uri="{BB962C8B-B14F-4D97-AF65-F5344CB8AC3E}">
        <p14:creationId xmlns:p14="http://schemas.microsoft.com/office/powerpoint/2010/main" val="3552880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AB44A47-A24B-4EC6-B78E-F91379F8140B}"/>
              </a:ext>
            </a:extLst>
          </p:cNvPr>
          <p:cNvPicPr>
            <a:picLocks noChangeAspect="1"/>
          </p:cNvPicPr>
          <p:nvPr/>
        </p:nvPicPr>
        <p:blipFill>
          <a:blip r:embed="rId2"/>
          <a:stretch>
            <a:fillRect/>
          </a:stretch>
        </p:blipFill>
        <p:spPr>
          <a:xfrm>
            <a:off x="1300480" y="2781070"/>
            <a:ext cx="3039533" cy="3704431"/>
          </a:xfrm>
          <a:prstGeom prst="rect">
            <a:avLst/>
          </a:prstGeom>
        </p:spPr>
      </p:pic>
      <p:pic>
        <p:nvPicPr>
          <p:cNvPr id="7" name="Bildobjekt 6">
            <a:extLst>
              <a:ext uri="{FF2B5EF4-FFF2-40B4-BE49-F238E27FC236}">
                <a16:creationId xmlns:a16="http://schemas.microsoft.com/office/drawing/2014/main" id="{0B46771A-AE6E-4F5B-BD2D-C9A858947780}"/>
              </a:ext>
            </a:extLst>
          </p:cNvPr>
          <p:cNvPicPr>
            <a:picLocks noChangeAspect="1"/>
          </p:cNvPicPr>
          <p:nvPr/>
        </p:nvPicPr>
        <p:blipFill>
          <a:blip r:embed="rId3"/>
          <a:stretch>
            <a:fillRect/>
          </a:stretch>
        </p:blipFill>
        <p:spPr>
          <a:xfrm>
            <a:off x="4737785" y="2781070"/>
            <a:ext cx="3079381" cy="3776098"/>
          </a:xfrm>
          <a:prstGeom prst="rect">
            <a:avLst/>
          </a:prstGeom>
        </p:spPr>
      </p:pic>
      <p:pic>
        <p:nvPicPr>
          <p:cNvPr id="9" name="Bildobjekt 8" descr="En bild som visar mat&#10;&#10;Automatiskt genererad beskrivning">
            <a:extLst>
              <a:ext uri="{FF2B5EF4-FFF2-40B4-BE49-F238E27FC236}">
                <a16:creationId xmlns:a16="http://schemas.microsoft.com/office/drawing/2014/main" id="{9D668C4A-BAE5-492E-AB5C-2E87D1F909E3}"/>
              </a:ext>
            </a:extLst>
          </p:cNvPr>
          <p:cNvPicPr>
            <a:picLocks noChangeAspect="1"/>
          </p:cNvPicPr>
          <p:nvPr/>
        </p:nvPicPr>
        <p:blipFill>
          <a:blip r:embed="rId4"/>
          <a:stretch>
            <a:fillRect/>
          </a:stretch>
        </p:blipFill>
        <p:spPr>
          <a:xfrm>
            <a:off x="8200146" y="2781070"/>
            <a:ext cx="2759902" cy="3987800"/>
          </a:xfrm>
          <a:prstGeom prst="rect">
            <a:avLst/>
          </a:prstGeom>
        </p:spPr>
      </p:pic>
      <p:sp>
        <p:nvSpPr>
          <p:cNvPr id="12" name="Rubrik 1">
            <a:extLst>
              <a:ext uri="{FF2B5EF4-FFF2-40B4-BE49-F238E27FC236}">
                <a16:creationId xmlns:a16="http://schemas.microsoft.com/office/drawing/2014/main" id="{C7993A26-460A-440C-87B1-87B53A2A2D65}"/>
              </a:ext>
            </a:extLst>
          </p:cNvPr>
          <p:cNvSpPr txBox="1">
            <a:spLocks/>
          </p:cNvSpPr>
          <p:nvPr/>
        </p:nvSpPr>
        <p:spPr>
          <a:xfrm>
            <a:off x="1300479" y="89130"/>
            <a:ext cx="10065969" cy="2599734"/>
          </a:xfrm>
          <a:prstGeom prst="rect">
            <a:avLst/>
          </a:prstGeom>
          <a:effectLst/>
        </p:spPr>
        <p:txBody>
          <a:bodyPr vert="horz" lIns="91440" tIns="45720" rIns="91440" bIns="45720" rtlCol="0" anchor="ctr">
            <a:normAutofit fontScale="97500"/>
          </a:bodyPr>
          <a:lstStyle>
            <a:lvl1pPr algn="ctr" defTabSz="457189"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189" rtl="0" eaLnBrk="1" fontAlgn="auto" latinLnBrk="0" hangingPunct="1">
              <a:lnSpc>
                <a:spcPct val="150000"/>
              </a:lnSpc>
              <a:spcBef>
                <a:spcPct val="0"/>
              </a:spcBef>
              <a:spcAft>
                <a:spcPts val="0"/>
              </a:spcAft>
              <a:buClrTx/>
              <a:buSzTx/>
              <a:buFontTx/>
              <a:buNone/>
              <a:tabLst/>
              <a:defRPr/>
            </a:pPr>
            <a:r>
              <a:rPr kumimoji="0" lang="lt-LT" sz="3300" b="1" i="0" u="none" strike="noStrike" kern="1200" cap="none" spc="0" normalizeH="0" baseline="0" noProof="0" dirty="0">
                <a:ln w="3175" cmpd="sng">
                  <a:noFill/>
                </a:ln>
                <a:solidFill>
                  <a:prstClr val="black"/>
                </a:solidFill>
                <a:effectLst/>
                <a:uLnTx/>
                <a:uFillTx/>
                <a:latin typeface="Calibri Light" panose="020F0302020204030204" pitchFamily="34" charset="0"/>
                <a:cs typeface="Calibri Light" panose="020F0302020204030204" pitchFamily="34" charset="0"/>
              </a:rPr>
              <a:t>CŠT kanalinių trasų būklės tikrinimas.</a:t>
            </a:r>
          </a:p>
          <a:p>
            <a:pPr marL="457200" marR="0" lvl="0" indent="-457200" algn="l" defTabSz="457189"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lt-LT" sz="2100" i="0" u="none" strike="noStrike" kern="1200" cap="none" spc="0" normalizeH="0" baseline="0" noProof="0" dirty="0">
                <a:ln w="3175" cmpd="sng">
                  <a:noFill/>
                </a:ln>
                <a:solidFill>
                  <a:prstClr val="black"/>
                </a:solidFill>
                <a:effectLst/>
                <a:uLnTx/>
                <a:uFillTx/>
                <a:latin typeface="Calibri" panose="020F0502020204030204" pitchFamily="34" charset="0"/>
                <a:cs typeface="Calibri" panose="020F0502020204030204" pitchFamily="34" charset="0"/>
              </a:rPr>
              <a:t>Sienų įvertinimas. (kairysis profilis)</a:t>
            </a:r>
          </a:p>
          <a:p>
            <a:pPr marL="457200" marR="0" lvl="0" indent="-457200" algn="l" defTabSz="457189"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lt-LT" sz="2100" i="0" u="none" strike="noStrike" kern="1200" cap="none" spc="0" normalizeH="0" baseline="0" noProof="0" dirty="0">
                <a:ln w="3175" cmpd="sng">
                  <a:noFill/>
                </a:ln>
                <a:solidFill>
                  <a:prstClr val="black"/>
                </a:solidFill>
                <a:effectLst/>
                <a:uLnTx/>
                <a:uFillTx/>
                <a:latin typeface="Calibri" panose="020F0502020204030204" pitchFamily="34" charset="0"/>
                <a:cs typeface="Calibri" panose="020F0502020204030204" pitchFamily="34" charset="0"/>
              </a:rPr>
              <a:t>Drėgmės įvertinimas ir izoliacinės apsaugos patikrinimas. (centrinis </a:t>
            </a:r>
            <a:r>
              <a:rPr kumimoji="0" lang="lt-LT" sz="2100" i="0" u="none" strike="noStrike" kern="1200" cap="none" spc="0" normalizeH="0" baseline="0" noProof="0" dirty="0" err="1">
                <a:ln w="3175" cmpd="sng">
                  <a:noFill/>
                </a:ln>
                <a:solidFill>
                  <a:prstClr val="black"/>
                </a:solidFill>
                <a:effectLst/>
                <a:uLnTx/>
                <a:uFillTx/>
                <a:latin typeface="Calibri" panose="020F0502020204030204" pitchFamily="34" charset="0"/>
                <a:cs typeface="Calibri" panose="020F0502020204030204" pitchFamily="34" charset="0"/>
              </a:rPr>
              <a:t>georadaro</a:t>
            </a:r>
            <a:r>
              <a:rPr kumimoji="0" lang="lt-LT" sz="2100" i="0" u="none" strike="noStrike" kern="1200" cap="none" spc="0" normalizeH="0" baseline="0" noProof="0" dirty="0">
                <a:ln w="3175" cmpd="sng">
                  <a:noFill/>
                </a:ln>
                <a:solidFill>
                  <a:prstClr val="black"/>
                </a:solidFill>
                <a:effectLst/>
                <a:uLnTx/>
                <a:uFillTx/>
                <a:latin typeface="Calibri" panose="020F0502020204030204" pitchFamily="34" charset="0"/>
                <a:cs typeface="Calibri" panose="020F0502020204030204" pitchFamily="34" charset="0"/>
              </a:rPr>
              <a:t> profilis)</a:t>
            </a:r>
          </a:p>
          <a:p>
            <a:pPr marL="457200" marR="0" lvl="0" indent="-457200" algn="l" defTabSz="457189"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lt-LT" sz="2100" i="0" u="none" strike="noStrike" kern="1200" cap="none" spc="0" normalizeH="0" baseline="0" noProof="0" dirty="0">
                <a:ln w="3175" cmpd="sng">
                  <a:noFill/>
                </a:ln>
                <a:solidFill>
                  <a:prstClr val="black"/>
                </a:solidFill>
                <a:effectLst/>
                <a:uLnTx/>
                <a:uFillTx/>
                <a:latin typeface="Calibri" panose="020F0502020204030204" pitchFamily="34" charset="0"/>
                <a:cs typeface="Calibri" panose="020F0502020204030204" pitchFamily="34" charset="0"/>
              </a:rPr>
              <a:t>Armatūros pralaidos viršuje. (dešinys profilis)</a:t>
            </a:r>
            <a:endParaRPr kumimoji="0" lang="sv-SE" sz="2100" i="0" u="none" strike="noStrike" kern="1200" cap="none" spc="0" normalizeH="0" baseline="0" noProof="0" dirty="0">
              <a:ln w="3175" cmpd="sng">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9429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p:cNvPicPr>
            <a:picLocks noChangeAspect="1"/>
          </p:cNvPicPr>
          <p:nvPr/>
        </p:nvPicPr>
        <p:blipFill>
          <a:blip r:embed="rId2"/>
          <a:stretch>
            <a:fillRect/>
          </a:stretch>
        </p:blipFill>
        <p:spPr>
          <a:xfrm rot="336394">
            <a:off x="3283098" y="419205"/>
            <a:ext cx="12899118" cy="6019589"/>
          </a:xfrm>
          <a:prstGeom prst="rect">
            <a:avLst/>
          </a:prstGeom>
        </p:spPr>
      </p:pic>
      <p:pic>
        <p:nvPicPr>
          <p:cNvPr id="4" name="Bildobjekt 3"/>
          <p:cNvPicPr>
            <a:picLocks noChangeAspect="1"/>
          </p:cNvPicPr>
          <p:nvPr/>
        </p:nvPicPr>
        <p:blipFill>
          <a:blip r:embed="rId3"/>
          <a:stretch>
            <a:fillRect/>
          </a:stretch>
        </p:blipFill>
        <p:spPr>
          <a:xfrm>
            <a:off x="1428750" y="1866900"/>
            <a:ext cx="6773333" cy="3810000"/>
          </a:xfrm>
          <a:prstGeom prst="rect">
            <a:avLst/>
          </a:prstGeom>
        </p:spPr>
      </p:pic>
    </p:spTree>
    <p:extLst>
      <p:ext uri="{BB962C8B-B14F-4D97-AF65-F5344CB8AC3E}">
        <p14:creationId xmlns:p14="http://schemas.microsoft.com/office/powerpoint/2010/main" val="3705176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CE283C6C-2A27-474E-9BB8-A2251495EDEC}"/>
              </a:ext>
            </a:extLst>
          </p:cNvPr>
          <p:cNvSpPr>
            <a:spLocks noGrp="1"/>
          </p:cNvSpPr>
          <p:nvPr>
            <p:ph type="pic" sz="quarter" idx="12"/>
          </p:nvPr>
        </p:nvSpPr>
        <p:spPr/>
      </p:sp>
      <p:sp>
        <p:nvSpPr>
          <p:cNvPr id="3" name="Rubrik 2">
            <a:extLst>
              <a:ext uri="{FF2B5EF4-FFF2-40B4-BE49-F238E27FC236}">
                <a16:creationId xmlns:a16="http://schemas.microsoft.com/office/drawing/2014/main" id="{58541632-5F99-49B4-8F7F-123BF0A43D2B}"/>
              </a:ext>
            </a:extLst>
          </p:cNvPr>
          <p:cNvSpPr>
            <a:spLocks noGrp="1"/>
          </p:cNvSpPr>
          <p:nvPr>
            <p:ph type="ctrTitle"/>
          </p:nvPr>
        </p:nvSpPr>
        <p:spPr/>
        <p:txBody>
          <a:bodyPr/>
          <a:lstStyle/>
          <a:p>
            <a:endParaRPr lang="sv-SE"/>
          </a:p>
        </p:txBody>
      </p:sp>
      <p:sp>
        <p:nvSpPr>
          <p:cNvPr id="4" name="Underrubrik 3">
            <a:extLst>
              <a:ext uri="{FF2B5EF4-FFF2-40B4-BE49-F238E27FC236}">
                <a16:creationId xmlns:a16="http://schemas.microsoft.com/office/drawing/2014/main" id="{E12164C6-9DE2-42FA-96B0-3E4A672DCC20}"/>
              </a:ext>
            </a:extLst>
          </p:cNvPr>
          <p:cNvSpPr>
            <a:spLocks noGrp="1"/>
          </p:cNvSpPr>
          <p:nvPr>
            <p:ph type="subTitle" idx="1"/>
          </p:nvPr>
        </p:nvSpPr>
        <p:spPr/>
        <p:txBody>
          <a:bodyPr/>
          <a:lstStyle/>
          <a:p>
            <a:endParaRPr lang="sv-SE"/>
          </a:p>
        </p:txBody>
      </p:sp>
      <p:sp>
        <p:nvSpPr>
          <p:cNvPr id="5" name="Platshållare för bildnummer 4">
            <a:extLst>
              <a:ext uri="{FF2B5EF4-FFF2-40B4-BE49-F238E27FC236}">
                <a16:creationId xmlns:a16="http://schemas.microsoft.com/office/drawing/2014/main" id="{B53D6528-91BC-45A0-ABC5-3DE62B9DFD65}"/>
              </a:ext>
            </a:extLst>
          </p:cNvPr>
          <p:cNvSpPr>
            <a:spLocks noGrp="1"/>
          </p:cNvSpPr>
          <p:nvPr>
            <p:ph type="sldNum" sz="quarter" idx="14"/>
          </p:nvPr>
        </p:nvSpPr>
        <p:spPr/>
        <p:txBody>
          <a:bodyPr/>
          <a:lstStyle/>
          <a:p>
            <a:pPr rtl="0"/>
            <a:fld id="{19B51A1E-902D-48AF-9020-955120F399B6}" type="slidenum">
              <a:rPr lang="sv-SE" noProof="0" smtClean="0"/>
              <a:pPr rtl="0"/>
              <a:t>39</a:t>
            </a:fld>
            <a:endParaRPr lang="sv-SE" noProof="0" dirty="0"/>
          </a:p>
        </p:txBody>
      </p:sp>
      <p:pic>
        <p:nvPicPr>
          <p:cNvPr id="6" name="WiDetectA1_kort_v001">
            <a:hlinkClick r:id="" action="ppaction://media"/>
            <a:extLst>
              <a:ext uri="{FF2B5EF4-FFF2-40B4-BE49-F238E27FC236}">
                <a16:creationId xmlns:a16="http://schemas.microsoft.com/office/drawing/2014/main" id="{08209A74-A3A3-43B1-981B-14542F4521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714" y="0"/>
            <a:ext cx="12037639" cy="6771286"/>
          </a:xfrm>
          <a:prstGeom prst="rect">
            <a:avLst/>
          </a:prstGeom>
        </p:spPr>
      </p:pic>
    </p:spTree>
    <p:extLst>
      <p:ext uri="{BB962C8B-B14F-4D97-AF65-F5344CB8AC3E}">
        <p14:creationId xmlns:p14="http://schemas.microsoft.com/office/powerpoint/2010/main" val="253929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nchor="b">
            <a:normAutofit/>
          </a:bodyPr>
          <a:lstStyle/>
          <a:p>
            <a:r>
              <a:rPr lang="lt-LT" dirty="0"/>
              <a:t>						</a:t>
            </a:r>
            <a:endParaRPr lang="en-US" dirty="0"/>
          </a:p>
        </p:txBody>
      </p:sp>
      <p:pic>
        <p:nvPicPr>
          <p:cNvPr id="4" name="Content Placeholder 3"/>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54517" y="1722922"/>
            <a:ext cx="9930063" cy="4815038"/>
          </a:xfrm>
          <a:prstGeom prst="rect">
            <a:avLst/>
          </a:prstGeom>
          <a:noFill/>
          <a:ln>
            <a:noFill/>
          </a:ln>
        </p:spPr>
      </p:pic>
      <p:sp>
        <p:nvSpPr>
          <p:cNvPr id="6" name="TextBox 5">
            <a:extLst>
              <a:ext uri="{FF2B5EF4-FFF2-40B4-BE49-F238E27FC236}">
                <a16:creationId xmlns:a16="http://schemas.microsoft.com/office/drawing/2014/main" id="{56326E0A-E56F-422C-BCAE-227B0C3DCDCA}"/>
              </a:ext>
            </a:extLst>
          </p:cNvPr>
          <p:cNvSpPr txBox="1"/>
          <p:nvPr/>
        </p:nvSpPr>
        <p:spPr>
          <a:xfrm>
            <a:off x="609600" y="693599"/>
            <a:ext cx="1064233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4400" b="1" i="0" u="none" strike="noStrike" kern="1200" cap="none" spc="0" normalizeH="0" baseline="0" noProof="0" dirty="0">
                <a:ln>
                  <a:noFill/>
                </a:ln>
                <a:solidFill>
                  <a:srgbClr val="C00000"/>
                </a:solidFill>
                <a:effectLst/>
                <a:uLnTx/>
                <a:uFillTx/>
                <a:latin typeface="Calibri Light" panose="020F0302020204030204"/>
                <a:ea typeface="+mn-ea"/>
                <a:cs typeface="+mn-cs"/>
              </a:rPr>
              <a:t>Dažniausi gedimai - dėl išorinių priežasčių </a:t>
            </a:r>
            <a:endParaRPr kumimoji="0" lang="lt-LT" sz="1800" b="1" i="0" u="none" strike="noStrike" kern="1200" cap="none" spc="0" normalizeH="0" baseline="0" noProof="0" dirty="0">
              <a:ln>
                <a:noFill/>
              </a:ln>
              <a:solidFill>
                <a:srgbClr val="C00000"/>
              </a:solidFill>
              <a:effectLst/>
              <a:uLnTx/>
              <a:uFillTx/>
              <a:latin typeface="Times New Roman"/>
              <a:ea typeface="+mn-ea"/>
              <a:cs typeface="+mn-cs"/>
            </a:endParaRPr>
          </a:p>
        </p:txBody>
      </p:sp>
    </p:spTree>
    <p:extLst>
      <p:ext uri="{BB962C8B-B14F-4D97-AF65-F5344CB8AC3E}">
        <p14:creationId xmlns:p14="http://schemas.microsoft.com/office/powerpoint/2010/main" val="3371170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293676F-E264-3140-88E2-73175153F475}"/>
              </a:ext>
            </a:extLst>
          </p:cNvPr>
          <p:cNvPicPr>
            <a:picLocks noChangeAspect="1"/>
          </p:cNvPicPr>
          <p:nvPr/>
        </p:nvPicPr>
        <p:blipFill>
          <a:blip r:embed="rId3"/>
          <a:stretch>
            <a:fillRect/>
          </a:stretch>
        </p:blipFill>
        <p:spPr>
          <a:xfrm>
            <a:off x="0" y="-1"/>
            <a:ext cx="12192000" cy="1247775"/>
          </a:xfrm>
          <a:prstGeom prst="rect">
            <a:avLst/>
          </a:prstGeom>
        </p:spPr>
      </p:pic>
      <p:sp>
        <p:nvSpPr>
          <p:cNvPr id="8" name="textruta 7">
            <a:extLst>
              <a:ext uri="{FF2B5EF4-FFF2-40B4-BE49-F238E27FC236}">
                <a16:creationId xmlns:a16="http://schemas.microsoft.com/office/drawing/2014/main" id="{D633A311-5880-BD48-86A7-7C4CB8094C5D}"/>
              </a:ext>
            </a:extLst>
          </p:cNvPr>
          <p:cNvSpPr txBox="1"/>
          <p:nvPr/>
        </p:nvSpPr>
        <p:spPr>
          <a:xfrm>
            <a:off x="278609" y="430553"/>
            <a:ext cx="7408066" cy="38666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600" b="1" i="0" u="none" strike="noStrike" kern="1200" cap="none" spc="0" normalizeH="0" baseline="0" noProof="0" dirty="0">
                <a:ln>
                  <a:noFill/>
                </a:ln>
                <a:solidFill>
                  <a:prstClr val="white">
                    <a:lumMod val="50000"/>
                  </a:prstClr>
                </a:solidFill>
                <a:effectLst/>
                <a:uLnTx/>
                <a:uFillTx/>
                <a:latin typeface="Rajdhani SemiBold" panose="02000000000000000000" pitchFamily="2" charset="77"/>
                <a:ea typeface="+mn-ea"/>
                <a:cs typeface="Rajdhani SemiBold" panose="02000000000000000000" pitchFamily="2" charset="77"/>
              </a:rPr>
              <a:t>Kamerų stebėjimas</a:t>
            </a:r>
            <a:endParaRPr kumimoji="0" lang="sv-SE" sz="3600" b="1" i="0" u="none" strike="noStrike" kern="1200" cap="none" spc="0" normalizeH="0" baseline="0" noProof="0" dirty="0">
              <a:ln>
                <a:noFill/>
              </a:ln>
              <a:solidFill>
                <a:prstClr val="white">
                  <a:lumMod val="50000"/>
                </a:prstClr>
              </a:solidFill>
              <a:effectLst/>
              <a:uLnTx/>
              <a:uFillTx/>
              <a:latin typeface="Rajdhani SemiBold" panose="02000000000000000000" pitchFamily="2" charset="77"/>
              <a:ea typeface="+mn-ea"/>
              <a:cs typeface="Rajdhani SemiBold" panose="02000000000000000000" pitchFamily="2" charset="77"/>
            </a:endParaRPr>
          </a:p>
        </p:txBody>
      </p:sp>
      <p:pic>
        <p:nvPicPr>
          <p:cNvPr id="6" name="Bildobjekt 5">
            <a:extLst>
              <a:ext uri="{FF2B5EF4-FFF2-40B4-BE49-F238E27FC236}">
                <a16:creationId xmlns:a16="http://schemas.microsoft.com/office/drawing/2014/main" id="{EC4BBA02-ED47-8A4A-A9ED-3B5A7A90686D}"/>
              </a:ext>
            </a:extLst>
          </p:cNvPr>
          <p:cNvPicPr>
            <a:picLocks noChangeAspect="1"/>
          </p:cNvPicPr>
          <p:nvPr/>
        </p:nvPicPr>
        <p:blipFill>
          <a:blip r:embed="rId4"/>
          <a:stretch>
            <a:fillRect/>
          </a:stretch>
        </p:blipFill>
        <p:spPr>
          <a:xfrm>
            <a:off x="10727060" y="213377"/>
            <a:ext cx="1186331" cy="541998"/>
          </a:xfrm>
          <a:prstGeom prst="rect">
            <a:avLst/>
          </a:prstGeom>
        </p:spPr>
      </p:pic>
      <p:sp>
        <p:nvSpPr>
          <p:cNvPr id="10" name="textruta 4">
            <a:extLst>
              <a:ext uri="{FF2B5EF4-FFF2-40B4-BE49-F238E27FC236}">
                <a16:creationId xmlns:a16="http://schemas.microsoft.com/office/drawing/2014/main" id="{94E2C666-5812-4AC7-89EA-B500982F8657}"/>
              </a:ext>
            </a:extLst>
          </p:cNvPr>
          <p:cNvSpPr txBox="1"/>
          <p:nvPr/>
        </p:nvSpPr>
        <p:spPr>
          <a:xfrm>
            <a:off x="694770" y="1412190"/>
            <a:ext cx="8784510" cy="168584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lt-LT"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Vandens lygio, drėgmės, temperatūros, dujų bei </a:t>
            </a:r>
            <a:br>
              <a:rPr kumimoji="0" lang="lt-LT"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br>
            <a:r>
              <a:rPr kumimoji="0" lang="lt-LT"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įėjimo dangčio atidarymo stebėjimas</a:t>
            </a:r>
            <a:endPar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sv-SE"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70AAE74A-A163-4119-BD49-EA5D7203B75E}"/>
              </a:ext>
            </a:extLst>
          </p:cNvPr>
          <p:cNvPicPr>
            <a:picLocks noChangeAspect="1"/>
          </p:cNvPicPr>
          <p:nvPr/>
        </p:nvPicPr>
        <p:blipFill rotWithShape="1">
          <a:blip r:embed="rId5"/>
          <a:srcRect r="2317"/>
          <a:stretch/>
        </p:blipFill>
        <p:spPr>
          <a:xfrm>
            <a:off x="1887507" y="3781036"/>
            <a:ext cx="2592288" cy="984472"/>
          </a:xfrm>
          <a:prstGeom prst="rect">
            <a:avLst/>
          </a:prstGeom>
        </p:spPr>
      </p:pic>
      <p:pic>
        <p:nvPicPr>
          <p:cNvPr id="9" name="Picture 8">
            <a:extLst>
              <a:ext uri="{FF2B5EF4-FFF2-40B4-BE49-F238E27FC236}">
                <a16:creationId xmlns:a16="http://schemas.microsoft.com/office/drawing/2014/main" id="{3A000193-17DB-40BB-A427-8E136131F53A}"/>
              </a:ext>
            </a:extLst>
          </p:cNvPr>
          <p:cNvPicPr>
            <a:picLocks noChangeAspect="1"/>
          </p:cNvPicPr>
          <p:nvPr/>
        </p:nvPicPr>
        <p:blipFill rotWithShape="1">
          <a:blip r:embed="rId6"/>
          <a:srcRect r="2311"/>
          <a:stretch/>
        </p:blipFill>
        <p:spPr>
          <a:xfrm>
            <a:off x="1887507" y="4765508"/>
            <a:ext cx="2599313" cy="1069010"/>
          </a:xfrm>
          <a:prstGeom prst="rect">
            <a:avLst/>
          </a:prstGeom>
        </p:spPr>
      </p:pic>
      <p:pic>
        <p:nvPicPr>
          <p:cNvPr id="11" name="Picture 2">
            <a:extLst>
              <a:ext uri="{FF2B5EF4-FFF2-40B4-BE49-F238E27FC236}">
                <a16:creationId xmlns:a16="http://schemas.microsoft.com/office/drawing/2014/main" id="{9AFA7984-8440-4512-B0B8-B8F4C48B40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6720" y="2017620"/>
            <a:ext cx="5501864" cy="4738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86209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ruta 7">
            <a:extLst>
              <a:ext uri="{FF2B5EF4-FFF2-40B4-BE49-F238E27FC236}">
                <a16:creationId xmlns:a16="http://schemas.microsoft.com/office/drawing/2014/main" id="{D633A311-5880-BD48-86A7-7C4CB8094C5D}"/>
              </a:ext>
            </a:extLst>
          </p:cNvPr>
          <p:cNvSpPr txBox="1"/>
          <p:nvPr/>
        </p:nvSpPr>
        <p:spPr>
          <a:xfrm>
            <a:off x="6005513" y="-1742490"/>
            <a:ext cx="6005512" cy="3154680"/>
          </a:xfrm>
          <a:prstGeom prst="rect">
            <a:avLst/>
          </a:prstGeom>
          <a:noFill/>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lt-LT" sz="3600" b="1" i="0" u="none" strike="noStrike" kern="1200" cap="none" spc="0" normalizeH="0" baseline="0" noProof="0" dirty="0">
                <a:ln>
                  <a:noFill/>
                </a:ln>
                <a:solidFill>
                  <a:prstClr val="black"/>
                </a:solidFill>
                <a:effectLst/>
                <a:uLnTx/>
                <a:uFillTx/>
                <a:latin typeface="Calibri Light" panose="020F0302020204030204"/>
                <a:ea typeface="+mn-ea"/>
                <a:cs typeface="+mn-cs"/>
              </a:rPr>
              <a:t>Įrengtas bandomasis prietaisas</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Light" panose="020F0302020204030204"/>
                <a:ea typeface="+mn-ea"/>
                <a:cs typeface="+mn-cs"/>
              </a:rPr>
              <a:t>VŠT </a:t>
            </a:r>
            <a:r>
              <a:rPr kumimoji="0" lang="lt-LT" sz="3600" b="1" i="0" u="none" strike="noStrike" kern="1200" cap="none" spc="0" normalizeH="0" baseline="0" noProof="0" dirty="0">
                <a:ln>
                  <a:noFill/>
                </a:ln>
                <a:solidFill>
                  <a:prstClr val="black"/>
                </a:solidFill>
                <a:effectLst/>
                <a:uLnTx/>
                <a:uFillTx/>
                <a:latin typeface="Calibri Light" panose="020F0302020204030204"/>
                <a:ea typeface="+mn-ea"/>
                <a:cs typeface="+mn-cs"/>
              </a:rPr>
              <a:t>sistemoje</a:t>
            </a:r>
            <a:endParaRPr kumimoji="0" lang="en-US" sz="36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2" name="Picture 11">
            <a:extLst>
              <a:ext uri="{FF2B5EF4-FFF2-40B4-BE49-F238E27FC236}">
                <a16:creationId xmlns:a16="http://schemas.microsoft.com/office/drawing/2014/main" id="{068962C2-AA55-496D-ABB3-22E0E810B6C5}"/>
              </a:ext>
            </a:extLst>
          </p:cNvPr>
          <p:cNvPicPr>
            <a:picLocks noChangeAspect="1"/>
          </p:cNvPicPr>
          <p:nvPr/>
        </p:nvPicPr>
        <p:blipFill rotWithShape="1">
          <a:blip r:embed="rId3">
            <a:extLst>
              <a:ext uri="{28A0092B-C50C-407E-A947-70E740481C1C}">
                <a14:useLocalDpi xmlns:a14="http://schemas.microsoft.com/office/drawing/2010/main" val="0"/>
              </a:ext>
            </a:extLst>
          </a:blip>
          <a:srcRect l="14352" t="242" b="-244"/>
          <a:stretch/>
        </p:blipFill>
        <p:spPr>
          <a:xfrm rot="5400000">
            <a:off x="-426243" y="426244"/>
            <a:ext cx="6858000" cy="6005512"/>
          </a:xfrm>
          <a:prstGeom prst="rect">
            <a:avLst/>
          </a:prstGeom>
        </p:spPr>
      </p:pic>
      <p:sp>
        <p:nvSpPr>
          <p:cNvPr id="10" name="textruta 4">
            <a:extLst>
              <a:ext uri="{FF2B5EF4-FFF2-40B4-BE49-F238E27FC236}">
                <a16:creationId xmlns:a16="http://schemas.microsoft.com/office/drawing/2014/main" id="{94E2C666-5812-4AC7-89EA-B500982F8657}"/>
              </a:ext>
            </a:extLst>
          </p:cNvPr>
          <p:cNvSpPr txBox="1"/>
          <p:nvPr/>
        </p:nvSpPr>
        <p:spPr>
          <a:xfrm>
            <a:off x="694770" y="1412190"/>
            <a:ext cx="7981686" cy="1000274"/>
          </a:xfrm>
          <a:prstGeom prst="rect">
            <a:avLst/>
          </a:prstGeom>
          <a:noFill/>
        </p:spPr>
        <p:txBody>
          <a:bodyPr wrap="square" rtlCol="0">
            <a:spAutoFit/>
          </a:bodyPr>
          <a:lstStyle/>
          <a:p>
            <a:pPr marL="285750" marR="0" lvl="0" indent="-285750" algn="l" defTabSz="914400" rtl="0" eaLnBrk="1" fontAlgn="auto" latinLnBrk="0" hangingPunct="1">
              <a:lnSpc>
                <a:spcPct val="2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sv-SE" sz="18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pic>
        <p:nvPicPr>
          <p:cNvPr id="13" name="Picture 12" descr="A:\1Trycksaker\1R3\Fotografering\Wideco_bilder\Wideco_prod.bilder_JPG\X3_i skap_bla kabel.jpg">
            <a:extLst>
              <a:ext uri="{FF2B5EF4-FFF2-40B4-BE49-F238E27FC236}">
                <a16:creationId xmlns:a16="http://schemas.microsoft.com/office/drawing/2014/main" id="{DDB4AF3C-03A6-425F-A478-CDF0086525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4475" y="1876767"/>
            <a:ext cx="4715863" cy="42903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x1e">
            <a:extLst>
              <a:ext uri="{FF2B5EF4-FFF2-40B4-BE49-F238E27FC236}">
                <a16:creationId xmlns:a16="http://schemas.microsoft.com/office/drawing/2014/main" id="{D9F804F0-CA9F-448F-9489-65D303FC02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440" y="4647388"/>
            <a:ext cx="2947480" cy="22106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1E000F4-8997-4369-B9A4-18309767CF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4893" y="5128137"/>
            <a:ext cx="2517107" cy="1678910"/>
          </a:xfrm>
          <a:prstGeom prst="rect">
            <a:avLst/>
          </a:prstGeom>
        </p:spPr>
      </p:pic>
    </p:spTree>
    <p:extLst>
      <p:ext uri="{BB962C8B-B14F-4D97-AF65-F5344CB8AC3E}">
        <p14:creationId xmlns:p14="http://schemas.microsoft.com/office/powerpoint/2010/main" val="1931483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293676F-E264-3140-88E2-73175153F475}"/>
              </a:ext>
            </a:extLst>
          </p:cNvPr>
          <p:cNvPicPr>
            <a:picLocks noChangeAspect="1"/>
          </p:cNvPicPr>
          <p:nvPr/>
        </p:nvPicPr>
        <p:blipFill>
          <a:blip r:embed="rId3"/>
          <a:stretch>
            <a:fillRect/>
          </a:stretch>
        </p:blipFill>
        <p:spPr>
          <a:xfrm>
            <a:off x="0" y="-1"/>
            <a:ext cx="12192000" cy="1247775"/>
          </a:xfrm>
          <a:prstGeom prst="rect">
            <a:avLst/>
          </a:prstGeom>
        </p:spPr>
      </p:pic>
      <p:sp>
        <p:nvSpPr>
          <p:cNvPr id="8" name="textruta 7">
            <a:extLst>
              <a:ext uri="{FF2B5EF4-FFF2-40B4-BE49-F238E27FC236}">
                <a16:creationId xmlns:a16="http://schemas.microsoft.com/office/drawing/2014/main" id="{D633A311-5880-BD48-86A7-7C4CB8094C5D}"/>
              </a:ext>
            </a:extLst>
          </p:cNvPr>
          <p:cNvSpPr txBox="1"/>
          <p:nvPr/>
        </p:nvSpPr>
        <p:spPr>
          <a:xfrm>
            <a:off x="278609" y="430553"/>
            <a:ext cx="7408066" cy="38666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600" b="1" i="0" u="none" strike="noStrike" kern="1200" cap="none" spc="0" normalizeH="0" baseline="0" noProof="0" dirty="0">
                <a:ln>
                  <a:noFill/>
                </a:ln>
                <a:solidFill>
                  <a:prstClr val="white">
                    <a:lumMod val="50000"/>
                  </a:prstClr>
                </a:solidFill>
                <a:effectLst/>
                <a:uLnTx/>
                <a:uFillTx/>
                <a:latin typeface="Rajdhani SemiBold" panose="02000000000000000000" pitchFamily="2" charset="77"/>
                <a:ea typeface="+mn-ea"/>
                <a:cs typeface="Rajdhani SemiBold" panose="02000000000000000000" pitchFamily="2" charset="77"/>
              </a:rPr>
              <a:t>Interaktyvus stebėjimas</a:t>
            </a:r>
            <a:endParaRPr kumimoji="0" lang="sv-SE" sz="3600" b="1" i="0" u="none" strike="noStrike" kern="1200" cap="none" spc="0" normalizeH="0" baseline="0" noProof="0" dirty="0">
              <a:ln>
                <a:noFill/>
              </a:ln>
              <a:solidFill>
                <a:prstClr val="white">
                  <a:lumMod val="50000"/>
                </a:prstClr>
              </a:solidFill>
              <a:effectLst/>
              <a:uLnTx/>
              <a:uFillTx/>
              <a:latin typeface="Rajdhani SemiBold" panose="02000000000000000000" pitchFamily="2" charset="77"/>
              <a:ea typeface="+mn-ea"/>
              <a:cs typeface="Rajdhani SemiBold" panose="02000000000000000000" pitchFamily="2" charset="77"/>
            </a:endParaRPr>
          </a:p>
        </p:txBody>
      </p:sp>
      <p:pic>
        <p:nvPicPr>
          <p:cNvPr id="6" name="Bildobjekt 5">
            <a:extLst>
              <a:ext uri="{FF2B5EF4-FFF2-40B4-BE49-F238E27FC236}">
                <a16:creationId xmlns:a16="http://schemas.microsoft.com/office/drawing/2014/main" id="{EC4BBA02-ED47-8A4A-A9ED-3B5A7A90686D}"/>
              </a:ext>
            </a:extLst>
          </p:cNvPr>
          <p:cNvPicPr>
            <a:picLocks noChangeAspect="1"/>
          </p:cNvPicPr>
          <p:nvPr/>
        </p:nvPicPr>
        <p:blipFill>
          <a:blip r:embed="rId4"/>
          <a:stretch>
            <a:fillRect/>
          </a:stretch>
        </p:blipFill>
        <p:spPr>
          <a:xfrm>
            <a:off x="10727060" y="213377"/>
            <a:ext cx="1186331" cy="541998"/>
          </a:xfrm>
          <a:prstGeom prst="rect">
            <a:avLst/>
          </a:prstGeom>
        </p:spPr>
      </p:pic>
      <p:sp>
        <p:nvSpPr>
          <p:cNvPr id="10" name="textruta 4">
            <a:extLst>
              <a:ext uri="{FF2B5EF4-FFF2-40B4-BE49-F238E27FC236}">
                <a16:creationId xmlns:a16="http://schemas.microsoft.com/office/drawing/2014/main" id="{94E2C666-5812-4AC7-89EA-B500982F8657}"/>
              </a:ext>
            </a:extLst>
          </p:cNvPr>
          <p:cNvSpPr txBox="1"/>
          <p:nvPr/>
        </p:nvSpPr>
        <p:spPr>
          <a:xfrm>
            <a:off x="2107010" y="1356263"/>
            <a:ext cx="8124110" cy="1114408"/>
          </a:xfrm>
          <a:prstGeom prst="rect">
            <a:avLst/>
          </a:prstGeom>
          <a:noFill/>
        </p:spPr>
        <p:txBody>
          <a:bodyPr wrap="square" rtlCol="0">
            <a:spAutoFit/>
          </a:bodyPr>
          <a:lstStyle/>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lt-LT"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Valdikliui duomenų pagrindu sukurta realaus laiko stebėjimo sistema skirta technikams</a:t>
            </a:r>
            <a:endParaRPr kumimoji="0" lang="sv-SE"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C36EF290-3CFF-416C-A01A-4BA146E86C62}"/>
              </a:ext>
            </a:extLst>
          </p:cNvPr>
          <p:cNvPicPr>
            <a:picLocks noChangeAspect="1"/>
          </p:cNvPicPr>
          <p:nvPr/>
        </p:nvPicPr>
        <p:blipFill>
          <a:blip r:embed="rId5"/>
          <a:stretch>
            <a:fillRect/>
          </a:stretch>
        </p:blipFill>
        <p:spPr>
          <a:xfrm>
            <a:off x="2420838" y="2579160"/>
            <a:ext cx="7164848" cy="4074203"/>
          </a:xfrm>
          <a:prstGeom prst="rect">
            <a:avLst/>
          </a:prstGeom>
        </p:spPr>
      </p:pic>
    </p:spTree>
    <p:extLst>
      <p:ext uri="{BB962C8B-B14F-4D97-AF65-F5344CB8AC3E}">
        <p14:creationId xmlns:p14="http://schemas.microsoft.com/office/powerpoint/2010/main" val="1770763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90E0FB-E253-4F7A-9320-86111B53BC55}"/>
              </a:ext>
            </a:extLst>
          </p:cNvPr>
          <p:cNvSpPr/>
          <p:nvPr/>
        </p:nvSpPr>
        <p:spPr>
          <a:xfrm>
            <a:off x="614082" y="521427"/>
            <a:ext cx="8318500" cy="4748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Light"/>
                <a:ea typeface="+mn-ea"/>
                <a:cs typeface="+mn-cs"/>
              </a:rPr>
              <a:t>v</a:t>
            </a:r>
          </a:p>
        </p:txBody>
      </p:sp>
      <p:sp>
        <p:nvSpPr>
          <p:cNvPr id="8" name="Rectangle 7">
            <a:extLst>
              <a:ext uri="{FF2B5EF4-FFF2-40B4-BE49-F238E27FC236}">
                <a16:creationId xmlns:a16="http://schemas.microsoft.com/office/drawing/2014/main" id="{D684AE5F-A685-4D7C-90C7-EEE289D1DCB1}"/>
              </a:ext>
            </a:extLst>
          </p:cNvPr>
          <p:cNvSpPr/>
          <p:nvPr/>
        </p:nvSpPr>
        <p:spPr>
          <a:xfrm>
            <a:off x="6096000" y="0"/>
            <a:ext cx="6096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Light"/>
                <a:ea typeface="+mn-ea"/>
                <a:cs typeface="+mn-cs"/>
              </a:rPr>
              <a:t>a</a:t>
            </a:r>
            <a:endParaRPr kumimoji="0" lang="en-US" sz="2400" b="0" i="0" u="none" strike="noStrike" kern="1200" cap="none" spc="0" normalizeH="0" baseline="0" noProof="0">
              <a:ln>
                <a:noFill/>
              </a:ln>
              <a:solidFill>
                <a:srgbClr val="FFFFFF"/>
              </a:solidFill>
              <a:effectLst/>
              <a:uLnTx/>
              <a:uFillTx/>
              <a:latin typeface="Calibri Light"/>
              <a:ea typeface="+mn-ea"/>
              <a:cs typeface="+mn-cs"/>
            </a:endParaRPr>
          </a:p>
        </p:txBody>
      </p:sp>
      <p:sp>
        <p:nvSpPr>
          <p:cNvPr id="4" name="Slide Number Placeholder 3">
            <a:extLst>
              <a:ext uri="{FF2B5EF4-FFF2-40B4-BE49-F238E27FC236}">
                <a16:creationId xmlns:a16="http://schemas.microsoft.com/office/drawing/2014/main" id="{24519DA9-5672-46CC-9EF2-D3BA5F095C80}"/>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EFF3B3A-7EEA-5E44-8ED8-372942253657}" type="slidenum">
              <a:rPr kumimoji="0" lang="da-DK" sz="1200" b="0" i="0" u="none" strike="noStrike" kern="1200" cap="none" spc="0" normalizeH="0" baseline="0" noProof="0" smtClean="0">
                <a:ln>
                  <a:noFill/>
                </a:ln>
                <a:solidFill>
                  <a:srgbClr val="383838">
                    <a:lumMod val="50000"/>
                  </a:srgbClr>
                </a:solidFill>
                <a:effectLst/>
                <a:uLnTx/>
                <a:uFillTx/>
                <a:latin typeface="Calibri"/>
                <a:ea typeface="+mn-ea"/>
                <a:cs typeface="Calibri"/>
              </a:rPr>
              <a:pPr marL="0" marR="0" lvl="0" indent="0" algn="l" defTabSz="457200" rtl="0" eaLnBrk="1" fontAlgn="auto" latinLnBrk="0" hangingPunct="1">
                <a:lnSpc>
                  <a:spcPct val="100000"/>
                </a:lnSpc>
                <a:spcBef>
                  <a:spcPts val="0"/>
                </a:spcBef>
                <a:spcAft>
                  <a:spcPts val="0"/>
                </a:spcAft>
                <a:buClrTx/>
                <a:buSzTx/>
                <a:buFontTx/>
                <a:buNone/>
                <a:tabLst/>
                <a:defRPr/>
              </a:pPr>
              <a:t>43</a:t>
            </a:fld>
            <a:endParaRPr kumimoji="0" lang="da-DK" sz="1200" b="0" i="0" u="none" strike="noStrike" kern="1200" cap="none" spc="0" normalizeH="0" baseline="0" noProof="0">
              <a:ln>
                <a:noFill/>
              </a:ln>
              <a:solidFill>
                <a:srgbClr val="383838">
                  <a:lumMod val="50000"/>
                </a:srgbClr>
              </a:solidFill>
              <a:effectLst/>
              <a:uLnTx/>
              <a:uFillTx/>
              <a:latin typeface="Calibri"/>
              <a:ea typeface="+mn-ea"/>
              <a:cs typeface="Calibri"/>
            </a:endParaRPr>
          </a:p>
        </p:txBody>
      </p:sp>
      <p:pic>
        <p:nvPicPr>
          <p:cNvPr id="11" name="Graphic 10">
            <a:extLst>
              <a:ext uri="{FF2B5EF4-FFF2-40B4-BE49-F238E27FC236}">
                <a16:creationId xmlns:a16="http://schemas.microsoft.com/office/drawing/2014/main" id="{43AA3644-17A2-4B5D-B039-D1B5A867DC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6747" y="324895"/>
            <a:ext cx="1491472" cy="343171"/>
          </a:xfrm>
          <a:prstGeom prst="rect">
            <a:avLst/>
          </a:prstGeom>
        </p:spPr>
      </p:pic>
      <p:sp>
        <p:nvSpPr>
          <p:cNvPr id="12" name="Title 1">
            <a:extLst>
              <a:ext uri="{FF2B5EF4-FFF2-40B4-BE49-F238E27FC236}">
                <a16:creationId xmlns:a16="http://schemas.microsoft.com/office/drawing/2014/main" id="{4A05A118-CF8A-40EC-A53A-F3CB121F88F1}"/>
              </a:ext>
            </a:extLst>
          </p:cNvPr>
          <p:cNvSpPr txBox="1">
            <a:spLocks/>
          </p:cNvSpPr>
          <p:nvPr/>
        </p:nvSpPr>
        <p:spPr>
          <a:xfrm>
            <a:off x="720119" y="995403"/>
            <a:ext cx="5154085" cy="871744"/>
          </a:xfrm>
          <a:prstGeom prst="rect">
            <a:avLst/>
          </a:prstGeom>
        </p:spPr>
        <p:txBody>
          <a:bodyPr vert="horz" lIns="121920" tIns="60960" rIns="121920" bIns="60960" rtlCol="0" anchor="ctr" anchorCtr="0">
            <a:noAutofit/>
          </a:bodyPr>
          <a:lstStyle>
            <a:lvl1pPr algn="l" defTabSz="342900" rtl="0" eaLnBrk="1" latinLnBrk="0" hangingPunct="1">
              <a:lnSpc>
                <a:spcPct val="85000"/>
              </a:lnSpc>
              <a:spcBef>
                <a:spcPct val="0"/>
              </a:spcBef>
              <a:buNone/>
              <a:defRPr sz="1650" b="0" i="0" kern="1200">
                <a:solidFill>
                  <a:schemeClr val="tx1">
                    <a:lumMod val="50000"/>
                  </a:schemeClr>
                </a:solidFill>
                <a:latin typeface="Calibri Light"/>
                <a:ea typeface="+mj-ea"/>
                <a:cs typeface="Calibri Light"/>
              </a:defRPr>
            </a:lvl1pPr>
          </a:lstStyle>
          <a:p>
            <a:pPr marL="0" marR="0" lvl="0" indent="0" algn="l" defTabSz="342900" rtl="0" eaLnBrk="1" fontAlgn="auto" latinLnBrk="0" hangingPunct="1">
              <a:lnSpc>
                <a:spcPct val="85000"/>
              </a:lnSpc>
              <a:spcBef>
                <a:spcPct val="0"/>
              </a:spcBef>
              <a:spcAft>
                <a:spcPts val="0"/>
              </a:spcAft>
              <a:buClrTx/>
              <a:buSzTx/>
              <a:buFontTx/>
              <a:buNone/>
              <a:tabLst/>
              <a:defRPr/>
            </a:pPr>
            <a:r>
              <a:rPr lang="lt-LT" sz="3600" b="1" dirty="0">
                <a:solidFill>
                  <a:srgbClr val="005EB8"/>
                </a:solidFill>
              </a:rPr>
              <a:t>Negalima optimizuoti to ko nematuoji...</a:t>
            </a:r>
            <a:endParaRPr kumimoji="0" lang="da-DK" sz="3600" b="1" i="0" u="none" strike="noStrike" kern="1200" cap="none" spc="0" normalizeH="0" baseline="0" noProof="0" dirty="0">
              <a:ln>
                <a:noFill/>
              </a:ln>
              <a:solidFill>
                <a:srgbClr val="005EB8"/>
              </a:solidFill>
              <a:effectLst/>
              <a:uLnTx/>
              <a:uFillTx/>
              <a:latin typeface="Calibri Light"/>
              <a:ea typeface="+mj-ea"/>
              <a:cs typeface="Calibri Light"/>
            </a:endParaRPr>
          </a:p>
        </p:txBody>
      </p:sp>
      <p:sp>
        <p:nvSpPr>
          <p:cNvPr id="46" name="Rectangle 45">
            <a:extLst>
              <a:ext uri="{FF2B5EF4-FFF2-40B4-BE49-F238E27FC236}">
                <a16:creationId xmlns:a16="http://schemas.microsoft.com/office/drawing/2014/main" id="{330D7EC8-F55D-47BF-BF6F-ABFC29C2F179}"/>
              </a:ext>
            </a:extLst>
          </p:cNvPr>
          <p:cNvSpPr/>
          <p:nvPr/>
        </p:nvSpPr>
        <p:spPr>
          <a:xfrm>
            <a:off x="274185" y="4137149"/>
            <a:ext cx="5053265" cy="132343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t-LT" altLang="en-US" sz="4000" b="1" i="1" u="none" strike="noStrike" kern="1200" cap="none" spc="0" normalizeH="0" baseline="0" noProof="0" dirty="0">
                <a:ln>
                  <a:noFill/>
                </a:ln>
                <a:effectLst/>
                <a:uLnTx/>
                <a:uFillTx/>
                <a:latin typeface="Calibri Light"/>
                <a:ea typeface="+mn-ea"/>
                <a:cs typeface="+mn-cs"/>
              </a:rPr>
              <a:t>CŠT SISTEMŲ SKAITMENIZACIJA</a:t>
            </a:r>
            <a:endParaRPr kumimoji="0" lang="en-GB" altLang="en-US" sz="4000" b="1" i="1" u="none" strike="noStrike" kern="1200" cap="none" spc="0" normalizeH="0" baseline="0" noProof="0" dirty="0">
              <a:ln>
                <a:noFill/>
              </a:ln>
              <a:effectLst/>
              <a:uLnTx/>
              <a:uFillTx/>
              <a:latin typeface="Calibri Light"/>
              <a:ea typeface="+mn-ea"/>
              <a:cs typeface="+mn-cs"/>
            </a:endParaRPr>
          </a:p>
        </p:txBody>
      </p:sp>
      <p:pic>
        <p:nvPicPr>
          <p:cNvPr id="47" name="Graphic 46">
            <a:extLst>
              <a:ext uri="{FF2B5EF4-FFF2-40B4-BE49-F238E27FC236}">
                <a16:creationId xmlns:a16="http://schemas.microsoft.com/office/drawing/2014/main" id="{A8057074-AB1E-4A2B-A2BF-19DC687320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9420" y="3438716"/>
            <a:ext cx="486833" cy="321938"/>
          </a:xfrm>
          <a:prstGeom prst="rect">
            <a:avLst/>
          </a:prstGeom>
        </p:spPr>
      </p:pic>
      <p:pic>
        <p:nvPicPr>
          <p:cNvPr id="40" name="Graphic 39">
            <a:extLst>
              <a:ext uri="{FF2B5EF4-FFF2-40B4-BE49-F238E27FC236}">
                <a16:creationId xmlns:a16="http://schemas.microsoft.com/office/drawing/2014/main" id="{59E61E02-2132-428D-90A6-D166FD5100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40187" y="2855578"/>
            <a:ext cx="4562688" cy="2293924"/>
          </a:xfrm>
          <a:prstGeom prst="rect">
            <a:avLst/>
          </a:prstGeom>
        </p:spPr>
      </p:pic>
      <p:sp>
        <p:nvSpPr>
          <p:cNvPr id="41" name="Content Placeholder 9">
            <a:extLst>
              <a:ext uri="{FF2B5EF4-FFF2-40B4-BE49-F238E27FC236}">
                <a16:creationId xmlns:a16="http://schemas.microsoft.com/office/drawing/2014/main" id="{B9F8F8E1-475E-4173-817A-45938788218C}"/>
              </a:ext>
            </a:extLst>
          </p:cNvPr>
          <p:cNvSpPr txBox="1">
            <a:spLocks/>
          </p:cNvSpPr>
          <p:nvPr/>
        </p:nvSpPr>
        <p:spPr>
          <a:xfrm>
            <a:off x="5846195" y="4605265"/>
            <a:ext cx="1283675" cy="274671"/>
          </a:xfrm>
          <a:prstGeom prst="rect">
            <a:avLst/>
          </a:prstGeom>
        </p:spPr>
        <p:txBody>
          <a:bodyPr vert="horz" lIns="121920" tIns="60960" rIns="121920" bIns="60960" rtlCol="0" anchor="t">
            <a:normAutofit fontScale="92500" lnSpcReduction="20000"/>
          </a:bodyPr>
          <a:lstStyle>
            <a:lvl1pPr marL="0" indent="0" algn="l" defTabSz="342900" rtl="0" eaLnBrk="1" latinLnBrk="0" hangingPunct="1">
              <a:spcBef>
                <a:spcPts val="0"/>
              </a:spcBef>
              <a:buFontTx/>
              <a:buNone/>
              <a:defRPr sz="1500" b="1" i="0" kern="1200">
                <a:solidFill>
                  <a:schemeClr val="tx1">
                    <a:lumMod val="50000"/>
                  </a:schemeClr>
                </a:solidFill>
                <a:latin typeface="Calibri Light"/>
                <a:ea typeface="+mn-ea"/>
                <a:cs typeface="Calibri Light"/>
              </a:defRPr>
            </a:lvl1pPr>
            <a:lvl2pPr marL="0" indent="0" algn="l" defTabSz="342900" rtl="0" eaLnBrk="1" latinLnBrk="0" hangingPunct="1">
              <a:spcBef>
                <a:spcPts val="0"/>
              </a:spcBef>
              <a:buFontTx/>
              <a:buNone/>
              <a:defRPr sz="1500" b="0" i="0" kern="1200">
                <a:solidFill>
                  <a:schemeClr val="tx1">
                    <a:lumMod val="50000"/>
                  </a:schemeClr>
                </a:solidFill>
                <a:latin typeface="Calibri Light"/>
                <a:ea typeface="+mn-ea"/>
                <a:cs typeface="Calibri Light"/>
              </a:defRPr>
            </a:lvl2pPr>
            <a:lvl3pPr marL="135000" indent="-135000" algn="l" defTabSz="342900" rtl="0" eaLnBrk="1" latinLnBrk="0" hangingPunct="1">
              <a:spcBef>
                <a:spcPts val="0"/>
              </a:spcBef>
              <a:buFont typeface="Arial"/>
              <a:buChar char="•"/>
              <a:defRPr sz="1500" b="0" i="0" kern="1200">
                <a:solidFill>
                  <a:schemeClr val="tx1">
                    <a:lumMod val="50000"/>
                  </a:schemeClr>
                </a:solidFill>
                <a:latin typeface="Calibri Light"/>
                <a:ea typeface="+mn-ea"/>
                <a:cs typeface="Calibri Light"/>
              </a:defRPr>
            </a:lvl3pPr>
            <a:lvl4pPr marL="432000" indent="-162000" algn="l" defTabSz="342900" rtl="0" eaLnBrk="1" latinLnBrk="0" hangingPunct="1">
              <a:spcBef>
                <a:spcPts val="0"/>
              </a:spcBef>
              <a:buFont typeface="Lucida Grande"/>
              <a:buChar char="-"/>
              <a:defRPr sz="1500" b="0" i="0" kern="1200">
                <a:solidFill>
                  <a:schemeClr val="tx1">
                    <a:lumMod val="50000"/>
                  </a:schemeClr>
                </a:solidFill>
                <a:latin typeface="Calibri Light"/>
                <a:ea typeface="+mn-ea"/>
                <a:cs typeface="Calibri Light"/>
              </a:defRPr>
            </a:lvl4pPr>
            <a:lvl5pPr marL="756000" indent="-189000" algn="l" defTabSz="342900" rtl="0" eaLnBrk="1" latinLnBrk="0" hangingPunct="1">
              <a:spcBef>
                <a:spcPts val="0"/>
              </a:spcBef>
              <a:buFont typeface="Lucida Grande"/>
              <a:buChar char="&gt;"/>
              <a:defRPr sz="1500" b="0" i="0" kern="1200">
                <a:solidFill>
                  <a:schemeClr val="tx1">
                    <a:lumMod val="50000"/>
                  </a:schemeClr>
                </a:solidFill>
                <a:latin typeface="Calibri Light"/>
                <a:ea typeface="+mn-ea"/>
                <a:cs typeface="Calibri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r" defTabSz="342900" rtl="0" eaLnBrk="1" fontAlgn="auto" latinLnBrk="0" hangingPunct="1">
              <a:lnSpc>
                <a:spcPct val="120000"/>
              </a:lnSpc>
              <a:spcBef>
                <a:spcPts val="0"/>
              </a:spcBef>
              <a:spcAft>
                <a:spcPts val="0"/>
              </a:spcAft>
              <a:buClrTx/>
              <a:buSzTx/>
              <a:buFontTx/>
              <a:buNone/>
              <a:tabLst/>
              <a:defRPr/>
            </a:pPr>
            <a:r>
              <a:rPr kumimoji="0" lang="en-GB" sz="1067" b="0" i="0" u="none" strike="noStrike" kern="1200" cap="none" spc="0" normalizeH="0" baseline="0" noProof="0">
                <a:ln>
                  <a:noFill/>
                </a:ln>
                <a:solidFill>
                  <a:srgbClr val="005EB8"/>
                </a:solidFill>
                <a:effectLst/>
                <a:uLnTx/>
                <a:uFillTx/>
                <a:latin typeface="Calibri Light"/>
                <a:ea typeface="+mn-ea"/>
                <a:cs typeface="Calibri Light"/>
              </a:rPr>
              <a:t>Yearly</a:t>
            </a:r>
          </a:p>
        </p:txBody>
      </p:sp>
      <p:pic>
        <p:nvPicPr>
          <p:cNvPr id="43" name="Graphic 42">
            <a:extLst>
              <a:ext uri="{FF2B5EF4-FFF2-40B4-BE49-F238E27FC236}">
                <a16:creationId xmlns:a16="http://schemas.microsoft.com/office/drawing/2014/main" id="{C2823F1A-18D3-4383-98D2-4C0C23A09D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48046" y="5139707"/>
            <a:ext cx="4548937" cy="812800"/>
          </a:xfrm>
          <a:prstGeom prst="rect">
            <a:avLst/>
          </a:prstGeom>
        </p:spPr>
      </p:pic>
      <p:sp>
        <p:nvSpPr>
          <p:cNvPr id="49" name="Content Placeholder 9">
            <a:extLst>
              <a:ext uri="{FF2B5EF4-FFF2-40B4-BE49-F238E27FC236}">
                <a16:creationId xmlns:a16="http://schemas.microsoft.com/office/drawing/2014/main" id="{0599ADE3-F108-460D-B12A-5DF8FCBD98B8}"/>
              </a:ext>
            </a:extLst>
          </p:cNvPr>
          <p:cNvSpPr txBox="1">
            <a:spLocks/>
          </p:cNvSpPr>
          <p:nvPr/>
        </p:nvSpPr>
        <p:spPr>
          <a:xfrm>
            <a:off x="11061906" y="4483490"/>
            <a:ext cx="855909" cy="622847"/>
          </a:xfrm>
          <a:prstGeom prst="rect">
            <a:avLst/>
          </a:prstGeom>
        </p:spPr>
        <p:txBody>
          <a:bodyPr vert="horz" lIns="121920" tIns="60960" rIns="121920" bIns="60960" rtlCol="0" anchor="t">
            <a:normAutofit fontScale="92500" lnSpcReduction="10000"/>
          </a:bodyPr>
          <a:lstStyle>
            <a:lvl1pPr marL="0" indent="0" algn="l" defTabSz="342900" rtl="0" eaLnBrk="1" latinLnBrk="0" hangingPunct="1">
              <a:spcBef>
                <a:spcPts val="0"/>
              </a:spcBef>
              <a:buFontTx/>
              <a:buNone/>
              <a:defRPr sz="1500" b="1" i="0" kern="1200">
                <a:solidFill>
                  <a:schemeClr val="tx1">
                    <a:lumMod val="50000"/>
                  </a:schemeClr>
                </a:solidFill>
                <a:latin typeface="Calibri Light"/>
                <a:ea typeface="+mn-ea"/>
                <a:cs typeface="Calibri Light"/>
              </a:defRPr>
            </a:lvl1pPr>
            <a:lvl2pPr marL="0" indent="0" algn="l" defTabSz="342900" rtl="0" eaLnBrk="1" latinLnBrk="0" hangingPunct="1">
              <a:spcBef>
                <a:spcPts val="0"/>
              </a:spcBef>
              <a:buFontTx/>
              <a:buNone/>
              <a:defRPr sz="1500" b="0" i="0" kern="1200">
                <a:solidFill>
                  <a:schemeClr val="tx1">
                    <a:lumMod val="50000"/>
                  </a:schemeClr>
                </a:solidFill>
                <a:latin typeface="Calibri Light"/>
                <a:ea typeface="+mn-ea"/>
                <a:cs typeface="Calibri Light"/>
              </a:defRPr>
            </a:lvl2pPr>
            <a:lvl3pPr marL="135000" indent="-135000" algn="l" defTabSz="342900" rtl="0" eaLnBrk="1" latinLnBrk="0" hangingPunct="1">
              <a:spcBef>
                <a:spcPts val="0"/>
              </a:spcBef>
              <a:buFont typeface="Arial"/>
              <a:buChar char="•"/>
              <a:defRPr sz="1500" b="0" i="0" kern="1200">
                <a:solidFill>
                  <a:schemeClr val="tx1">
                    <a:lumMod val="50000"/>
                  </a:schemeClr>
                </a:solidFill>
                <a:latin typeface="Calibri Light"/>
                <a:ea typeface="+mn-ea"/>
                <a:cs typeface="Calibri Light"/>
              </a:defRPr>
            </a:lvl3pPr>
            <a:lvl4pPr marL="432000" indent="-162000" algn="l" defTabSz="342900" rtl="0" eaLnBrk="1" latinLnBrk="0" hangingPunct="1">
              <a:spcBef>
                <a:spcPts val="0"/>
              </a:spcBef>
              <a:buFont typeface="Lucida Grande"/>
              <a:buChar char="-"/>
              <a:defRPr sz="1500" b="0" i="0" kern="1200">
                <a:solidFill>
                  <a:schemeClr val="tx1">
                    <a:lumMod val="50000"/>
                  </a:schemeClr>
                </a:solidFill>
                <a:latin typeface="Calibri Light"/>
                <a:ea typeface="+mn-ea"/>
                <a:cs typeface="Calibri Light"/>
              </a:defRPr>
            </a:lvl4pPr>
            <a:lvl5pPr marL="756000" indent="-189000" algn="l" defTabSz="342900" rtl="0" eaLnBrk="1" latinLnBrk="0" hangingPunct="1">
              <a:spcBef>
                <a:spcPts val="0"/>
              </a:spcBef>
              <a:buFont typeface="Lucida Grande"/>
              <a:buChar char="&gt;"/>
              <a:defRPr sz="1500" b="0" i="0" kern="1200">
                <a:solidFill>
                  <a:schemeClr val="tx1">
                    <a:lumMod val="50000"/>
                  </a:schemeClr>
                </a:solidFill>
                <a:latin typeface="Calibri Light"/>
                <a:ea typeface="+mn-ea"/>
                <a:cs typeface="Calibri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auto" latinLnBrk="0" hangingPunct="1">
              <a:lnSpc>
                <a:spcPct val="120000"/>
              </a:lnSpc>
              <a:spcBef>
                <a:spcPts val="0"/>
              </a:spcBef>
              <a:spcAft>
                <a:spcPts val="0"/>
              </a:spcAft>
              <a:buClrTx/>
              <a:buSzTx/>
              <a:buFontTx/>
              <a:buNone/>
              <a:tabLst/>
              <a:defRPr/>
            </a:pPr>
            <a:r>
              <a:rPr kumimoji="0" lang="en-GB" sz="1067" b="0" i="0" u="none" strike="noStrike" kern="1200" cap="none" spc="0" normalizeH="0" baseline="0" noProof="0">
                <a:ln>
                  <a:noFill/>
                </a:ln>
                <a:solidFill>
                  <a:srgbClr val="005EB8"/>
                </a:solidFill>
                <a:effectLst/>
                <a:uLnTx/>
                <a:uFillTx/>
                <a:latin typeface="Calibri Light"/>
                <a:ea typeface="+mn-ea"/>
                <a:cs typeface="Calibri Light"/>
              </a:rPr>
              <a:t>Creating additional value</a:t>
            </a:r>
          </a:p>
        </p:txBody>
      </p:sp>
      <p:sp>
        <p:nvSpPr>
          <p:cNvPr id="50" name="Content Placeholder 9">
            <a:extLst>
              <a:ext uri="{FF2B5EF4-FFF2-40B4-BE49-F238E27FC236}">
                <a16:creationId xmlns:a16="http://schemas.microsoft.com/office/drawing/2014/main" id="{DEB593E9-07E0-46CB-AF51-65553310E6BC}"/>
              </a:ext>
            </a:extLst>
          </p:cNvPr>
          <p:cNvSpPr txBox="1">
            <a:spLocks/>
          </p:cNvSpPr>
          <p:nvPr/>
        </p:nvSpPr>
        <p:spPr>
          <a:xfrm>
            <a:off x="11065403" y="5440639"/>
            <a:ext cx="1050253" cy="622847"/>
          </a:xfrm>
          <a:prstGeom prst="rect">
            <a:avLst/>
          </a:prstGeom>
        </p:spPr>
        <p:txBody>
          <a:bodyPr vert="horz" lIns="121920" tIns="60960" rIns="121920" bIns="60960" rtlCol="0" anchor="t">
            <a:normAutofit/>
          </a:bodyPr>
          <a:lstStyle>
            <a:lvl1pPr marL="0" indent="0" algn="l" defTabSz="342900" rtl="0" eaLnBrk="1" latinLnBrk="0" hangingPunct="1">
              <a:spcBef>
                <a:spcPts val="0"/>
              </a:spcBef>
              <a:buFontTx/>
              <a:buNone/>
              <a:defRPr sz="1500" b="1" i="0" kern="1200">
                <a:solidFill>
                  <a:schemeClr val="tx1">
                    <a:lumMod val="50000"/>
                  </a:schemeClr>
                </a:solidFill>
                <a:latin typeface="Calibri Light"/>
                <a:ea typeface="+mn-ea"/>
                <a:cs typeface="Calibri Light"/>
              </a:defRPr>
            </a:lvl1pPr>
            <a:lvl2pPr marL="0" indent="0" algn="l" defTabSz="342900" rtl="0" eaLnBrk="1" latinLnBrk="0" hangingPunct="1">
              <a:spcBef>
                <a:spcPts val="0"/>
              </a:spcBef>
              <a:buFontTx/>
              <a:buNone/>
              <a:defRPr sz="1500" b="0" i="0" kern="1200">
                <a:solidFill>
                  <a:schemeClr val="tx1">
                    <a:lumMod val="50000"/>
                  </a:schemeClr>
                </a:solidFill>
                <a:latin typeface="Calibri Light"/>
                <a:ea typeface="+mn-ea"/>
                <a:cs typeface="Calibri Light"/>
              </a:defRPr>
            </a:lvl2pPr>
            <a:lvl3pPr marL="135000" indent="-135000" algn="l" defTabSz="342900" rtl="0" eaLnBrk="1" latinLnBrk="0" hangingPunct="1">
              <a:spcBef>
                <a:spcPts val="0"/>
              </a:spcBef>
              <a:buFont typeface="Arial"/>
              <a:buChar char="•"/>
              <a:defRPr sz="1500" b="0" i="0" kern="1200">
                <a:solidFill>
                  <a:schemeClr val="tx1">
                    <a:lumMod val="50000"/>
                  </a:schemeClr>
                </a:solidFill>
                <a:latin typeface="Calibri Light"/>
                <a:ea typeface="+mn-ea"/>
                <a:cs typeface="Calibri Light"/>
              </a:defRPr>
            </a:lvl3pPr>
            <a:lvl4pPr marL="432000" indent="-162000" algn="l" defTabSz="342900" rtl="0" eaLnBrk="1" latinLnBrk="0" hangingPunct="1">
              <a:spcBef>
                <a:spcPts val="0"/>
              </a:spcBef>
              <a:buFont typeface="Lucida Grande"/>
              <a:buChar char="-"/>
              <a:defRPr sz="1500" b="0" i="0" kern="1200">
                <a:solidFill>
                  <a:schemeClr val="tx1">
                    <a:lumMod val="50000"/>
                  </a:schemeClr>
                </a:solidFill>
                <a:latin typeface="Calibri Light"/>
                <a:ea typeface="+mn-ea"/>
                <a:cs typeface="Calibri Light"/>
              </a:defRPr>
            </a:lvl4pPr>
            <a:lvl5pPr marL="756000" indent="-189000" algn="l" defTabSz="342900" rtl="0" eaLnBrk="1" latinLnBrk="0" hangingPunct="1">
              <a:spcBef>
                <a:spcPts val="0"/>
              </a:spcBef>
              <a:buFont typeface="Lucida Grande"/>
              <a:buChar char="&gt;"/>
              <a:defRPr sz="1500" b="0" i="0" kern="1200">
                <a:solidFill>
                  <a:schemeClr val="tx1">
                    <a:lumMod val="50000"/>
                  </a:schemeClr>
                </a:solidFill>
                <a:latin typeface="Calibri Light"/>
                <a:ea typeface="+mn-ea"/>
                <a:cs typeface="Calibri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auto" latinLnBrk="0" hangingPunct="1">
              <a:lnSpc>
                <a:spcPct val="120000"/>
              </a:lnSpc>
              <a:spcBef>
                <a:spcPts val="0"/>
              </a:spcBef>
              <a:spcAft>
                <a:spcPts val="0"/>
              </a:spcAft>
              <a:buClrTx/>
              <a:buSzTx/>
              <a:buFontTx/>
              <a:buNone/>
              <a:tabLst/>
              <a:defRPr/>
            </a:pPr>
            <a:r>
              <a:rPr kumimoji="0" lang="en-GB" sz="933" b="0" i="0" u="none" strike="noStrike" kern="1200" cap="none" spc="0" normalizeH="0" baseline="0" noProof="0">
                <a:ln>
                  <a:noFill/>
                </a:ln>
                <a:solidFill>
                  <a:srgbClr val="009CDE"/>
                </a:solidFill>
                <a:effectLst/>
                <a:uLnTx/>
                <a:uFillTx/>
                <a:latin typeface="Calibri Light"/>
                <a:ea typeface="+mn-ea"/>
                <a:cs typeface="Calibri Light"/>
              </a:rPr>
              <a:t>Basis</a:t>
            </a:r>
          </a:p>
          <a:p>
            <a:pPr marL="0" marR="0" lvl="0" indent="0" algn="l" defTabSz="342900" rtl="0" eaLnBrk="1" fontAlgn="auto" latinLnBrk="0" hangingPunct="1">
              <a:lnSpc>
                <a:spcPct val="120000"/>
              </a:lnSpc>
              <a:spcBef>
                <a:spcPts val="0"/>
              </a:spcBef>
              <a:spcAft>
                <a:spcPts val="0"/>
              </a:spcAft>
              <a:buClrTx/>
              <a:buSzTx/>
              <a:buFontTx/>
              <a:buNone/>
              <a:tabLst/>
              <a:defRPr/>
            </a:pPr>
            <a:r>
              <a:rPr kumimoji="0" lang="en-GB" sz="933" b="0" i="0" u="none" strike="noStrike" kern="1200" cap="none" spc="0" normalizeH="0" baseline="0" noProof="0">
                <a:ln>
                  <a:noFill/>
                </a:ln>
                <a:solidFill>
                  <a:srgbClr val="009CDE"/>
                </a:solidFill>
                <a:effectLst/>
                <a:uLnTx/>
                <a:uFillTx/>
                <a:latin typeface="Calibri Light"/>
                <a:ea typeface="+mn-ea"/>
                <a:cs typeface="Calibri Light"/>
              </a:rPr>
              <a:t>Meter-to-cash</a:t>
            </a:r>
          </a:p>
        </p:txBody>
      </p:sp>
      <p:sp>
        <p:nvSpPr>
          <p:cNvPr id="51" name="Content Placeholder 9">
            <a:extLst>
              <a:ext uri="{FF2B5EF4-FFF2-40B4-BE49-F238E27FC236}">
                <a16:creationId xmlns:a16="http://schemas.microsoft.com/office/drawing/2014/main" id="{DCC00DBA-A4DF-430A-835A-C02E1AD4A913}"/>
              </a:ext>
            </a:extLst>
          </p:cNvPr>
          <p:cNvSpPr txBox="1">
            <a:spLocks/>
          </p:cNvSpPr>
          <p:nvPr/>
        </p:nvSpPr>
        <p:spPr>
          <a:xfrm>
            <a:off x="9062171" y="4013925"/>
            <a:ext cx="2842911" cy="757463"/>
          </a:xfrm>
          <a:prstGeom prst="rect">
            <a:avLst/>
          </a:prstGeom>
        </p:spPr>
        <p:txBody>
          <a:bodyPr vert="horz" lIns="121920" tIns="60960" rIns="121920" bIns="60960" rtlCol="0" anchor="t">
            <a:normAutofit/>
          </a:bodyPr>
          <a:lstStyle>
            <a:lvl1pPr marL="0" indent="0" algn="l" defTabSz="342900" rtl="0" eaLnBrk="1" latinLnBrk="0" hangingPunct="1">
              <a:spcBef>
                <a:spcPts val="0"/>
              </a:spcBef>
              <a:buFontTx/>
              <a:buNone/>
              <a:defRPr sz="1500" b="1" i="0" kern="1200">
                <a:solidFill>
                  <a:schemeClr val="tx1">
                    <a:lumMod val="50000"/>
                  </a:schemeClr>
                </a:solidFill>
                <a:latin typeface="Calibri Light"/>
                <a:ea typeface="+mn-ea"/>
                <a:cs typeface="Calibri Light"/>
              </a:defRPr>
            </a:lvl1pPr>
            <a:lvl2pPr marL="0" indent="0" algn="l" defTabSz="342900" rtl="0" eaLnBrk="1" latinLnBrk="0" hangingPunct="1">
              <a:spcBef>
                <a:spcPts val="0"/>
              </a:spcBef>
              <a:buFontTx/>
              <a:buNone/>
              <a:defRPr sz="1500" b="0" i="0" kern="1200">
                <a:solidFill>
                  <a:schemeClr val="tx1">
                    <a:lumMod val="50000"/>
                  </a:schemeClr>
                </a:solidFill>
                <a:latin typeface="Calibri Light"/>
                <a:ea typeface="+mn-ea"/>
                <a:cs typeface="Calibri Light"/>
              </a:defRPr>
            </a:lvl2pPr>
            <a:lvl3pPr marL="135000" indent="-135000" algn="l" defTabSz="342900" rtl="0" eaLnBrk="1" latinLnBrk="0" hangingPunct="1">
              <a:spcBef>
                <a:spcPts val="0"/>
              </a:spcBef>
              <a:buFont typeface="Arial"/>
              <a:buChar char="•"/>
              <a:defRPr sz="1500" b="0" i="0" kern="1200">
                <a:solidFill>
                  <a:schemeClr val="tx1">
                    <a:lumMod val="50000"/>
                  </a:schemeClr>
                </a:solidFill>
                <a:latin typeface="Calibri Light"/>
                <a:ea typeface="+mn-ea"/>
                <a:cs typeface="Calibri Light"/>
              </a:defRPr>
            </a:lvl3pPr>
            <a:lvl4pPr marL="432000" indent="-162000" algn="l" defTabSz="342900" rtl="0" eaLnBrk="1" latinLnBrk="0" hangingPunct="1">
              <a:spcBef>
                <a:spcPts val="0"/>
              </a:spcBef>
              <a:buFont typeface="Lucida Grande"/>
              <a:buChar char="-"/>
              <a:defRPr sz="1500" b="0" i="0" kern="1200">
                <a:solidFill>
                  <a:schemeClr val="tx1">
                    <a:lumMod val="50000"/>
                  </a:schemeClr>
                </a:solidFill>
                <a:latin typeface="Calibri Light"/>
                <a:ea typeface="+mn-ea"/>
                <a:cs typeface="Calibri Light"/>
              </a:defRPr>
            </a:lvl4pPr>
            <a:lvl5pPr marL="756000" indent="-189000" algn="l" defTabSz="342900" rtl="0" eaLnBrk="1" latinLnBrk="0" hangingPunct="1">
              <a:spcBef>
                <a:spcPts val="0"/>
              </a:spcBef>
              <a:buFont typeface="Lucida Grande"/>
              <a:buChar char="&gt;"/>
              <a:defRPr sz="1500" b="0" i="0" kern="1200">
                <a:solidFill>
                  <a:schemeClr val="tx1">
                    <a:lumMod val="50000"/>
                  </a:schemeClr>
                </a:solidFill>
                <a:latin typeface="Calibri Light"/>
                <a:ea typeface="+mn-ea"/>
                <a:cs typeface="Calibri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auto" latinLnBrk="0" hangingPunct="1">
              <a:lnSpc>
                <a:spcPct val="120000"/>
              </a:lnSpc>
              <a:spcBef>
                <a:spcPts val="0"/>
              </a:spcBef>
              <a:spcAft>
                <a:spcPts val="0"/>
              </a:spcAft>
              <a:buClrTx/>
              <a:buSzTx/>
              <a:buFontTx/>
              <a:buNone/>
              <a:tabLst/>
              <a:defRPr/>
            </a:pPr>
            <a:r>
              <a:rPr kumimoji="0" lang="en-GB" sz="1067" b="0" i="0" u="none" strike="noStrike" kern="1200" cap="none" spc="0" normalizeH="0" baseline="0" noProof="0">
                <a:ln>
                  <a:noFill/>
                </a:ln>
                <a:solidFill>
                  <a:srgbClr val="FFFFFF"/>
                </a:solidFill>
                <a:effectLst/>
                <a:uLnTx/>
                <a:uFillTx/>
                <a:latin typeface="Calibri Light"/>
                <a:ea typeface="+mn-ea"/>
                <a:cs typeface="Calibri Light"/>
              </a:rPr>
              <a:t>Improved and efficient utility </a:t>
            </a:r>
            <a:br>
              <a:rPr kumimoji="0" lang="en-GB" sz="1067" b="0" i="0" u="none" strike="noStrike" kern="1200" cap="none" spc="0" normalizeH="0" baseline="0" noProof="0">
                <a:ln>
                  <a:noFill/>
                </a:ln>
                <a:solidFill>
                  <a:srgbClr val="FFFFFF"/>
                </a:solidFill>
                <a:effectLst/>
                <a:uLnTx/>
                <a:uFillTx/>
                <a:latin typeface="Calibri Light"/>
                <a:ea typeface="+mn-ea"/>
                <a:cs typeface="Calibri Light"/>
              </a:rPr>
            </a:br>
            <a:r>
              <a:rPr kumimoji="0" lang="en-GB" sz="1067" b="0" i="0" u="none" strike="noStrike" kern="1200" cap="none" spc="0" normalizeH="0" baseline="0" noProof="0">
                <a:ln>
                  <a:noFill/>
                </a:ln>
                <a:solidFill>
                  <a:srgbClr val="FFFFFF"/>
                </a:solidFill>
                <a:effectLst/>
                <a:uLnTx/>
                <a:uFillTx/>
                <a:latin typeface="Calibri Light"/>
                <a:ea typeface="+mn-ea"/>
                <a:cs typeface="Calibri Light"/>
              </a:rPr>
              <a:t>operations and end-user </a:t>
            </a:r>
            <a:br>
              <a:rPr kumimoji="0" lang="en-GB" sz="1067" b="0" i="0" u="none" strike="noStrike" kern="1200" cap="none" spc="0" normalizeH="0" baseline="0" noProof="0">
                <a:ln>
                  <a:noFill/>
                </a:ln>
                <a:solidFill>
                  <a:srgbClr val="FFFFFF"/>
                </a:solidFill>
                <a:effectLst/>
                <a:uLnTx/>
                <a:uFillTx/>
                <a:latin typeface="Calibri Light"/>
                <a:ea typeface="+mn-ea"/>
                <a:cs typeface="Calibri Light"/>
              </a:rPr>
            </a:br>
            <a:r>
              <a:rPr kumimoji="0" lang="en-GB" sz="1067" b="0" i="0" u="none" strike="noStrike" kern="1200" cap="none" spc="0" normalizeH="0" baseline="0" noProof="0">
                <a:ln>
                  <a:noFill/>
                </a:ln>
                <a:solidFill>
                  <a:srgbClr val="FFFFFF"/>
                </a:solidFill>
                <a:effectLst/>
                <a:uLnTx/>
                <a:uFillTx/>
                <a:latin typeface="Calibri Light"/>
                <a:ea typeface="+mn-ea"/>
                <a:cs typeface="Calibri Light"/>
              </a:rPr>
              <a:t>engagement</a:t>
            </a:r>
          </a:p>
        </p:txBody>
      </p:sp>
      <p:sp>
        <p:nvSpPr>
          <p:cNvPr id="53" name="Content Placeholder 9">
            <a:extLst>
              <a:ext uri="{FF2B5EF4-FFF2-40B4-BE49-F238E27FC236}">
                <a16:creationId xmlns:a16="http://schemas.microsoft.com/office/drawing/2014/main" id="{9953031D-7637-4166-A2E3-AAA45602B261}"/>
              </a:ext>
            </a:extLst>
          </p:cNvPr>
          <p:cNvSpPr txBox="1">
            <a:spLocks/>
          </p:cNvSpPr>
          <p:nvPr/>
        </p:nvSpPr>
        <p:spPr>
          <a:xfrm>
            <a:off x="9076984" y="5381813"/>
            <a:ext cx="1671235" cy="409279"/>
          </a:xfrm>
          <a:prstGeom prst="rect">
            <a:avLst/>
          </a:prstGeom>
        </p:spPr>
        <p:txBody>
          <a:bodyPr vert="horz" lIns="121920" tIns="60960" rIns="121920" bIns="60960" rtlCol="0" anchor="t">
            <a:normAutofit/>
          </a:bodyPr>
          <a:lstStyle>
            <a:lvl1pPr marL="0" indent="0" algn="l" defTabSz="342900" rtl="0" eaLnBrk="1" latinLnBrk="0" hangingPunct="1">
              <a:spcBef>
                <a:spcPts val="0"/>
              </a:spcBef>
              <a:buFontTx/>
              <a:buNone/>
              <a:defRPr sz="1500" b="1" i="0" kern="1200">
                <a:solidFill>
                  <a:schemeClr val="tx1">
                    <a:lumMod val="50000"/>
                  </a:schemeClr>
                </a:solidFill>
                <a:latin typeface="Calibri Light"/>
                <a:ea typeface="+mn-ea"/>
                <a:cs typeface="Calibri Light"/>
              </a:defRPr>
            </a:lvl1pPr>
            <a:lvl2pPr marL="0" indent="0" algn="l" defTabSz="342900" rtl="0" eaLnBrk="1" latinLnBrk="0" hangingPunct="1">
              <a:spcBef>
                <a:spcPts val="0"/>
              </a:spcBef>
              <a:buFontTx/>
              <a:buNone/>
              <a:defRPr sz="1500" b="0" i="0" kern="1200">
                <a:solidFill>
                  <a:schemeClr val="tx1">
                    <a:lumMod val="50000"/>
                  </a:schemeClr>
                </a:solidFill>
                <a:latin typeface="Calibri Light"/>
                <a:ea typeface="+mn-ea"/>
                <a:cs typeface="Calibri Light"/>
              </a:defRPr>
            </a:lvl2pPr>
            <a:lvl3pPr marL="135000" indent="-135000" algn="l" defTabSz="342900" rtl="0" eaLnBrk="1" latinLnBrk="0" hangingPunct="1">
              <a:spcBef>
                <a:spcPts val="0"/>
              </a:spcBef>
              <a:buFont typeface="Arial"/>
              <a:buChar char="•"/>
              <a:defRPr sz="1500" b="0" i="0" kern="1200">
                <a:solidFill>
                  <a:schemeClr val="tx1">
                    <a:lumMod val="50000"/>
                  </a:schemeClr>
                </a:solidFill>
                <a:latin typeface="Calibri Light"/>
                <a:ea typeface="+mn-ea"/>
                <a:cs typeface="Calibri Light"/>
              </a:defRPr>
            </a:lvl3pPr>
            <a:lvl4pPr marL="432000" indent="-162000" algn="l" defTabSz="342900" rtl="0" eaLnBrk="1" latinLnBrk="0" hangingPunct="1">
              <a:spcBef>
                <a:spcPts val="0"/>
              </a:spcBef>
              <a:buFont typeface="Lucida Grande"/>
              <a:buChar char="-"/>
              <a:defRPr sz="1500" b="0" i="0" kern="1200">
                <a:solidFill>
                  <a:schemeClr val="tx1">
                    <a:lumMod val="50000"/>
                  </a:schemeClr>
                </a:solidFill>
                <a:latin typeface="Calibri Light"/>
                <a:ea typeface="+mn-ea"/>
                <a:cs typeface="Calibri Light"/>
              </a:defRPr>
            </a:lvl4pPr>
            <a:lvl5pPr marL="756000" indent="-189000" algn="l" defTabSz="342900" rtl="0" eaLnBrk="1" latinLnBrk="0" hangingPunct="1">
              <a:spcBef>
                <a:spcPts val="0"/>
              </a:spcBef>
              <a:buFont typeface="Lucida Grande"/>
              <a:buChar char="&gt;"/>
              <a:defRPr sz="1500" b="0" i="0" kern="1200">
                <a:solidFill>
                  <a:schemeClr val="tx1">
                    <a:lumMod val="50000"/>
                  </a:schemeClr>
                </a:solidFill>
                <a:latin typeface="Calibri Light"/>
                <a:ea typeface="+mn-ea"/>
                <a:cs typeface="Calibri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auto" latinLnBrk="0" hangingPunct="1">
              <a:lnSpc>
                <a:spcPct val="120000"/>
              </a:lnSpc>
              <a:spcBef>
                <a:spcPts val="0"/>
              </a:spcBef>
              <a:spcAft>
                <a:spcPts val="0"/>
              </a:spcAft>
              <a:buClrTx/>
              <a:buSzTx/>
              <a:buFontTx/>
              <a:buNone/>
              <a:tabLst/>
              <a:defRPr/>
            </a:pPr>
            <a:r>
              <a:rPr kumimoji="0" lang="en-GB" sz="1067" b="0" i="0" u="none" strike="noStrike" kern="1200" cap="none" spc="0" normalizeH="0" baseline="0" noProof="0">
                <a:ln>
                  <a:noFill/>
                </a:ln>
                <a:solidFill>
                  <a:srgbClr val="FFFFFF"/>
                </a:solidFill>
                <a:effectLst/>
                <a:uLnTx/>
                <a:uFillTx/>
                <a:latin typeface="Calibri Light"/>
                <a:ea typeface="+mn-ea"/>
                <a:cs typeface="Calibri Light"/>
              </a:rPr>
              <a:t>Data for billing purposes</a:t>
            </a:r>
          </a:p>
        </p:txBody>
      </p:sp>
      <p:sp>
        <p:nvSpPr>
          <p:cNvPr id="64" name="Content Placeholder 9">
            <a:extLst>
              <a:ext uri="{FF2B5EF4-FFF2-40B4-BE49-F238E27FC236}">
                <a16:creationId xmlns:a16="http://schemas.microsoft.com/office/drawing/2014/main" id="{C02932E6-6074-41D7-9F80-FA3E33B787DC}"/>
              </a:ext>
            </a:extLst>
          </p:cNvPr>
          <p:cNvSpPr txBox="1">
            <a:spLocks/>
          </p:cNvSpPr>
          <p:nvPr/>
        </p:nvSpPr>
        <p:spPr>
          <a:xfrm>
            <a:off x="9912601" y="2576011"/>
            <a:ext cx="1283675" cy="274671"/>
          </a:xfrm>
          <a:prstGeom prst="rect">
            <a:avLst/>
          </a:prstGeom>
        </p:spPr>
        <p:txBody>
          <a:bodyPr vert="horz" lIns="121920" tIns="60960" rIns="121920" bIns="60960" rtlCol="0" anchor="t">
            <a:normAutofit fontScale="92500" lnSpcReduction="20000"/>
          </a:bodyPr>
          <a:lstStyle>
            <a:lvl1pPr marL="0" indent="0" algn="l" defTabSz="342900" rtl="0" eaLnBrk="1" latinLnBrk="0" hangingPunct="1">
              <a:spcBef>
                <a:spcPts val="0"/>
              </a:spcBef>
              <a:buFontTx/>
              <a:buNone/>
              <a:defRPr sz="1500" b="1" i="0" kern="1200">
                <a:solidFill>
                  <a:schemeClr val="tx1">
                    <a:lumMod val="50000"/>
                  </a:schemeClr>
                </a:solidFill>
                <a:latin typeface="Calibri Light"/>
                <a:ea typeface="+mn-ea"/>
                <a:cs typeface="Calibri Light"/>
              </a:defRPr>
            </a:lvl1pPr>
            <a:lvl2pPr marL="0" indent="0" algn="l" defTabSz="342900" rtl="0" eaLnBrk="1" latinLnBrk="0" hangingPunct="1">
              <a:spcBef>
                <a:spcPts val="0"/>
              </a:spcBef>
              <a:buFontTx/>
              <a:buNone/>
              <a:defRPr sz="1500" b="0" i="0" kern="1200">
                <a:solidFill>
                  <a:schemeClr val="tx1">
                    <a:lumMod val="50000"/>
                  </a:schemeClr>
                </a:solidFill>
                <a:latin typeface="Calibri Light"/>
                <a:ea typeface="+mn-ea"/>
                <a:cs typeface="Calibri Light"/>
              </a:defRPr>
            </a:lvl2pPr>
            <a:lvl3pPr marL="135000" indent="-135000" algn="l" defTabSz="342900" rtl="0" eaLnBrk="1" latinLnBrk="0" hangingPunct="1">
              <a:spcBef>
                <a:spcPts val="0"/>
              </a:spcBef>
              <a:buFont typeface="Arial"/>
              <a:buChar char="•"/>
              <a:defRPr sz="1500" b="0" i="0" kern="1200">
                <a:solidFill>
                  <a:schemeClr val="tx1">
                    <a:lumMod val="50000"/>
                  </a:schemeClr>
                </a:solidFill>
                <a:latin typeface="Calibri Light"/>
                <a:ea typeface="+mn-ea"/>
                <a:cs typeface="Calibri Light"/>
              </a:defRPr>
            </a:lvl3pPr>
            <a:lvl4pPr marL="432000" indent="-162000" algn="l" defTabSz="342900" rtl="0" eaLnBrk="1" latinLnBrk="0" hangingPunct="1">
              <a:spcBef>
                <a:spcPts val="0"/>
              </a:spcBef>
              <a:buFont typeface="Lucida Grande"/>
              <a:buChar char="-"/>
              <a:defRPr sz="1500" b="0" i="0" kern="1200">
                <a:solidFill>
                  <a:schemeClr val="tx1">
                    <a:lumMod val="50000"/>
                  </a:schemeClr>
                </a:solidFill>
                <a:latin typeface="Calibri Light"/>
                <a:ea typeface="+mn-ea"/>
                <a:cs typeface="Calibri Light"/>
              </a:defRPr>
            </a:lvl4pPr>
            <a:lvl5pPr marL="756000" indent="-189000" algn="l" defTabSz="342900" rtl="0" eaLnBrk="1" latinLnBrk="0" hangingPunct="1">
              <a:spcBef>
                <a:spcPts val="0"/>
              </a:spcBef>
              <a:buFont typeface="Lucida Grande"/>
              <a:buChar char="&gt;"/>
              <a:defRPr sz="1500" b="0" i="0" kern="1200">
                <a:solidFill>
                  <a:schemeClr val="tx1">
                    <a:lumMod val="50000"/>
                  </a:schemeClr>
                </a:solidFill>
                <a:latin typeface="Calibri Light"/>
                <a:ea typeface="+mn-ea"/>
                <a:cs typeface="Calibri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r" defTabSz="342900" rtl="0" eaLnBrk="1" fontAlgn="auto" latinLnBrk="0" hangingPunct="1">
              <a:lnSpc>
                <a:spcPct val="120000"/>
              </a:lnSpc>
              <a:spcBef>
                <a:spcPts val="0"/>
              </a:spcBef>
              <a:spcAft>
                <a:spcPts val="0"/>
              </a:spcAft>
              <a:buClrTx/>
              <a:buSzTx/>
              <a:buFontTx/>
              <a:buNone/>
              <a:tabLst/>
              <a:defRPr/>
            </a:pPr>
            <a:r>
              <a:rPr kumimoji="0" lang="en-GB" sz="1067" b="0" i="0" u="none" strike="noStrike" kern="1200" cap="none" spc="0" normalizeH="0" baseline="0" noProof="0">
                <a:ln>
                  <a:noFill/>
                </a:ln>
                <a:solidFill>
                  <a:srgbClr val="005EB8"/>
                </a:solidFill>
                <a:effectLst/>
                <a:uLnTx/>
                <a:uFillTx/>
                <a:latin typeface="Calibri Light"/>
                <a:ea typeface="+mn-ea"/>
                <a:cs typeface="Calibri Light"/>
              </a:rPr>
              <a:t>“Real time”</a:t>
            </a:r>
          </a:p>
        </p:txBody>
      </p:sp>
      <p:sp>
        <p:nvSpPr>
          <p:cNvPr id="65" name="Content Placeholder 9">
            <a:extLst>
              <a:ext uri="{FF2B5EF4-FFF2-40B4-BE49-F238E27FC236}">
                <a16:creationId xmlns:a16="http://schemas.microsoft.com/office/drawing/2014/main" id="{7DF1423D-C114-4AF2-8868-D9F87EDD5637}"/>
              </a:ext>
            </a:extLst>
          </p:cNvPr>
          <p:cNvSpPr txBox="1">
            <a:spLocks/>
          </p:cNvSpPr>
          <p:nvPr/>
        </p:nvSpPr>
        <p:spPr>
          <a:xfrm>
            <a:off x="8946360" y="3066153"/>
            <a:ext cx="1283675" cy="274671"/>
          </a:xfrm>
          <a:prstGeom prst="rect">
            <a:avLst/>
          </a:prstGeom>
        </p:spPr>
        <p:txBody>
          <a:bodyPr vert="horz" lIns="121920" tIns="60960" rIns="121920" bIns="60960" rtlCol="0" anchor="t">
            <a:normAutofit fontScale="92500" lnSpcReduction="20000"/>
          </a:bodyPr>
          <a:lstStyle>
            <a:lvl1pPr marL="0" indent="0" algn="l" defTabSz="342900" rtl="0" eaLnBrk="1" latinLnBrk="0" hangingPunct="1">
              <a:spcBef>
                <a:spcPts val="0"/>
              </a:spcBef>
              <a:buFontTx/>
              <a:buNone/>
              <a:defRPr sz="1500" b="1" i="0" kern="1200">
                <a:solidFill>
                  <a:schemeClr val="tx1">
                    <a:lumMod val="50000"/>
                  </a:schemeClr>
                </a:solidFill>
                <a:latin typeface="Calibri Light"/>
                <a:ea typeface="+mn-ea"/>
                <a:cs typeface="Calibri Light"/>
              </a:defRPr>
            </a:lvl1pPr>
            <a:lvl2pPr marL="0" indent="0" algn="l" defTabSz="342900" rtl="0" eaLnBrk="1" latinLnBrk="0" hangingPunct="1">
              <a:spcBef>
                <a:spcPts val="0"/>
              </a:spcBef>
              <a:buFontTx/>
              <a:buNone/>
              <a:defRPr sz="1500" b="0" i="0" kern="1200">
                <a:solidFill>
                  <a:schemeClr val="tx1">
                    <a:lumMod val="50000"/>
                  </a:schemeClr>
                </a:solidFill>
                <a:latin typeface="Calibri Light"/>
                <a:ea typeface="+mn-ea"/>
                <a:cs typeface="Calibri Light"/>
              </a:defRPr>
            </a:lvl2pPr>
            <a:lvl3pPr marL="135000" indent="-135000" algn="l" defTabSz="342900" rtl="0" eaLnBrk="1" latinLnBrk="0" hangingPunct="1">
              <a:spcBef>
                <a:spcPts val="0"/>
              </a:spcBef>
              <a:buFont typeface="Arial"/>
              <a:buChar char="•"/>
              <a:defRPr sz="1500" b="0" i="0" kern="1200">
                <a:solidFill>
                  <a:schemeClr val="tx1">
                    <a:lumMod val="50000"/>
                  </a:schemeClr>
                </a:solidFill>
                <a:latin typeface="Calibri Light"/>
                <a:ea typeface="+mn-ea"/>
                <a:cs typeface="Calibri Light"/>
              </a:defRPr>
            </a:lvl3pPr>
            <a:lvl4pPr marL="432000" indent="-162000" algn="l" defTabSz="342900" rtl="0" eaLnBrk="1" latinLnBrk="0" hangingPunct="1">
              <a:spcBef>
                <a:spcPts val="0"/>
              </a:spcBef>
              <a:buFont typeface="Lucida Grande"/>
              <a:buChar char="-"/>
              <a:defRPr sz="1500" b="0" i="0" kern="1200">
                <a:solidFill>
                  <a:schemeClr val="tx1">
                    <a:lumMod val="50000"/>
                  </a:schemeClr>
                </a:solidFill>
                <a:latin typeface="Calibri Light"/>
                <a:ea typeface="+mn-ea"/>
                <a:cs typeface="Calibri Light"/>
              </a:defRPr>
            </a:lvl4pPr>
            <a:lvl5pPr marL="756000" indent="-189000" algn="l" defTabSz="342900" rtl="0" eaLnBrk="1" latinLnBrk="0" hangingPunct="1">
              <a:spcBef>
                <a:spcPts val="0"/>
              </a:spcBef>
              <a:buFont typeface="Lucida Grande"/>
              <a:buChar char="&gt;"/>
              <a:defRPr sz="1500" b="0" i="0" kern="1200">
                <a:solidFill>
                  <a:schemeClr val="tx1">
                    <a:lumMod val="50000"/>
                  </a:schemeClr>
                </a:solidFill>
                <a:latin typeface="Calibri Light"/>
                <a:ea typeface="+mn-ea"/>
                <a:cs typeface="Calibri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r" defTabSz="342900" rtl="0" eaLnBrk="1" fontAlgn="auto" latinLnBrk="0" hangingPunct="1">
              <a:lnSpc>
                <a:spcPct val="12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005EB8"/>
                </a:solidFill>
                <a:effectLst/>
                <a:uLnTx/>
                <a:uFillTx/>
                <a:latin typeface="Calibri Light"/>
                <a:ea typeface="+mn-ea"/>
                <a:cs typeface="Calibri Light"/>
              </a:rPr>
              <a:t>“Near real time”</a:t>
            </a:r>
          </a:p>
        </p:txBody>
      </p:sp>
      <p:sp>
        <p:nvSpPr>
          <p:cNvPr id="66" name="Content Placeholder 9">
            <a:extLst>
              <a:ext uri="{FF2B5EF4-FFF2-40B4-BE49-F238E27FC236}">
                <a16:creationId xmlns:a16="http://schemas.microsoft.com/office/drawing/2014/main" id="{9D850277-F575-4A1B-9D78-18C60F7257B1}"/>
              </a:ext>
            </a:extLst>
          </p:cNvPr>
          <p:cNvSpPr txBox="1">
            <a:spLocks/>
          </p:cNvSpPr>
          <p:nvPr/>
        </p:nvSpPr>
        <p:spPr>
          <a:xfrm>
            <a:off x="8032255" y="3494081"/>
            <a:ext cx="1283675" cy="274671"/>
          </a:xfrm>
          <a:prstGeom prst="rect">
            <a:avLst/>
          </a:prstGeom>
        </p:spPr>
        <p:txBody>
          <a:bodyPr vert="horz" lIns="121920" tIns="60960" rIns="121920" bIns="60960" rtlCol="0" anchor="t">
            <a:normAutofit fontScale="92500" lnSpcReduction="20000"/>
          </a:bodyPr>
          <a:lstStyle>
            <a:lvl1pPr marL="0" indent="0" algn="l" defTabSz="342900" rtl="0" eaLnBrk="1" latinLnBrk="0" hangingPunct="1">
              <a:spcBef>
                <a:spcPts val="0"/>
              </a:spcBef>
              <a:buFontTx/>
              <a:buNone/>
              <a:defRPr sz="1500" b="1" i="0" kern="1200">
                <a:solidFill>
                  <a:schemeClr val="tx1">
                    <a:lumMod val="50000"/>
                  </a:schemeClr>
                </a:solidFill>
                <a:latin typeface="Calibri Light"/>
                <a:ea typeface="+mn-ea"/>
                <a:cs typeface="Calibri Light"/>
              </a:defRPr>
            </a:lvl1pPr>
            <a:lvl2pPr marL="0" indent="0" algn="l" defTabSz="342900" rtl="0" eaLnBrk="1" latinLnBrk="0" hangingPunct="1">
              <a:spcBef>
                <a:spcPts val="0"/>
              </a:spcBef>
              <a:buFontTx/>
              <a:buNone/>
              <a:defRPr sz="1500" b="0" i="0" kern="1200">
                <a:solidFill>
                  <a:schemeClr val="tx1">
                    <a:lumMod val="50000"/>
                  </a:schemeClr>
                </a:solidFill>
                <a:latin typeface="Calibri Light"/>
                <a:ea typeface="+mn-ea"/>
                <a:cs typeface="Calibri Light"/>
              </a:defRPr>
            </a:lvl2pPr>
            <a:lvl3pPr marL="135000" indent="-135000" algn="l" defTabSz="342900" rtl="0" eaLnBrk="1" latinLnBrk="0" hangingPunct="1">
              <a:spcBef>
                <a:spcPts val="0"/>
              </a:spcBef>
              <a:buFont typeface="Arial"/>
              <a:buChar char="•"/>
              <a:defRPr sz="1500" b="0" i="0" kern="1200">
                <a:solidFill>
                  <a:schemeClr val="tx1">
                    <a:lumMod val="50000"/>
                  </a:schemeClr>
                </a:solidFill>
                <a:latin typeface="Calibri Light"/>
                <a:ea typeface="+mn-ea"/>
                <a:cs typeface="Calibri Light"/>
              </a:defRPr>
            </a:lvl3pPr>
            <a:lvl4pPr marL="432000" indent="-162000" algn="l" defTabSz="342900" rtl="0" eaLnBrk="1" latinLnBrk="0" hangingPunct="1">
              <a:spcBef>
                <a:spcPts val="0"/>
              </a:spcBef>
              <a:buFont typeface="Lucida Grande"/>
              <a:buChar char="-"/>
              <a:defRPr sz="1500" b="0" i="0" kern="1200">
                <a:solidFill>
                  <a:schemeClr val="tx1">
                    <a:lumMod val="50000"/>
                  </a:schemeClr>
                </a:solidFill>
                <a:latin typeface="Calibri Light"/>
                <a:ea typeface="+mn-ea"/>
                <a:cs typeface="Calibri Light"/>
              </a:defRPr>
            </a:lvl4pPr>
            <a:lvl5pPr marL="756000" indent="-189000" algn="l" defTabSz="342900" rtl="0" eaLnBrk="1" latinLnBrk="0" hangingPunct="1">
              <a:spcBef>
                <a:spcPts val="0"/>
              </a:spcBef>
              <a:buFont typeface="Lucida Grande"/>
              <a:buChar char="&gt;"/>
              <a:defRPr sz="1500" b="0" i="0" kern="1200">
                <a:solidFill>
                  <a:schemeClr val="tx1">
                    <a:lumMod val="50000"/>
                  </a:schemeClr>
                </a:solidFill>
                <a:latin typeface="Calibri Light"/>
                <a:ea typeface="+mn-ea"/>
                <a:cs typeface="Calibri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r" defTabSz="342900" rtl="0" eaLnBrk="1" fontAlgn="auto" latinLnBrk="0" hangingPunct="1">
              <a:lnSpc>
                <a:spcPct val="120000"/>
              </a:lnSpc>
              <a:spcBef>
                <a:spcPts val="0"/>
              </a:spcBef>
              <a:spcAft>
                <a:spcPts val="0"/>
              </a:spcAft>
              <a:buClrTx/>
              <a:buSzTx/>
              <a:buFontTx/>
              <a:buNone/>
              <a:tabLst/>
              <a:defRPr/>
            </a:pPr>
            <a:r>
              <a:rPr kumimoji="0" lang="en-GB" sz="1067" b="0" i="0" u="none" strike="noStrike" kern="1200" cap="none" spc="0" normalizeH="0" baseline="0" noProof="0">
                <a:ln>
                  <a:noFill/>
                </a:ln>
                <a:solidFill>
                  <a:srgbClr val="005EB8"/>
                </a:solidFill>
                <a:effectLst/>
                <a:uLnTx/>
                <a:uFillTx/>
                <a:latin typeface="Calibri Light"/>
                <a:ea typeface="+mn-ea"/>
                <a:cs typeface="Calibri Light"/>
              </a:rPr>
              <a:t>Hourly</a:t>
            </a:r>
          </a:p>
        </p:txBody>
      </p:sp>
      <p:sp>
        <p:nvSpPr>
          <p:cNvPr id="67" name="Content Placeholder 9">
            <a:extLst>
              <a:ext uri="{FF2B5EF4-FFF2-40B4-BE49-F238E27FC236}">
                <a16:creationId xmlns:a16="http://schemas.microsoft.com/office/drawing/2014/main" id="{9B5FB46F-4576-4073-9FBC-D8DF382330A4}"/>
              </a:ext>
            </a:extLst>
          </p:cNvPr>
          <p:cNvSpPr txBox="1">
            <a:spLocks/>
          </p:cNvSpPr>
          <p:nvPr/>
        </p:nvSpPr>
        <p:spPr>
          <a:xfrm>
            <a:off x="7271736" y="3878814"/>
            <a:ext cx="1283675" cy="274671"/>
          </a:xfrm>
          <a:prstGeom prst="rect">
            <a:avLst/>
          </a:prstGeom>
        </p:spPr>
        <p:txBody>
          <a:bodyPr vert="horz" lIns="121920" tIns="60960" rIns="121920" bIns="60960" rtlCol="0" anchor="t">
            <a:normAutofit fontScale="92500" lnSpcReduction="20000"/>
          </a:bodyPr>
          <a:lstStyle>
            <a:lvl1pPr marL="0" indent="0" algn="l" defTabSz="342900" rtl="0" eaLnBrk="1" latinLnBrk="0" hangingPunct="1">
              <a:spcBef>
                <a:spcPts val="0"/>
              </a:spcBef>
              <a:buFontTx/>
              <a:buNone/>
              <a:defRPr sz="1500" b="1" i="0" kern="1200">
                <a:solidFill>
                  <a:schemeClr val="tx1">
                    <a:lumMod val="50000"/>
                  </a:schemeClr>
                </a:solidFill>
                <a:latin typeface="Calibri Light"/>
                <a:ea typeface="+mn-ea"/>
                <a:cs typeface="Calibri Light"/>
              </a:defRPr>
            </a:lvl1pPr>
            <a:lvl2pPr marL="0" indent="0" algn="l" defTabSz="342900" rtl="0" eaLnBrk="1" latinLnBrk="0" hangingPunct="1">
              <a:spcBef>
                <a:spcPts val="0"/>
              </a:spcBef>
              <a:buFontTx/>
              <a:buNone/>
              <a:defRPr sz="1500" b="0" i="0" kern="1200">
                <a:solidFill>
                  <a:schemeClr val="tx1">
                    <a:lumMod val="50000"/>
                  </a:schemeClr>
                </a:solidFill>
                <a:latin typeface="Calibri Light"/>
                <a:ea typeface="+mn-ea"/>
                <a:cs typeface="Calibri Light"/>
              </a:defRPr>
            </a:lvl2pPr>
            <a:lvl3pPr marL="135000" indent="-135000" algn="l" defTabSz="342900" rtl="0" eaLnBrk="1" latinLnBrk="0" hangingPunct="1">
              <a:spcBef>
                <a:spcPts val="0"/>
              </a:spcBef>
              <a:buFont typeface="Arial"/>
              <a:buChar char="•"/>
              <a:defRPr sz="1500" b="0" i="0" kern="1200">
                <a:solidFill>
                  <a:schemeClr val="tx1">
                    <a:lumMod val="50000"/>
                  </a:schemeClr>
                </a:solidFill>
                <a:latin typeface="Calibri Light"/>
                <a:ea typeface="+mn-ea"/>
                <a:cs typeface="Calibri Light"/>
              </a:defRPr>
            </a:lvl3pPr>
            <a:lvl4pPr marL="432000" indent="-162000" algn="l" defTabSz="342900" rtl="0" eaLnBrk="1" latinLnBrk="0" hangingPunct="1">
              <a:spcBef>
                <a:spcPts val="0"/>
              </a:spcBef>
              <a:buFont typeface="Lucida Grande"/>
              <a:buChar char="-"/>
              <a:defRPr sz="1500" b="0" i="0" kern="1200">
                <a:solidFill>
                  <a:schemeClr val="tx1">
                    <a:lumMod val="50000"/>
                  </a:schemeClr>
                </a:solidFill>
                <a:latin typeface="Calibri Light"/>
                <a:ea typeface="+mn-ea"/>
                <a:cs typeface="Calibri Light"/>
              </a:defRPr>
            </a:lvl4pPr>
            <a:lvl5pPr marL="756000" indent="-189000" algn="l" defTabSz="342900" rtl="0" eaLnBrk="1" latinLnBrk="0" hangingPunct="1">
              <a:spcBef>
                <a:spcPts val="0"/>
              </a:spcBef>
              <a:buFont typeface="Lucida Grande"/>
              <a:buChar char="&gt;"/>
              <a:defRPr sz="1500" b="0" i="0" kern="1200">
                <a:solidFill>
                  <a:schemeClr val="tx1">
                    <a:lumMod val="50000"/>
                  </a:schemeClr>
                </a:solidFill>
                <a:latin typeface="Calibri Light"/>
                <a:ea typeface="+mn-ea"/>
                <a:cs typeface="Calibri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r" defTabSz="342900" rtl="0" eaLnBrk="1" fontAlgn="auto" latinLnBrk="0" hangingPunct="1">
              <a:lnSpc>
                <a:spcPct val="120000"/>
              </a:lnSpc>
              <a:spcBef>
                <a:spcPts val="0"/>
              </a:spcBef>
              <a:spcAft>
                <a:spcPts val="0"/>
              </a:spcAft>
              <a:buClrTx/>
              <a:buSzTx/>
              <a:buFontTx/>
              <a:buNone/>
              <a:tabLst/>
              <a:defRPr/>
            </a:pPr>
            <a:r>
              <a:rPr kumimoji="0" lang="en-GB" sz="1067" b="0" i="0" u="none" strike="noStrike" kern="1200" cap="none" spc="0" normalizeH="0" baseline="0" noProof="0">
                <a:ln>
                  <a:noFill/>
                </a:ln>
                <a:solidFill>
                  <a:srgbClr val="005EB8"/>
                </a:solidFill>
                <a:effectLst/>
                <a:uLnTx/>
                <a:uFillTx/>
                <a:latin typeface="Calibri Light"/>
                <a:ea typeface="+mn-ea"/>
                <a:cs typeface="Calibri Light"/>
              </a:rPr>
              <a:t>Daily</a:t>
            </a:r>
          </a:p>
        </p:txBody>
      </p:sp>
      <p:sp>
        <p:nvSpPr>
          <p:cNvPr id="68" name="Content Placeholder 9">
            <a:extLst>
              <a:ext uri="{FF2B5EF4-FFF2-40B4-BE49-F238E27FC236}">
                <a16:creationId xmlns:a16="http://schemas.microsoft.com/office/drawing/2014/main" id="{75363531-AE3A-4D4A-9113-D159084AD2AE}"/>
              </a:ext>
            </a:extLst>
          </p:cNvPr>
          <p:cNvSpPr txBox="1">
            <a:spLocks/>
          </p:cNvSpPr>
          <p:nvPr/>
        </p:nvSpPr>
        <p:spPr>
          <a:xfrm>
            <a:off x="6596636" y="4247057"/>
            <a:ext cx="1283675" cy="274671"/>
          </a:xfrm>
          <a:prstGeom prst="rect">
            <a:avLst/>
          </a:prstGeom>
        </p:spPr>
        <p:txBody>
          <a:bodyPr vert="horz" lIns="121920" tIns="60960" rIns="121920" bIns="60960" rtlCol="0" anchor="t">
            <a:normAutofit fontScale="92500" lnSpcReduction="20000"/>
          </a:bodyPr>
          <a:lstStyle>
            <a:lvl1pPr marL="0" indent="0" algn="l" defTabSz="342900" rtl="0" eaLnBrk="1" latinLnBrk="0" hangingPunct="1">
              <a:spcBef>
                <a:spcPts val="0"/>
              </a:spcBef>
              <a:buFontTx/>
              <a:buNone/>
              <a:defRPr sz="1500" b="1" i="0" kern="1200">
                <a:solidFill>
                  <a:schemeClr val="tx1">
                    <a:lumMod val="50000"/>
                  </a:schemeClr>
                </a:solidFill>
                <a:latin typeface="Calibri Light"/>
                <a:ea typeface="+mn-ea"/>
                <a:cs typeface="Calibri Light"/>
              </a:defRPr>
            </a:lvl1pPr>
            <a:lvl2pPr marL="0" indent="0" algn="l" defTabSz="342900" rtl="0" eaLnBrk="1" latinLnBrk="0" hangingPunct="1">
              <a:spcBef>
                <a:spcPts val="0"/>
              </a:spcBef>
              <a:buFontTx/>
              <a:buNone/>
              <a:defRPr sz="1500" b="0" i="0" kern="1200">
                <a:solidFill>
                  <a:schemeClr val="tx1">
                    <a:lumMod val="50000"/>
                  </a:schemeClr>
                </a:solidFill>
                <a:latin typeface="Calibri Light"/>
                <a:ea typeface="+mn-ea"/>
                <a:cs typeface="Calibri Light"/>
              </a:defRPr>
            </a:lvl2pPr>
            <a:lvl3pPr marL="135000" indent="-135000" algn="l" defTabSz="342900" rtl="0" eaLnBrk="1" latinLnBrk="0" hangingPunct="1">
              <a:spcBef>
                <a:spcPts val="0"/>
              </a:spcBef>
              <a:buFont typeface="Arial"/>
              <a:buChar char="•"/>
              <a:defRPr sz="1500" b="0" i="0" kern="1200">
                <a:solidFill>
                  <a:schemeClr val="tx1">
                    <a:lumMod val="50000"/>
                  </a:schemeClr>
                </a:solidFill>
                <a:latin typeface="Calibri Light"/>
                <a:ea typeface="+mn-ea"/>
                <a:cs typeface="Calibri Light"/>
              </a:defRPr>
            </a:lvl3pPr>
            <a:lvl4pPr marL="432000" indent="-162000" algn="l" defTabSz="342900" rtl="0" eaLnBrk="1" latinLnBrk="0" hangingPunct="1">
              <a:spcBef>
                <a:spcPts val="0"/>
              </a:spcBef>
              <a:buFont typeface="Lucida Grande"/>
              <a:buChar char="-"/>
              <a:defRPr sz="1500" b="0" i="0" kern="1200">
                <a:solidFill>
                  <a:schemeClr val="tx1">
                    <a:lumMod val="50000"/>
                  </a:schemeClr>
                </a:solidFill>
                <a:latin typeface="Calibri Light"/>
                <a:ea typeface="+mn-ea"/>
                <a:cs typeface="Calibri Light"/>
              </a:defRPr>
            </a:lvl4pPr>
            <a:lvl5pPr marL="756000" indent="-189000" algn="l" defTabSz="342900" rtl="0" eaLnBrk="1" latinLnBrk="0" hangingPunct="1">
              <a:spcBef>
                <a:spcPts val="0"/>
              </a:spcBef>
              <a:buFont typeface="Lucida Grande"/>
              <a:buChar char="&gt;"/>
              <a:defRPr sz="1500" b="0" i="0" kern="1200">
                <a:solidFill>
                  <a:schemeClr val="tx1">
                    <a:lumMod val="50000"/>
                  </a:schemeClr>
                </a:solidFill>
                <a:latin typeface="Calibri Light"/>
                <a:ea typeface="+mn-ea"/>
                <a:cs typeface="Calibri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r" defTabSz="342900" rtl="0" eaLnBrk="1" fontAlgn="auto" latinLnBrk="0" hangingPunct="1">
              <a:lnSpc>
                <a:spcPct val="120000"/>
              </a:lnSpc>
              <a:spcBef>
                <a:spcPts val="0"/>
              </a:spcBef>
              <a:spcAft>
                <a:spcPts val="0"/>
              </a:spcAft>
              <a:buClrTx/>
              <a:buSzTx/>
              <a:buFontTx/>
              <a:buNone/>
              <a:tabLst/>
              <a:defRPr/>
            </a:pPr>
            <a:r>
              <a:rPr kumimoji="0" lang="en-GB" sz="1067" b="0" i="0" u="none" strike="noStrike" kern="1200" cap="none" spc="0" normalizeH="0" baseline="0" noProof="0">
                <a:ln>
                  <a:noFill/>
                </a:ln>
                <a:solidFill>
                  <a:srgbClr val="005EB8"/>
                </a:solidFill>
                <a:effectLst/>
                <a:uLnTx/>
                <a:uFillTx/>
                <a:latin typeface="Calibri Light"/>
                <a:ea typeface="+mn-ea"/>
                <a:cs typeface="Calibri Light"/>
              </a:rPr>
              <a:t>Monthly</a:t>
            </a:r>
          </a:p>
        </p:txBody>
      </p:sp>
      <p:sp>
        <p:nvSpPr>
          <p:cNvPr id="69" name="Content Placeholder 9">
            <a:extLst>
              <a:ext uri="{FF2B5EF4-FFF2-40B4-BE49-F238E27FC236}">
                <a16:creationId xmlns:a16="http://schemas.microsoft.com/office/drawing/2014/main" id="{89843C05-03DE-425A-B84F-4A496061DD2C}"/>
              </a:ext>
            </a:extLst>
          </p:cNvPr>
          <p:cNvSpPr txBox="1">
            <a:spLocks/>
          </p:cNvSpPr>
          <p:nvPr/>
        </p:nvSpPr>
        <p:spPr>
          <a:xfrm>
            <a:off x="10513880" y="6021126"/>
            <a:ext cx="670337" cy="274671"/>
          </a:xfrm>
          <a:prstGeom prst="rect">
            <a:avLst/>
          </a:prstGeom>
        </p:spPr>
        <p:txBody>
          <a:bodyPr vert="horz" lIns="121920" tIns="60960" rIns="121920" bIns="60960" rtlCol="0" anchor="t">
            <a:normAutofit fontScale="92500" lnSpcReduction="20000"/>
          </a:bodyPr>
          <a:lstStyle>
            <a:lvl1pPr marL="0" indent="0" algn="l" defTabSz="342900" rtl="0" eaLnBrk="1" latinLnBrk="0" hangingPunct="1">
              <a:spcBef>
                <a:spcPts val="0"/>
              </a:spcBef>
              <a:buFontTx/>
              <a:buNone/>
              <a:defRPr sz="1500" b="1" i="0" kern="1200">
                <a:solidFill>
                  <a:schemeClr val="tx1">
                    <a:lumMod val="50000"/>
                  </a:schemeClr>
                </a:solidFill>
                <a:latin typeface="Calibri Light"/>
                <a:ea typeface="+mn-ea"/>
                <a:cs typeface="Calibri Light"/>
              </a:defRPr>
            </a:lvl1pPr>
            <a:lvl2pPr marL="0" indent="0" algn="l" defTabSz="342900" rtl="0" eaLnBrk="1" latinLnBrk="0" hangingPunct="1">
              <a:spcBef>
                <a:spcPts val="0"/>
              </a:spcBef>
              <a:buFontTx/>
              <a:buNone/>
              <a:defRPr sz="1500" b="0" i="0" kern="1200">
                <a:solidFill>
                  <a:schemeClr val="tx1">
                    <a:lumMod val="50000"/>
                  </a:schemeClr>
                </a:solidFill>
                <a:latin typeface="Calibri Light"/>
                <a:ea typeface="+mn-ea"/>
                <a:cs typeface="Calibri Light"/>
              </a:defRPr>
            </a:lvl2pPr>
            <a:lvl3pPr marL="135000" indent="-135000" algn="l" defTabSz="342900" rtl="0" eaLnBrk="1" latinLnBrk="0" hangingPunct="1">
              <a:spcBef>
                <a:spcPts val="0"/>
              </a:spcBef>
              <a:buFont typeface="Arial"/>
              <a:buChar char="•"/>
              <a:defRPr sz="1500" b="0" i="0" kern="1200">
                <a:solidFill>
                  <a:schemeClr val="tx1">
                    <a:lumMod val="50000"/>
                  </a:schemeClr>
                </a:solidFill>
                <a:latin typeface="Calibri Light"/>
                <a:ea typeface="+mn-ea"/>
                <a:cs typeface="Calibri Light"/>
              </a:defRPr>
            </a:lvl3pPr>
            <a:lvl4pPr marL="432000" indent="-162000" algn="l" defTabSz="342900" rtl="0" eaLnBrk="1" latinLnBrk="0" hangingPunct="1">
              <a:spcBef>
                <a:spcPts val="0"/>
              </a:spcBef>
              <a:buFont typeface="Lucida Grande"/>
              <a:buChar char="-"/>
              <a:defRPr sz="1500" b="0" i="0" kern="1200">
                <a:solidFill>
                  <a:schemeClr val="tx1">
                    <a:lumMod val="50000"/>
                  </a:schemeClr>
                </a:solidFill>
                <a:latin typeface="Calibri Light"/>
                <a:ea typeface="+mn-ea"/>
                <a:cs typeface="Calibri Light"/>
              </a:defRPr>
            </a:lvl4pPr>
            <a:lvl5pPr marL="756000" indent="-189000" algn="l" defTabSz="342900" rtl="0" eaLnBrk="1" latinLnBrk="0" hangingPunct="1">
              <a:spcBef>
                <a:spcPts val="0"/>
              </a:spcBef>
              <a:buFont typeface="Lucida Grande"/>
              <a:buChar char="&gt;"/>
              <a:defRPr sz="1500" b="0" i="0" kern="1200">
                <a:solidFill>
                  <a:schemeClr val="tx1">
                    <a:lumMod val="50000"/>
                  </a:schemeClr>
                </a:solidFill>
                <a:latin typeface="Calibri Light"/>
                <a:ea typeface="+mn-ea"/>
                <a:cs typeface="Calibri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r" defTabSz="342900" rtl="0" eaLnBrk="1" fontAlgn="auto" latinLnBrk="0" hangingPunct="1">
              <a:lnSpc>
                <a:spcPct val="120000"/>
              </a:lnSpc>
              <a:spcBef>
                <a:spcPts val="0"/>
              </a:spcBef>
              <a:spcAft>
                <a:spcPts val="0"/>
              </a:spcAft>
              <a:buClrTx/>
              <a:buSzTx/>
              <a:buFontTx/>
              <a:buNone/>
              <a:tabLst/>
              <a:defRPr/>
            </a:pPr>
            <a:r>
              <a:rPr kumimoji="0" lang="en-GB" sz="1067" b="0" i="0" u="none" strike="noStrike" kern="1200" cap="none" spc="0" normalizeH="0" baseline="0" noProof="0">
                <a:ln>
                  <a:noFill/>
                </a:ln>
                <a:solidFill>
                  <a:srgbClr val="383838">
                    <a:lumMod val="50000"/>
                  </a:srgbClr>
                </a:solidFill>
                <a:effectLst/>
                <a:uLnTx/>
                <a:uFillTx/>
                <a:latin typeface="Calibri Light"/>
                <a:ea typeface="+mn-ea"/>
                <a:cs typeface="Calibri Light"/>
              </a:rPr>
              <a:t>Time</a:t>
            </a:r>
          </a:p>
        </p:txBody>
      </p:sp>
      <p:grpSp>
        <p:nvGrpSpPr>
          <p:cNvPr id="70" name="Group 69">
            <a:extLst>
              <a:ext uri="{FF2B5EF4-FFF2-40B4-BE49-F238E27FC236}">
                <a16:creationId xmlns:a16="http://schemas.microsoft.com/office/drawing/2014/main" id="{24A511B0-8C3C-4F4B-B926-8452361E46AF}"/>
              </a:ext>
            </a:extLst>
          </p:cNvPr>
          <p:cNvGrpSpPr/>
          <p:nvPr/>
        </p:nvGrpSpPr>
        <p:grpSpPr>
          <a:xfrm>
            <a:off x="6542151" y="2463066"/>
            <a:ext cx="1286732" cy="3482841"/>
            <a:chOff x="4753494" y="1501833"/>
            <a:chExt cx="965049" cy="2612131"/>
          </a:xfrm>
        </p:grpSpPr>
        <p:cxnSp>
          <p:nvCxnSpPr>
            <p:cNvPr id="71" name="Straight Connector 70">
              <a:extLst>
                <a:ext uri="{FF2B5EF4-FFF2-40B4-BE49-F238E27FC236}">
                  <a16:creationId xmlns:a16="http://schemas.microsoft.com/office/drawing/2014/main" id="{624345F9-8090-4698-89BE-BF5A0504BDE4}"/>
                </a:ext>
              </a:extLst>
            </p:cNvPr>
            <p:cNvCxnSpPr>
              <a:cxnSpLocks/>
            </p:cNvCxnSpPr>
            <p:nvPr/>
          </p:nvCxnSpPr>
          <p:spPr>
            <a:xfrm>
              <a:off x="4753494" y="1501833"/>
              <a:ext cx="0" cy="2612131"/>
            </a:xfrm>
            <a:prstGeom prst="line">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72" name="Content Placeholder 9">
              <a:extLst>
                <a:ext uri="{FF2B5EF4-FFF2-40B4-BE49-F238E27FC236}">
                  <a16:creationId xmlns:a16="http://schemas.microsoft.com/office/drawing/2014/main" id="{DAAF56BF-B985-4C2E-9905-D64B96994B9B}"/>
                </a:ext>
              </a:extLst>
            </p:cNvPr>
            <p:cNvSpPr txBox="1">
              <a:spLocks/>
            </p:cNvSpPr>
            <p:nvPr/>
          </p:nvSpPr>
          <p:spPr>
            <a:xfrm>
              <a:off x="4755787" y="1553093"/>
              <a:ext cx="962756" cy="206003"/>
            </a:xfrm>
            <a:prstGeom prst="rect">
              <a:avLst/>
            </a:prstGeom>
          </p:spPr>
          <p:txBody>
            <a:bodyPr vert="horz" lIns="121920" tIns="60960" rIns="121920" bIns="60960" rtlCol="0" anchor="t">
              <a:normAutofit fontScale="92500" lnSpcReduction="20000"/>
            </a:bodyPr>
            <a:lstStyle>
              <a:lvl1pPr marL="0" indent="0" algn="l" defTabSz="342900" rtl="0" eaLnBrk="1" latinLnBrk="0" hangingPunct="1">
                <a:spcBef>
                  <a:spcPts val="0"/>
                </a:spcBef>
                <a:buFontTx/>
                <a:buNone/>
                <a:defRPr sz="1500" b="1" i="0" kern="1200">
                  <a:solidFill>
                    <a:schemeClr val="tx1">
                      <a:lumMod val="50000"/>
                    </a:schemeClr>
                  </a:solidFill>
                  <a:latin typeface="Calibri Light"/>
                  <a:ea typeface="+mn-ea"/>
                  <a:cs typeface="Calibri Light"/>
                </a:defRPr>
              </a:lvl1pPr>
              <a:lvl2pPr marL="0" indent="0" algn="l" defTabSz="342900" rtl="0" eaLnBrk="1" latinLnBrk="0" hangingPunct="1">
                <a:spcBef>
                  <a:spcPts val="0"/>
                </a:spcBef>
                <a:buFontTx/>
                <a:buNone/>
                <a:defRPr sz="1500" b="0" i="0" kern="1200">
                  <a:solidFill>
                    <a:schemeClr val="tx1">
                      <a:lumMod val="50000"/>
                    </a:schemeClr>
                  </a:solidFill>
                  <a:latin typeface="Calibri Light"/>
                  <a:ea typeface="+mn-ea"/>
                  <a:cs typeface="Calibri Light"/>
                </a:defRPr>
              </a:lvl2pPr>
              <a:lvl3pPr marL="135000" indent="-135000" algn="l" defTabSz="342900" rtl="0" eaLnBrk="1" latinLnBrk="0" hangingPunct="1">
                <a:spcBef>
                  <a:spcPts val="0"/>
                </a:spcBef>
                <a:buFont typeface="Arial"/>
                <a:buChar char="•"/>
                <a:defRPr sz="1500" b="0" i="0" kern="1200">
                  <a:solidFill>
                    <a:schemeClr val="tx1">
                      <a:lumMod val="50000"/>
                    </a:schemeClr>
                  </a:solidFill>
                  <a:latin typeface="Calibri Light"/>
                  <a:ea typeface="+mn-ea"/>
                  <a:cs typeface="Calibri Light"/>
                </a:defRPr>
              </a:lvl3pPr>
              <a:lvl4pPr marL="432000" indent="-162000" algn="l" defTabSz="342900" rtl="0" eaLnBrk="1" latinLnBrk="0" hangingPunct="1">
                <a:spcBef>
                  <a:spcPts val="0"/>
                </a:spcBef>
                <a:buFont typeface="Lucida Grande"/>
                <a:buChar char="-"/>
                <a:defRPr sz="1500" b="0" i="0" kern="1200">
                  <a:solidFill>
                    <a:schemeClr val="tx1">
                      <a:lumMod val="50000"/>
                    </a:schemeClr>
                  </a:solidFill>
                  <a:latin typeface="Calibri Light"/>
                  <a:ea typeface="+mn-ea"/>
                  <a:cs typeface="Calibri Light"/>
                </a:defRPr>
              </a:lvl4pPr>
              <a:lvl5pPr marL="756000" indent="-189000" algn="l" defTabSz="342900" rtl="0" eaLnBrk="1" latinLnBrk="0" hangingPunct="1">
                <a:spcBef>
                  <a:spcPts val="0"/>
                </a:spcBef>
                <a:buFont typeface="Lucida Grande"/>
                <a:buChar char="&gt;"/>
                <a:defRPr sz="1500" b="0" i="0" kern="1200">
                  <a:solidFill>
                    <a:schemeClr val="tx1">
                      <a:lumMod val="50000"/>
                    </a:schemeClr>
                  </a:solidFill>
                  <a:latin typeface="Calibri Light"/>
                  <a:ea typeface="+mn-ea"/>
                  <a:cs typeface="Calibri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auto" latinLnBrk="0" hangingPunct="1">
                <a:lnSpc>
                  <a:spcPct val="120000"/>
                </a:lnSpc>
                <a:spcBef>
                  <a:spcPts val="0"/>
                </a:spcBef>
                <a:spcAft>
                  <a:spcPts val="0"/>
                </a:spcAft>
                <a:buClrTx/>
                <a:buSzTx/>
                <a:buFontTx/>
                <a:buNone/>
                <a:tabLst/>
                <a:defRPr/>
              </a:pPr>
              <a:r>
                <a:rPr kumimoji="0" lang="en-GB" sz="1067" b="0" i="0" u="none" strike="noStrike" kern="1200" cap="none" spc="0" normalizeH="0" baseline="0" noProof="0">
                  <a:ln>
                    <a:noFill/>
                  </a:ln>
                  <a:solidFill>
                    <a:srgbClr val="383838">
                      <a:lumMod val="50000"/>
                    </a:srgbClr>
                  </a:solidFill>
                  <a:effectLst/>
                  <a:uLnTx/>
                  <a:uFillTx/>
                  <a:latin typeface="Calibri Light"/>
                  <a:ea typeface="+mn-ea"/>
                  <a:cs typeface="Calibri Light"/>
                </a:rPr>
                <a:t>Data</a:t>
              </a:r>
            </a:p>
          </p:txBody>
        </p:sp>
        <p:cxnSp>
          <p:nvCxnSpPr>
            <p:cNvPr id="74" name="Straight Connector 73">
              <a:extLst>
                <a:ext uri="{FF2B5EF4-FFF2-40B4-BE49-F238E27FC236}">
                  <a16:creationId xmlns:a16="http://schemas.microsoft.com/office/drawing/2014/main" id="{393C6A9C-572D-4D6D-967B-71077D372E08}"/>
                </a:ext>
              </a:extLst>
            </p:cNvPr>
            <p:cNvCxnSpPr>
              <a:cxnSpLocks/>
            </p:cNvCxnSpPr>
            <p:nvPr/>
          </p:nvCxnSpPr>
          <p:spPr>
            <a:xfrm>
              <a:off x="4753494" y="1964218"/>
              <a:ext cx="55174"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14C5443E-C8EA-4889-AFF7-2EDEEC40A140}"/>
                </a:ext>
              </a:extLst>
            </p:cNvPr>
            <p:cNvCxnSpPr>
              <a:cxnSpLocks/>
            </p:cNvCxnSpPr>
            <p:nvPr/>
          </p:nvCxnSpPr>
          <p:spPr>
            <a:xfrm>
              <a:off x="4753494" y="2851724"/>
              <a:ext cx="55174"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92D4E347-F054-4DCB-9FED-D377D819F00A}"/>
                </a:ext>
              </a:extLst>
            </p:cNvPr>
            <p:cNvCxnSpPr>
              <a:cxnSpLocks/>
            </p:cNvCxnSpPr>
            <p:nvPr/>
          </p:nvCxnSpPr>
          <p:spPr>
            <a:xfrm>
              <a:off x="4753494" y="3314305"/>
              <a:ext cx="55174"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1F151233-E1D0-43D3-B3F3-81A8B37FB94E}"/>
                </a:ext>
              </a:extLst>
            </p:cNvPr>
            <p:cNvCxnSpPr>
              <a:cxnSpLocks/>
            </p:cNvCxnSpPr>
            <p:nvPr/>
          </p:nvCxnSpPr>
          <p:spPr>
            <a:xfrm>
              <a:off x="4753494" y="3776883"/>
              <a:ext cx="55174"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B1D63D4B-A3A7-4499-96F1-3DE8B35296E7}"/>
                </a:ext>
              </a:extLst>
            </p:cNvPr>
            <p:cNvCxnSpPr>
              <a:cxnSpLocks/>
            </p:cNvCxnSpPr>
            <p:nvPr/>
          </p:nvCxnSpPr>
          <p:spPr>
            <a:xfrm>
              <a:off x="4753494" y="2402022"/>
              <a:ext cx="55174"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cxnSp>
        <p:nvCxnSpPr>
          <p:cNvPr id="80" name="Straight Connector 79">
            <a:extLst>
              <a:ext uri="{FF2B5EF4-FFF2-40B4-BE49-F238E27FC236}">
                <a16:creationId xmlns:a16="http://schemas.microsoft.com/office/drawing/2014/main" id="{09550484-2FB5-401D-BE3D-DA2A2B1A0FC1}"/>
              </a:ext>
            </a:extLst>
          </p:cNvPr>
          <p:cNvCxnSpPr>
            <a:cxnSpLocks/>
          </p:cNvCxnSpPr>
          <p:nvPr/>
        </p:nvCxnSpPr>
        <p:spPr>
          <a:xfrm>
            <a:off x="6542151" y="5945907"/>
            <a:ext cx="4768772"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1F395799-6CBD-43A5-9A6B-EE2803B2E5B2}"/>
              </a:ext>
            </a:extLst>
          </p:cNvPr>
          <p:cNvCxnSpPr>
            <a:cxnSpLocks/>
          </p:cNvCxnSpPr>
          <p:nvPr/>
        </p:nvCxnSpPr>
        <p:spPr>
          <a:xfrm rot="5400000">
            <a:off x="6957079" y="5909124"/>
            <a:ext cx="73565"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D3F1C63F-CE3D-4863-9AA3-9BA47A34229B}"/>
              </a:ext>
            </a:extLst>
          </p:cNvPr>
          <p:cNvCxnSpPr>
            <a:cxnSpLocks/>
          </p:cNvCxnSpPr>
          <p:nvPr/>
        </p:nvCxnSpPr>
        <p:spPr>
          <a:xfrm rot="5400000">
            <a:off x="7636875" y="5909124"/>
            <a:ext cx="73565"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E90D2A7E-8E3C-4F46-B601-1DDDE4B1247E}"/>
              </a:ext>
            </a:extLst>
          </p:cNvPr>
          <p:cNvCxnSpPr>
            <a:cxnSpLocks/>
          </p:cNvCxnSpPr>
          <p:nvPr/>
        </p:nvCxnSpPr>
        <p:spPr>
          <a:xfrm rot="5400000">
            <a:off x="8264948" y="5909124"/>
            <a:ext cx="73565"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25224DC3-D62B-469F-9D28-ADCA19188BC8}"/>
              </a:ext>
            </a:extLst>
          </p:cNvPr>
          <p:cNvCxnSpPr>
            <a:cxnSpLocks/>
          </p:cNvCxnSpPr>
          <p:nvPr/>
        </p:nvCxnSpPr>
        <p:spPr>
          <a:xfrm rot="5400000">
            <a:off x="8922578" y="5909124"/>
            <a:ext cx="73565"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6781142E-43E8-441A-A4AD-27FADB99874F}"/>
              </a:ext>
            </a:extLst>
          </p:cNvPr>
          <p:cNvCxnSpPr>
            <a:cxnSpLocks/>
          </p:cNvCxnSpPr>
          <p:nvPr/>
        </p:nvCxnSpPr>
        <p:spPr>
          <a:xfrm rot="5400000">
            <a:off x="9565428" y="5909124"/>
            <a:ext cx="73565"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1FC66733-0014-4EE8-BA0A-F62116CF2AE0}"/>
              </a:ext>
            </a:extLst>
          </p:cNvPr>
          <p:cNvCxnSpPr>
            <a:cxnSpLocks/>
          </p:cNvCxnSpPr>
          <p:nvPr/>
        </p:nvCxnSpPr>
        <p:spPr>
          <a:xfrm rot="5400000">
            <a:off x="10260003" y="5909124"/>
            <a:ext cx="73565"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16931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C4FED8-4DCD-4059-B0D6-A7A242CF67B8}"/>
              </a:ext>
            </a:extLst>
          </p:cNvPr>
          <p:cNvSpPr/>
          <p:nvPr/>
        </p:nvSpPr>
        <p:spPr>
          <a:xfrm>
            <a:off x="0" y="797929"/>
            <a:ext cx="12192000" cy="425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Calibri Light"/>
              <a:ea typeface="+mn-ea"/>
              <a:cs typeface="+mn-cs"/>
            </a:endParaRPr>
          </a:p>
        </p:txBody>
      </p:sp>
      <p:sp>
        <p:nvSpPr>
          <p:cNvPr id="12" name="Rectangle 11">
            <a:extLst>
              <a:ext uri="{FF2B5EF4-FFF2-40B4-BE49-F238E27FC236}">
                <a16:creationId xmlns:a16="http://schemas.microsoft.com/office/drawing/2014/main" id="{B6D6975E-1C0D-4586-9035-A85756F263E6}"/>
              </a:ext>
            </a:extLst>
          </p:cNvPr>
          <p:cNvSpPr/>
          <p:nvPr/>
        </p:nvSpPr>
        <p:spPr>
          <a:xfrm>
            <a:off x="-4143" y="0"/>
            <a:ext cx="6096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812DF2CB-B1D2-4597-9AC4-5C69A94F3291}"/>
              </a:ext>
            </a:extLst>
          </p:cNvPr>
          <p:cNvSpPr>
            <a:spLocks noGrp="1"/>
          </p:cNvSpPr>
          <p:nvPr>
            <p:ph type="title"/>
          </p:nvPr>
        </p:nvSpPr>
        <p:spPr>
          <a:xfrm>
            <a:off x="6736996" y="670438"/>
            <a:ext cx="4521352" cy="680255"/>
          </a:xfrm>
        </p:spPr>
        <p:txBody>
          <a:bodyPr>
            <a:normAutofit/>
          </a:bodyPr>
          <a:lstStyle/>
          <a:p>
            <a:r>
              <a:rPr lang="lt-LT" sz="3333" b="1" dirty="0">
                <a:solidFill>
                  <a:schemeClr val="accent4"/>
                </a:solidFill>
              </a:rPr>
              <a:t>CŠT ANALITIKA </a:t>
            </a:r>
            <a:endParaRPr lang="en-GB" sz="3333" b="1" dirty="0">
              <a:solidFill>
                <a:schemeClr val="accent4"/>
              </a:solidFill>
            </a:endParaRPr>
          </a:p>
        </p:txBody>
      </p:sp>
      <p:sp>
        <p:nvSpPr>
          <p:cNvPr id="4" name="Slide Number Placeholder 3">
            <a:extLst>
              <a:ext uri="{FF2B5EF4-FFF2-40B4-BE49-F238E27FC236}">
                <a16:creationId xmlns:a16="http://schemas.microsoft.com/office/drawing/2014/main" id="{24519DA9-5672-46CC-9EF2-D3BA5F095C80}"/>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EFF3B3A-7EEA-5E44-8ED8-372942253657}" type="slidenum">
              <a:rPr kumimoji="0" lang="en-GB" sz="1200" b="0" i="0" u="none" strike="noStrike" kern="1200" cap="none" spc="0" normalizeH="0" baseline="0" noProof="0" smtClean="0">
                <a:ln>
                  <a:noFill/>
                </a:ln>
                <a:solidFill>
                  <a:srgbClr val="383838">
                    <a:lumMod val="50000"/>
                  </a:srgbClr>
                </a:solidFill>
                <a:effectLst/>
                <a:uLnTx/>
                <a:uFillTx/>
                <a:latin typeface="Calibri"/>
                <a:ea typeface="+mn-ea"/>
                <a:cs typeface="Calibri"/>
              </a:rPr>
              <a:pPr marL="0" marR="0" lvl="0" indent="0" algn="l"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383838">
                  <a:lumMod val="50000"/>
                </a:srgbClr>
              </a:solidFill>
              <a:effectLst/>
              <a:uLnTx/>
              <a:uFillTx/>
              <a:latin typeface="Calibri"/>
              <a:ea typeface="+mn-ea"/>
              <a:cs typeface="Calibri"/>
            </a:endParaRPr>
          </a:p>
        </p:txBody>
      </p:sp>
      <p:sp>
        <p:nvSpPr>
          <p:cNvPr id="5" name="Rectangle 4">
            <a:extLst>
              <a:ext uri="{FF2B5EF4-FFF2-40B4-BE49-F238E27FC236}">
                <a16:creationId xmlns:a16="http://schemas.microsoft.com/office/drawing/2014/main" id="{C9CEF2AA-89E6-4B30-AC9A-6AD0935B0703}"/>
              </a:ext>
            </a:extLst>
          </p:cNvPr>
          <p:cNvSpPr/>
          <p:nvPr/>
        </p:nvSpPr>
        <p:spPr>
          <a:xfrm>
            <a:off x="6433228" y="1612885"/>
            <a:ext cx="5176570" cy="4031873"/>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lt-LT" sz="2800" b="1" dirty="0">
                <a:solidFill>
                  <a:srgbClr val="C00000"/>
                </a:solidFill>
                <a:latin typeface="Calibri Light"/>
              </a:rPr>
              <a:t>Viskas padaryta su įvadinių skaitiklių ir ŠP prietaisų jutikliais sujungiant jų parodymus su vamzdynų geometrija:</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lt-LT" sz="2400" b="1" dirty="0">
                <a:solidFill>
                  <a:srgbClr val="383838"/>
                </a:solidFill>
                <a:latin typeface="Calibri Light"/>
              </a:rPr>
              <a:t>Debitas, temperatūra, slėgis  </a:t>
            </a:r>
            <a:r>
              <a:rPr kumimoji="0" lang="en-GB" sz="2400" b="1" i="0" u="none" strike="noStrike" kern="1200" cap="none" spc="0" normalizeH="0" baseline="0" noProof="0" dirty="0">
                <a:ln>
                  <a:noFill/>
                </a:ln>
                <a:solidFill>
                  <a:srgbClr val="383838"/>
                </a:solidFill>
                <a:effectLst/>
                <a:uLnTx/>
                <a:uFillTx/>
                <a:latin typeface="Calibri Light"/>
                <a:ea typeface="+mn-ea"/>
                <a:cs typeface="+mn-cs"/>
              </a:rPr>
              <a:t> </a:t>
            </a:r>
          </a:p>
          <a:p>
            <a:pPr marL="342900" marR="0" lvl="0" indent="-342900" algn="l" defTabSz="457200" rtl="0" eaLnBrk="1" fontAlgn="ctr" latinLnBrk="0" hangingPunct="1">
              <a:lnSpc>
                <a:spcPct val="100000"/>
              </a:lnSpc>
              <a:spcBef>
                <a:spcPts val="0"/>
              </a:spcBef>
              <a:spcAft>
                <a:spcPts val="0"/>
              </a:spcAft>
              <a:buClrTx/>
              <a:buSzTx/>
              <a:buFont typeface="Wingdings" panose="05000000000000000000" pitchFamily="2" charset="2"/>
              <a:buChar char="v"/>
              <a:tabLst/>
              <a:defRPr/>
            </a:pPr>
            <a:r>
              <a:rPr kumimoji="0" lang="lt-LT" sz="2400" b="1" i="0" u="none" strike="noStrike" kern="1200" cap="none" spc="0" normalizeH="0" baseline="0" noProof="0" dirty="0">
                <a:ln>
                  <a:noFill/>
                </a:ln>
                <a:solidFill>
                  <a:srgbClr val="383838"/>
                </a:solidFill>
                <a:effectLst/>
                <a:uLnTx/>
                <a:uFillTx/>
                <a:latin typeface="Calibri Light"/>
                <a:ea typeface="+mn-ea"/>
                <a:cs typeface="+mn-cs"/>
              </a:rPr>
              <a:t>Parametrų vizualizacija</a:t>
            </a:r>
          </a:p>
          <a:p>
            <a:pPr marL="342900" marR="0" lvl="0" indent="-342900" algn="l" defTabSz="457200" rtl="0" eaLnBrk="1" fontAlgn="ctr" latinLnBrk="0" hangingPunct="1">
              <a:lnSpc>
                <a:spcPct val="100000"/>
              </a:lnSpc>
              <a:spcBef>
                <a:spcPts val="0"/>
              </a:spcBef>
              <a:spcAft>
                <a:spcPts val="0"/>
              </a:spcAft>
              <a:buClrTx/>
              <a:buSzTx/>
              <a:buFont typeface="Wingdings" panose="05000000000000000000" pitchFamily="2" charset="2"/>
              <a:buChar char="v"/>
              <a:tabLst/>
              <a:defRPr/>
            </a:pPr>
            <a:r>
              <a:rPr lang="lt-LT" sz="2400" b="1" dirty="0">
                <a:solidFill>
                  <a:srgbClr val="383838"/>
                </a:solidFill>
                <a:latin typeface="Calibri Light"/>
              </a:rPr>
              <a:t> Šilumos nuostolių lokalizavimas</a:t>
            </a:r>
          </a:p>
          <a:p>
            <a:pPr marL="342900" marR="0" lvl="0" indent="-342900" algn="l" defTabSz="457200" rtl="0" eaLnBrk="1" fontAlgn="ctr" latinLnBrk="0" hangingPunct="1">
              <a:lnSpc>
                <a:spcPct val="100000"/>
              </a:lnSpc>
              <a:spcBef>
                <a:spcPts val="0"/>
              </a:spcBef>
              <a:spcAft>
                <a:spcPts val="0"/>
              </a:spcAft>
              <a:buClrTx/>
              <a:buSzTx/>
              <a:buFont typeface="Wingdings" panose="05000000000000000000" pitchFamily="2" charset="2"/>
              <a:buChar char="v"/>
              <a:tabLst/>
              <a:defRPr/>
            </a:pPr>
            <a:r>
              <a:rPr lang="lt-LT" sz="2400" b="1" dirty="0">
                <a:solidFill>
                  <a:srgbClr val="383838"/>
                </a:solidFill>
                <a:latin typeface="Calibri Light"/>
              </a:rPr>
              <a:t>Srautų </a:t>
            </a:r>
            <a:r>
              <a:rPr lang="lt-LT" sz="2400" b="1" dirty="0" err="1">
                <a:solidFill>
                  <a:srgbClr val="383838"/>
                </a:solidFill>
                <a:latin typeface="Calibri Light"/>
              </a:rPr>
              <a:t>baipasas</a:t>
            </a:r>
            <a:endParaRPr lang="lt-LT" sz="2400" b="1" dirty="0">
              <a:solidFill>
                <a:srgbClr val="383838"/>
              </a:solidFill>
              <a:latin typeface="Calibri Light"/>
            </a:endParaRPr>
          </a:p>
          <a:p>
            <a:pPr marL="342900" marR="0" lvl="0" indent="-342900" algn="l" defTabSz="457200" rtl="0" eaLnBrk="1" fontAlgn="ctr" latinLnBrk="0" hangingPunct="1">
              <a:lnSpc>
                <a:spcPct val="100000"/>
              </a:lnSpc>
              <a:spcBef>
                <a:spcPts val="0"/>
              </a:spcBef>
              <a:spcAft>
                <a:spcPts val="0"/>
              </a:spcAft>
              <a:buClrTx/>
              <a:buSzTx/>
              <a:buFont typeface="Wingdings" panose="05000000000000000000" pitchFamily="2" charset="2"/>
              <a:buChar char="v"/>
              <a:tabLst/>
              <a:defRPr/>
            </a:pPr>
            <a:r>
              <a:rPr lang="lt-LT" sz="2400" b="1" dirty="0">
                <a:solidFill>
                  <a:srgbClr val="383838"/>
                </a:solidFill>
                <a:latin typeface="Calibri Light"/>
              </a:rPr>
              <a:t>Maži ir dideli pratekėjimai</a:t>
            </a:r>
          </a:p>
          <a:p>
            <a:pPr marL="342900" marR="0" lvl="0" indent="-342900" algn="l" defTabSz="457200" rtl="0" eaLnBrk="1" fontAlgn="ctr" latinLnBrk="0" hangingPunct="1">
              <a:lnSpc>
                <a:spcPct val="100000"/>
              </a:lnSpc>
              <a:spcBef>
                <a:spcPts val="0"/>
              </a:spcBef>
              <a:spcAft>
                <a:spcPts val="0"/>
              </a:spcAft>
              <a:buClrTx/>
              <a:buSzTx/>
              <a:buFont typeface="Wingdings" panose="05000000000000000000" pitchFamily="2" charset="2"/>
              <a:buChar char="v"/>
              <a:tabLst/>
              <a:defRPr/>
            </a:pPr>
            <a:r>
              <a:rPr lang="lt-LT" sz="2400" b="1" dirty="0">
                <a:solidFill>
                  <a:srgbClr val="383838"/>
                </a:solidFill>
                <a:latin typeface="Calibri Light"/>
              </a:rPr>
              <a:t>Apkrovų ir streso stebėsena...</a:t>
            </a:r>
            <a:endParaRPr kumimoji="0" lang="en-GB" sz="1600" b="0" i="0" u="none" strike="noStrike" kern="1200" cap="none" spc="0" normalizeH="0" baseline="0" noProof="0" dirty="0">
              <a:ln>
                <a:noFill/>
              </a:ln>
              <a:solidFill>
                <a:srgbClr val="383838"/>
              </a:solidFill>
              <a:effectLst/>
              <a:uLnTx/>
              <a:uFillTx/>
              <a:latin typeface="Calibri Light"/>
              <a:ea typeface="+mn-ea"/>
              <a:cs typeface="Calibri Light"/>
            </a:endParaRPr>
          </a:p>
        </p:txBody>
      </p:sp>
      <p:pic>
        <p:nvPicPr>
          <p:cNvPr id="19" name="Picture 18" descr="A screen shot of a computer&#10;&#10;Description automatically generated">
            <a:extLst>
              <a:ext uri="{FF2B5EF4-FFF2-40B4-BE49-F238E27FC236}">
                <a16:creationId xmlns:a16="http://schemas.microsoft.com/office/drawing/2014/main" id="{2414AC43-AC3E-4450-B40A-33B334201B15}"/>
              </a:ext>
            </a:extLst>
          </p:cNvPr>
          <p:cNvPicPr>
            <a:picLocks noChangeAspect="1"/>
          </p:cNvPicPr>
          <p:nvPr/>
        </p:nvPicPr>
        <p:blipFill>
          <a:blip r:embed="rId3"/>
          <a:stretch>
            <a:fillRect/>
          </a:stretch>
        </p:blipFill>
        <p:spPr>
          <a:xfrm>
            <a:off x="2030425" y="3129695"/>
            <a:ext cx="3784065" cy="4257073"/>
          </a:xfrm>
          <a:prstGeom prst="rect">
            <a:avLst/>
          </a:prstGeom>
        </p:spPr>
      </p:pic>
      <p:sp>
        <p:nvSpPr>
          <p:cNvPr id="6" name="Content Placeholder 5">
            <a:extLst>
              <a:ext uri="{FF2B5EF4-FFF2-40B4-BE49-F238E27FC236}">
                <a16:creationId xmlns:a16="http://schemas.microsoft.com/office/drawing/2014/main" id="{B5A1F2F9-2624-4AA2-816B-0E28949FBB9A}"/>
              </a:ext>
            </a:extLst>
          </p:cNvPr>
          <p:cNvSpPr>
            <a:spLocks noGrp="1"/>
          </p:cNvSpPr>
          <p:nvPr>
            <p:ph idx="1"/>
          </p:nvPr>
        </p:nvSpPr>
        <p:spPr>
          <a:xfrm>
            <a:off x="664632" y="1223203"/>
            <a:ext cx="5392346" cy="4870521"/>
          </a:xfrm>
        </p:spPr>
        <p:txBody>
          <a:bodyPr/>
          <a:lstStyle/>
          <a:p>
            <a:r>
              <a:rPr lang="lt-LT" dirty="0"/>
              <a:t>V</a:t>
            </a:r>
          </a:p>
        </p:txBody>
      </p:sp>
      <p:pic>
        <p:nvPicPr>
          <p:cNvPr id="8" name="Picture 7">
            <a:extLst>
              <a:ext uri="{FF2B5EF4-FFF2-40B4-BE49-F238E27FC236}">
                <a16:creationId xmlns:a16="http://schemas.microsoft.com/office/drawing/2014/main" id="{F2307914-F9BA-4B75-8BC5-F21845F8DFDA}"/>
              </a:ext>
            </a:extLst>
          </p:cNvPr>
          <p:cNvPicPr>
            <a:picLocks noChangeAspect="1"/>
          </p:cNvPicPr>
          <p:nvPr/>
        </p:nvPicPr>
        <p:blipFill>
          <a:blip r:embed="rId4"/>
          <a:stretch>
            <a:fillRect/>
          </a:stretch>
        </p:blipFill>
        <p:spPr>
          <a:xfrm>
            <a:off x="-174817" y="-206901"/>
            <a:ext cx="3432643" cy="3865364"/>
          </a:xfrm>
          <a:prstGeom prst="rect">
            <a:avLst/>
          </a:prstGeom>
        </p:spPr>
      </p:pic>
    </p:spTree>
    <p:extLst>
      <p:ext uri="{BB962C8B-B14F-4D97-AF65-F5344CB8AC3E}">
        <p14:creationId xmlns:p14="http://schemas.microsoft.com/office/powerpoint/2010/main" val="1933227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7858C1-A828-4CCF-A25F-5510D6F0693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lt-LT" sz="3200" kern="1200" dirty="0">
                <a:solidFill>
                  <a:schemeClr val="bg1">
                    <a:lumMod val="95000"/>
                  </a:schemeClr>
                </a:solidFill>
              </a:rPr>
              <a:t>NUOTĖKIŲ APTIKIMAS </a:t>
            </a:r>
            <a:r>
              <a:rPr lang="en-US" sz="3200" kern="1200" dirty="0">
                <a:solidFill>
                  <a:schemeClr val="bg1">
                    <a:lumMod val="95000"/>
                  </a:schemeClr>
                </a:solidFill>
              </a:rPr>
              <a:t>– </a:t>
            </a:r>
            <a:r>
              <a:rPr lang="lt-LT" sz="3200" kern="1200" dirty="0">
                <a:solidFill>
                  <a:schemeClr val="bg1">
                    <a:lumMod val="95000"/>
                  </a:schemeClr>
                </a:solidFill>
              </a:rPr>
              <a:t>TERMINĖS KAMEROS</a:t>
            </a:r>
            <a:endParaRPr lang="en-GB" sz="3200" kern="1200" dirty="0">
              <a:solidFill>
                <a:schemeClr val="bg1">
                  <a:lumMod val="95000"/>
                </a:schemeClr>
              </a:solidFill>
            </a:endParaRPr>
          </a:p>
        </p:txBody>
      </p:sp>
      <p:pic>
        <p:nvPicPr>
          <p:cNvPr id="8" name="Picture 2">
            <a:extLst>
              <a:ext uri="{FF2B5EF4-FFF2-40B4-BE49-F238E27FC236}">
                <a16:creationId xmlns:a16="http://schemas.microsoft.com/office/drawing/2014/main" id="{B0D5E3E1-26FC-4818-A5AA-7DAB5C71AF2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4665" y="1388303"/>
            <a:ext cx="8374657" cy="54696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4851387"/>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A65BC-5F86-452F-A580-F3CBFFF6AC67}"/>
              </a:ext>
            </a:extLst>
          </p:cNvPr>
          <p:cNvSpPr>
            <a:spLocks noGrp="1"/>
          </p:cNvSpPr>
          <p:nvPr>
            <p:ph type="title"/>
          </p:nvPr>
        </p:nvSpPr>
        <p:spPr/>
        <p:txBody>
          <a:bodyPr/>
          <a:lstStyle/>
          <a:p>
            <a:r>
              <a:rPr lang="lt-LT" dirty="0"/>
              <a:t>Vamzdžių </a:t>
            </a:r>
            <a:r>
              <a:rPr lang="lt-LT" u="sng" dirty="0"/>
              <a:t>sienelės plonėjimo </a:t>
            </a:r>
            <a:r>
              <a:rPr lang="lt-LT" dirty="0"/>
              <a:t>stebėsena</a:t>
            </a:r>
          </a:p>
        </p:txBody>
      </p:sp>
      <p:sp>
        <p:nvSpPr>
          <p:cNvPr id="3" name="Content Placeholder 2">
            <a:extLst>
              <a:ext uri="{FF2B5EF4-FFF2-40B4-BE49-F238E27FC236}">
                <a16:creationId xmlns:a16="http://schemas.microsoft.com/office/drawing/2014/main" id="{9D47992F-DB3C-4339-AAC4-5660E7FBFCDB}"/>
              </a:ext>
            </a:extLst>
          </p:cNvPr>
          <p:cNvSpPr>
            <a:spLocks noGrp="1"/>
          </p:cNvSpPr>
          <p:nvPr>
            <p:ph idx="1"/>
          </p:nvPr>
        </p:nvSpPr>
        <p:spPr>
          <a:xfrm>
            <a:off x="3" y="1047404"/>
            <a:ext cx="12191997" cy="5692443"/>
          </a:xfrm>
        </p:spPr>
        <p:txBody>
          <a:bodyPr>
            <a:normAutofit fontScale="92500" lnSpcReduction="20000"/>
          </a:bodyPr>
          <a:lstStyle/>
          <a:p>
            <a:r>
              <a:rPr lang="lt-LT" dirty="0"/>
              <a:t>Įmonė diegia naują technologiją, kuri skirta </a:t>
            </a:r>
            <a:r>
              <a:rPr lang="lt-LT" sz="2800" b="1" dirty="0"/>
              <a:t>stebėti vamzdynų sienelės storį </a:t>
            </a:r>
            <a:r>
              <a:rPr lang="lt-LT" dirty="0"/>
              <a:t>(sienelės plonėjimą). Šios technologijos esmė, akustinis signalas periodiškai praleidžiamas pro vamzdyno atkarpą ir matuojamas jo sklidimo greitis. Jeigu dėl korozijos sklidimo greitis reikšmingai mažėja, reiškia, kad sienelė pavojingai suplonėjo, tai gali būti priežastis detalesniems tyrimams ar vamzdžio pakeitimui </a:t>
            </a:r>
          </a:p>
          <a:p>
            <a:r>
              <a:rPr lang="lt-LT" dirty="0"/>
              <a:t>Šiuo metu įmonė įdiegusi 600 tokių įrenginių atskiruose ruožuose ir greitu planuoja dar tiek pat įsigyti. Šis būdas patogus tuo, kad tiek siuntimo, tiek priėmimo </a:t>
            </a:r>
            <a:r>
              <a:rPr lang="lt-LT" b="1" dirty="0"/>
              <a:t>jutikliai pritaisomi prie išorinio vamzdžio paviršiaus </a:t>
            </a:r>
            <a:r>
              <a:rPr lang="lt-LT" dirty="0"/>
              <a:t>(ne invaziniai). Jutikliai pajungti į duomenų siuntimo bloką SAB, kuris periodiškai siunčia informaciją į duomenų centrą. Šis blokas įrengiamas CŠT tinklo kamerose ir maitinamas elektros generatoriaus, veikiančio dėl temperatūrų skirtumo nuo vamzdžio paviršiaus ir aplinkos</a:t>
            </a:r>
          </a:p>
          <a:p>
            <a:r>
              <a:rPr lang="lt-LT" dirty="0"/>
              <a:t>Į duomenų perdavimo bloką SAB paprastai prijungiami ir kiti jutikliai, reikalingi vamzdyno stebėsenai, pvz. </a:t>
            </a:r>
            <a:r>
              <a:rPr lang="lt-LT" u="sng" dirty="0"/>
              <a:t>vandens lygio ir temperatūros kameroje</a:t>
            </a:r>
            <a:r>
              <a:rPr lang="lt-LT" dirty="0"/>
              <a:t> jutikliai, </a:t>
            </a:r>
            <a:r>
              <a:rPr lang="lt-LT" u="sng" dirty="0"/>
              <a:t>deguonies ir CO koncentracijos kameroje jutikliai</a:t>
            </a:r>
            <a:r>
              <a:rPr lang="lt-LT" dirty="0"/>
              <a:t>, kurie perspėja apie pavojų aptarnaujantį personalą. </a:t>
            </a:r>
          </a:p>
          <a:p>
            <a:endParaRPr lang="lt-LT" dirty="0"/>
          </a:p>
          <a:p>
            <a:r>
              <a:rPr lang="lt-LT" dirty="0"/>
              <a:t>Šitą sistemą įmonė </a:t>
            </a:r>
            <a:r>
              <a:rPr lang="lt-LT" b="1" dirty="0"/>
              <a:t>naudoja jau ketverius metus </a:t>
            </a:r>
            <a:r>
              <a:rPr lang="lt-LT" dirty="0"/>
              <a:t>ir laiko, kad tai patikima technologija vamzdyno vidinės korozijos poveikio stebėsenai ir </a:t>
            </a:r>
            <a:r>
              <a:rPr lang="lt-LT" b="1" dirty="0"/>
              <a:t>savalaikiam vamzdyno pakeitimui nustatyti</a:t>
            </a:r>
            <a:r>
              <a:rPr lang="lt-LT" dirty="0"/>
              <a:t>. Šita technologija unikali, sukurta Švedijoje ir pradedama aktyviai naudoti įvairiose šalyse.</a:t>
            </a:r>
          </a:p>
        </p:txBody>
      </p:sp>
    </p:spTree>
    <p:extLst>
      <p:ext uri="{BB962C8B-B14F-4D97-AF65-F5344CB8AC3E}">
        <p14:creationId xmlns:p14="http://schemas.microsoft.com/office/powerpoint/2010/main" val="32035565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6538C979-F14E-4C6B-BE04-38CC5D7C1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D29BD510-E7CC-431C-9DC5-D07910F6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8E0437A-FA20-4E33-95A8-BBC1FD5C7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97B0AAE-6859-422E-8D44-0BD779B69722}"/>
              </a:ext>
            </a:extLst>
          </p:cNvPr>
          <p:cNvSpPr>
            <a:spLocks noGrp="1"/>
          </p:cNvSpPr>
          <p:nvPr>
            <p:ph type="title"/>
          </p:nvPr>
        </p:nvSpPr>
        <p:spPr>
          <a:xfrm>
            <a:off x="356681" y="1031326"/>
            <a:ext cx="5299189" cy="3312873"/>
          </a:xfrm>
        </p:spPr>
        <p:txBody>
          <a:bodyPr vert="horz" lIns="91440" tIns="45720" rIns="91440" bIns="45720" rtlCol="0" anchor="b">
            <a:normAutofit/>
          </a:bodyPr>
          <a:lstStyle/>
          <a:p>
            <a:r>
              <a:rPr lang="lt-LT" sz="4000" b="1" dirty="0">
                <a:solidFill>
                  <a:srgbClr val="FEFFFF"/>
                </a:solidFill>
              </a:rPr>
              <a:t>GYVAVYMO LAIKO VALDYMAS</a:t>
            </a:r>
            <a:br>
              <a:rPr lang="en-US" sz="4000" b="1" dirty="0">
                <a:solidFill>
                  <a:srgbClr val="FEFFFF"/>
                </a:solidFill>
              </a:rPr>
            </a:br>
            <a:r>
              <a:rPr lang="lt-LT" sz="4000" b="1" i="1" dirty="0">
                <a:solidFill>
                  <a:srgbClr val="FEFFFF"/>
                </a:solidFill>
              </a:rPr>
              <a:t>prevencija nuo užkalkėjimo ir korozijos...</a:t>
            </a:r>
            <a:r>
              <a:rPr lang="en-US" sz="4000" b="1" i="1" dirty="0">
                <a:solidFill>
                  <a:srgbClr val="FEFFFF"/>
                </a:solidFill>
              </a:rPr>
              <a:t> </a:t>
            </a:r>
          </a:p>
        </p:txBody>
      </p:sp>
      <p:pic>
        <p:nvPicPr>
          <p:cNvPr id="3" name="Picture 2">
            <a:extLst>
              <a:ext uri="{FF2B5EF4-FFF2-40B4-BE49-F238E27FC236}">
                <a16:creationId xmlns:a16="http://schemas.microsoft.com/office/drawing/2014/main" id="{F2D412A6-A5B0-4531-98AA-C78268584B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162" r="1" b="2455"/>
          <a:stretch/>
        </p:blipFill>
        <p:spPr bwMode="auto">
          <a:xfrm>
            <a:off x="6111241" y="-5534"/>
            <a:ext cx="6080758" cy="34317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73139E2-3FE5-49ED-916D-DC883FE65D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416" r="1" b="5200"/>
          <a:stretch/>
        </p:blipFill>
        <p:spPr bwMode="auto">
          <a:xfrm>
            <a:off x="6111242" y="3426232"/>
            <a:ext cx="6080758" cy="34317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Freeform 27">
            <a:extLst>
              <a:ext uri="{FF2B5EF4-FFF2-40B4-BE49-F238E27FC236}">
                <a16:creationId xmlns:a16="http://schemas.microsoft.com/office/drawing/2014/main" id="{C08A186A-A32B-412D-8105-6DDEC68B6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cxnSp>
        <p:nvCxnSpPr>
          <p:cNvPr id="47" name="Straight Connector 46">
            <a:extLst>
              <a:ext uri="{FF2B5EF4-FFF2-40B4-BE49-F238E27FC236}">
                <a16:creationId xmlns:a16="http://schemas.microsoft.com/office/drawing/2014/main" id="{93B06D1C-75DF-4E0C-B26C-78A4F8B399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1241" y="3426233"/>
            <a:ext cx="6080759" cy="0"/>
          </a:xfrm>
          <a:prstGeom prst="line">
            <a:avLst/>
          </a:prstGeom>
          <a:ln w="50800" cap="flat">
            <a:solidFill>
              <a:schemeClr val="bg2">
                <a:lumMod val="10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75886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790" y="4564"/>
            <a:ext cx="8744259" cy="1143000"/>
          </a:xfrm>
        </p:spPr>
        <p:txBody>
          <a:bodyPr>
            <a:normAutofit/>
          </a:bodyPr>
          <a:lstStyle/>
          <a:p>
            <a:r>
              <a:rPr lang="lt-LT" sz="2800" dirty="0"/>
              <a:t>Vidinių vamzdžių korozijos intensyvumas</a:t>
            </a:r>
            <a:endParaRPr lang="en-US" sz="28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96389915"/>
              </p:ext>
            </p:extLst>
          </p:nvPr>
        </p:nvGraphicFramePr>
        <p:xfrm>
          <a:off x="2999656" y="1628800"/>
          <a:ext cx="4752528" cy="4653136"/>
        </p:xfrm>
        <a:graphic>
          <a:graphicData uri="http://schemas.openxmlformats.org/drawingml/2006/table">
            <a:tbl>
              <a:tblPr firstRow="1" firstCol="1" bandRow="1" bandCol="1">
                <a:tableStyleId>{5C22544A-7EE6-4342-B048-85BDC9FD1C3A}</a:tableStyleId>
              </a:tblPr>
              <a:tblGrid>
                <a:gridCol w="2034799">
                  <a:extLst>
                    <a:ext uri="{9D8B030D-6E8A-4147-A177-3AD203B41FA5}">
                      <a16:colId xmlns:a16="http://schemas.microsoft.com/office/drawing/2014/main" val="20000"/>
                    </a:ext>
                  </a:extLst>
                </a:gridCol>
                <a:gridCol w="2717729">
                  <a:extLst>
                    <a:ext uri="{9D8B030D-6E8A-4147-A177-3AD203B41FA5}">
                      <a16:colId xmlns:a16="http://schemas.microsoft.com/office/drawing/2014/main" val="20001"/>
                    </a:ext>
                  </a:extLst>
                </a:gridCol>
              </a:tblGrid>
              <a:tr h="1235449">
                <a:tc>
                  <a:txBody>
                    <a:bodyPr/>
                    <a:lstStyle/>
                    <a:p>
                      <a:pPr algn="ctr">
                        <a:lnSpc>
                          <a:spcPct val="115000"/>
                        </a:lnSpc>
                        <a:spcAft>
                          <a:spcPts val="0"/>
                        </a:spcAft>
                      </a:pPr>
                      <a:r>
                        <a:rPr lang="lt-LT" sz="2000" dirty="0"/>
                        <a:t>Korozijos intensyvumas</a:t>
                      </a:r>
                    </a:p>
                  </a:txBody>
                  <a:tcPr marL="68580" marR="68580" marT="0" marB="0" anchor="ctr"/>
                </a:tc>
                <a:tc>
                  <a:txBody>
                    <a:bodyPr/>
                    <a:lstStyle/>
                    <a:p>
                      <a:pPr algn="ctr">
                        <a:lnSpc>
                          <a:spcPct val="115000"/>
                        </a:lnSpc>
                        <a:spcAft>
                          <a:spcPts val="0"/>
                        </a:spcAft>
                      </a:pPr>
                      <a:r>
                        <a:rPr lang="lt-LT" sz="2000" dirty="0">
                          <a:effectLst/>
                          <a:latin typeface="Calibri"/>
                          <a:ea typeface="Calibri"/>
                          <a:cs typeface="Times New Roman"/>
                        </a:rPr>
                        <a:t>mm per metus</a:t>
                      </a:r>
                    </a:p>
                  </a:txBody>
                  <a:tcPr marL="68580" marR="68580" marT="0" marB="0" anchor="ctr"/>
                </a:tc>
                <a:extLst>
                  <a:ext uri="{0D108BD9-81ED-4DB2-BD59-A6C34878D82A}">
                    <a16:rowId xmlns:a16="http://schemas.microsoft.com/office/drawing/2014/main" val="10000"/>
                  </a:ext>
                </a:extLst>
              </a:tr>
              <a:tr h="694423">
                <a:tc>
                  <a:txBody>
                    <a:bodyPr/>
                    <a:lstStyle/>
                    <a:p>
                      <a:pPr algn="ctr">
                        <a:lnSpc>
                          <a:spcPct val="115000"/>
                        </a:lnSpc>
                        <a:spcAft>
                          <a:spcPts val="0"/>
                        </a:spcAft>
                      </a:pPr>
                      <a:r>
                        <a:rPr lang="lt-LT" sz="2000" dirty="0">
                          <a:effectLst/>
                          <a:latin typeface="Calibri"/>
                          <a:ea typeface="Calibri"/>
                          <a:cs typeface="Times New Roman"/>
                        </a:rPr>
                        <a:t>Nėra</a:t>
                      </a:r>
                    </a:p>
                  </a:txBody>
                  <a:tcPr marL="68580" marR="68580" marT="0" marB="0" anchor="ctr"/>
                </a:tc>
                <a:tc>
                  <a:txBody>
                    <a:bodyPr/>
                    <a:lstStyle/>
                    <a:p>
                      <a:pPr algn="ctr">
                        <a:lnSpc>
                          <a:spcPct val="115000"/>
                        </a:lnSpc>
                        <a:spcAft>
                          <a:spcPts val="0"/>
                        </a:spcAft>
                      </a:pPr>
                      <a:r>
                        <a:rPr lang="en-US" sz="2000" dirty="0">
                          <a:effectLst/>
                        </a:rPr>
                        <a:t>0-0,02</a:t>
                      </a:r>
                      <a:endParaRPr lang="lt-LT" sz="20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667209">
                <a:tc>
                  <a:txBody>
                    <a:bodyPr/>
                    <a:lstStyle/>
                    <a:p>
                      <a:pPr algn="ctr">
                        <a:lnSpc>
                          <a:spcPct val="115000"/>
                        </a:lnSpc>
                        <a:spcAft>
                          <a:spcPts val="0"/>
                        </a:spcAft>
                      </a:pPr>
                      <a:r>
                        <a:rPr lang="lt-LT" sz="2000" dirty="0">
                          <a:effectLst/>
                          <a:latin typeface="Calibri"/>
                          <a:ea typeface="Calibri"/>
                          <a:cs typeface="Times New Roman"/>
                        </a:rPr>
                        <a:t>Žemas</a:t>
                      </a:r>
                    </a:p>
                  </a:txBody>
                  <a:tcPr marL="68580" marR="68580" marT="0" marB="0" anchor="ctr"/>
                </a:tc>
                <a:tc>
                  <a:txBody>
                    <a:bodyPr/>
                    <a:lstStyle/>
                    <a:p>
                      <a:pPr algn="ctr">
                        <a:lnSpc>
                          <a:spcPct val="115000"/>
                        </a:lnSpc>
                        <a:spcAft>
                          <a:spcPts val="0"/>
                        </a:spcAft>
                      </a:pPr>
                      <a:r>
                        <a:rPr lang="en-US" sz="2000">
                          <a:effectLst/>
                        </a:rPr>
                        <a:t>0,02-0,04</a:t>
                      </a:r>
                      <a:endParaRPr lang="lt-LT" sz="2000">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694423">
                <a:tc>
                  <a:txBody>
                    <a:bodyPr/>
                    <a:lstStyle/>
                    <a:p>
                      <a:pPr algn="ctr">
                        <a:lnSpc>
                          <a:spcPct val="115000"/>
                        </a:lnSpc>
                        <a:spcAft>
                          <a:spcPts val="0"/>
                        </a:spcAft>
                      </a:pPr>
                      <a:r>
                        <a:rPr lang="lt-LT" sz="2000" dirty="0">
                          <a:effectLst/>
                        </a:rPr>
                        <a:t>Vidutinis</a:t>
                      </a:r>
                      <a:endParaRPr lang="lt-LT" sz="20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2000">
                          <a:effectLst/>
                        </a:rPr>
                        <a:t>0,04-0,05</a:t>
                      </a:r>
                      <a:endParaRPr lang="lt-LT" sz="2000">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667209">
                <a:tc>
                  <a:txBody>
                    <a:bodyPr/>
                    <a:lstStyle/>
                    <a:p>
                      <a:pPr algn="ctr">
                        <a:lnSpc>
                          <a:spcPct val="115000"/>
                        </a:lnSpc>
                        <a:spcAft>
                          <a:spcPts val="0"/>
                        </a:spcAft>
                      </a:pPr>
                      <a:r>
                        <a:rPr lang="lt-LT" sz="2000" dirty="0">
                          <a:effectLst/>
                        </a:rPr>
                        <a:t>Aukštas</a:t>
                      </a:r>
                      <a:endParaRPr lang="lt-LT" sz="20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2000">
                          <a:effectLst/>
                        </a:rPr>
                        <a:t>0,05-0,2</a:t>
                      </a:r>
                      <a:endParaRPr lang="lt-LT" sz="2000">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694423">
                <a:tc>
                  <a:txBody>
                    <a:bodyPr/>
                    <a:lstStyle/>
                    <a:p>
                      <a:pPr algn="ctr">
                        <a:lnSpc>
                          <a:spcPct val="115000"/>
                        </a:lnSpc>
                        <a:spcAft>
                          <a:spcPts val="0"/>
                        </a:spcAft>
                      </a:pPr>
                      <a:r>
                        <a:rPr lang="lt-LT" sz="2000" dirty="0">
                          <a:effectLst/>
                        </a:rPr>
                        <a:t>Kritinė padėtis</a:t>
                      </a:r>
                      <a:endParaRPr lang="lt-LT" sz="20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2000" dirty="0">
                          <a:effectLst/>
                        </a:rPr>
                        <a:t>&gt;0,2</a:t>
                      </a:r>
                      <a:endParaRPr lang="lt-LT" sz="20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
        <p:nvSpPr>
          <p:cNvPr id="9" name="Rectangle 3"/>
          <p:cNvSpPr>
            <a:spLocks noChangeArrowheads="1"/>
          </p:cNvSpPr>
          <p:nvPr/>
        </p:nvSpPr>
        <p:spPr bwMode="auto">
          <a:xfrm>
            <a:off x="4183064" y="3480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lt-LT" sz="18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948027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879C64A9-610B-46B7-B372-08C81C5AF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009B65-8C99-43E1-BF68-7A7AFA373916}"/>
              </a:ext>
            </a:extLst>
          </p:cNvPr>
          <p:cNvSpPr>
            <a:spLocks noGrp="1"/>
          </p:cNvSpPr>
          <p:nvPr>
            <p:ph type="title"/>
          </p:nvPr>
        </p:nvSpPr>
        <p:spPr>
          <a:xfrm>
            <a:off x="56167" y="2403187"/>
            <a:ext cx="4318462" cy="3687787"/>
          </a:xfrm>
        </p:spPr>
        <p:txBody>
          <a:bodyPr vert="horz" lIns="91440" tIns="45720" rIns="91440" bIns="45720" rtlCol="0" anchor="ctr">
            <a:normAutofit/>
          </a:bodyPr>
          <a:lstStyle/>
          <a:p>
            <a:pPr defTabSz="914400"/>
            <a:r>
              <a:rPr lang="en-US" sz="4100" dirty="0" err="1">
                <a:latin typeface="+mj-lt"/>
              </a:rPr>
              <a:t>Prognozuojamas</a:t>
            </a:r>
            <a:r>
              <a:rPr lang="en-US" sz="4100" dirty="0">
                <a:latin typeface="+mj-lt"/>
              </a:rPr>
              <a:t> </a:t>
            </a:r>
            <a:r>
              <a:rPr lang="en-US" sz="4100" dirty="0" err="1">
                <a:latin typeface="+mj-lt"/>
              </a:rPr>
              <a:t>vamzdynų</a:t>
            </a:r>
            <a:r>
              <a:rPr lang="en-US" sz="4100" dirty="0">
                <a:latin typeface="+mj-lt"/>
              </a:rPr>
              <a:t> </a:t>
            </a:r>
            <a:r>
              <a:rPr lang="lt-LT" sz="4100" dirty="0">
                <a:latin typeface="+mj-lt"/>
              </a:rPr>
              <a:t>tarnavimo </a:t>
            </a:r>
            <a:r>
              <a:rPr lang="en-US" sz="4100" dirty="0" err="1">
                <a:latin typeface="+mj-lt"/>
              </a:rPr>
              <a:t>laikas</a:t>
            </a:r>
            <a:r>
              <a:rPr lang="en-US" sz="4100" dirty="0">
                <a:latin typeface="+mj-lt"/>
              </a:rPr>
              <a:t> </a:t>
            </a:r>
          </a:p>
        </p:txBody>
      </p:sp>
      <p:sp>
        <p:nvSpPr>
          <p:cNvPr id="137" name="Rectangle 136">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1"/>
            <a:ext cx="5291468" cy="14935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9" name="Group 138">
            <a:extLst>
              <a:ext uri="{FF2B5EF4-FFF2-40B4-BE49-F238E27FC236}">
                <a16:creationId xmlns:a16="http://schemas.microsoft.com/office/drawing/2014/main" id="{12563AD9-A7A3-4BE2-A897-9487DF3E09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050133"/>
            <a:ext cx="232963" cy="1340860"/>
            <a:chOff x="56167" y="2050133"/>
            <a:chExt cx="232963" cy="1340860"/>
          </a:xfrm>
        </p:grpSpPr>
        <p:sp>
          <p:nvSpPr>
            <p:cNvPr id="140" name="Rectangle 2">
              <a:extLst>
                <a:ext uri="{FF2B5EF4-FFF2-40B4-BE49-F238E27FC236}">
                  <a16:creationId xmlns:a16="http://schemas.microsoft.com/office/drawing/2014/main" id="{D3DEC0ED-2046-4B47-AED6-F2E2C28B1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59">
              <a:extLst>
                <a:ext uri="{FF2B5EF4-FFF2-40B4-BE49-F238E27FC236}">
                  <a16:creationId xmlns:a16="http://schemas.microsoft.com/office/drawing/2014/main" id="{E9D991DC-D98F-4EE0-BB66-B1BDC1EF3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2">
              <a:extLst>
                <a:ext uri="{FF2B5EF4-FFF2-40B4-BE49-F238E27FC236}">
                  <a16:creationId xmlns:a16="http://schemas.microsoft.com/office/drawing/2014/main" id="{E7E54229-815D-4B6F-AFC8-CF785F7D4E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59">
              <a:extLst>
                <a:ext uri="{FF2B5EF4-FFF2-40B4-BE49-F238E27FC236}">
                  <a16:creationId xmlns:a16="http://schemas.microsoft.com/office/drawing/2014/main" id="{92CEAFD0-3BED-43BB-9765-CB5C4566F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2">
              <a:extLst>
                <a:ext uri="{FF2B5EF4-FFF2-40B4-BE49-F238E27FC236}">
                  <a16:creationId xmlns:a16="http://schemas.microsoft.com/office/drawing/2014/main" id="{4A3C795F-6BCD-46C1-A546-19774F3B2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59">
              <a:extLst>
                <a:ext uri="{FF2B5EF4-FFF2-40B4-BE49-F238E27FC236}">
                  <a16:creationId xmlns:a16="http://schemas.microsoft.com/office/drawing/2014/main" id="{C66A3BDD-1057-463C-9B90-8C332D04B7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2">
              <a:extLst>
                <a:ext uri="{FF2B5EF4-FFF2-40B4-BE49-F238E27FC236}">
                  <a16:creationId xmlns:a16="http://schemas.microsoft.com/office/drawing/2014/main" id="{809A6B96-7755-4504-B1CB-F6B83CD0F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59">
              <a:extLst>
                <a:ext uri="{FF2B5EF4-FFF2-40B4-BE49-F238E27FC236}">
                  <a16:creationId xmlns:a16="http://schemas.microsoft.com/office/drawing/2014/main" id="{2D7217F0-4BD2-43FF-8CCB-D59213F35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2">
              <a:extLst>
                <a:ext uri="{FF2B5EF4-FFF2-40B4-BE49-F238E27FC236}">
                  <a16:creationId xmlns:a16="http://schemas.microsoft.com/office/drawing/2014/main" id="{57F107C1-F9EA-4376-A34A-966DBB4BC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59">
              <a:extLst>
                <a:ext uri="{FF2B5EF4-FFF2-40B4-BE49-F238E27FC236}">
                  <a16:creationId xmlns:a16="http://schemas.microsoft.com/office/drawing/2014/main" id="{856E609B-ECA2-4E1D-A666-5150A38B0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2">
              <a:extLst>
                <a:ext uri="{FF2B5EF4-FFF2-40B4-BE49-F238E27FC236}">
                  <a16:creationId xmlns:a16="http://schemas.microsoft.com/office/drawing/2014/main" id="{7F09FEB2-C57C-4876-8264-E7A6DBA93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59">
              <a:extLst>
                <a:ext uri="{FF2B5EF4-FFF2-40B4-BE49-F238E27FC236}">
                  <a16:creationId xmlns:a16="http://schemas.microsoft.com/office/drawing/2014/main" id="{59E52BD6-8269-4CBB-8B1D-C65EEEFBB4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2">
              <a:extLst>
                <a:ext uri="{FF2B5EF4-FFF2-40B4-BE49-F238E27FC236}">
                  <a16:creationId xmlns:a16="http://schemas.microsoft.com/office/drawing/2014/main" id="{C37B9BA9-D4B1-40E9-85DB-EFEE2ECCE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59">
              <a:extLst>
                <a:ext uri="{FF2B5EF4-FFF2-40B4-BE49-F238E27FC236}">
                  <a16:creationId xmlns:a16="http://schemas.microsoft.com/office/drawing/2014/main" id="{C775B1DF-B6D1-4D88-9B6F-1A07FDCC4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2">
              <a:extLst>
                <a:ext uri="{FF2B5EF4-FFF2-40B4-BE49-F238E27FC236}">
                  <a16:creationId xmlns:a16="http://schemas.microsoft.com/office/drawing/2014/main" id="{A68D4AFE-E9C4-4DD1-994E-18C935A51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59">
              <a:extLst>
                <a:ext uri="{FF2B5EF4-FFF2-40B4-BE49-F238E27FC236}">
                  <a16:creationId xmlns:a16="http://schemas.microsoft.com/office/drawing/2014/main" id="{BB507D87-EF2D-4925-BDF8-41729DDB3D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ectangle 2">
              <a:extLst>
                <a:ext uri="{FF2B5EF4-FFF2-40B4-BE49-F238E27FC236}">
                  <a16:creationId xmlns:a16="http://schemas.microsoft.com/office/drawing/2014/main" id="{2D14785B-15EE-4261-855E-B4C857CD81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ectangle 59">
              <a:extLst>
                <a:ext uri="{FF2B5EF4-FFF2-40B4-BE49-F238E27FC236}">
                  <a16:creationId xmlns:a16="http://schemas.microsoft.com/office/drawing/2014/main" id="{B5B1C320-CDAC-4C61-A7B4-AF6BA4FA0F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Rectangle 2">
              <a:extLst>
                <a:ext uri="{FF2B5EF4-FFF2-40B4-BE49-F238E27FC236}">
                  <a16:creationId xmlns:a16="http://schemas.microsoft.com/office/drawing/2014/main" id="{A4E1B6F0-5FA4-48F4-9CEA-28BE8E2AB3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59">
              <a:extLst>
                <a:ext uri="{FF2B5EF4-FFF2-40B4-BE49-F238E27FC236}">
                  <a16:creationId xmlns:a16="http://schemas.microsoft.com/office/drawing/2014/main" id="{413AA2A6-F5A2-47B3-B451-3D8CAE820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6" name="Picture 29">
            <a:extLst>
              <a:ext uri="{FF2B5EF4-FFF2-40B4-BE49-F238E27FC236}">
                <a16:creationId xmlns:a16="http://schemas.microsoft.com/office/drawing/2014/main" id="{4521F2CC-0C66-4F17-981C-B0424BBE0CF1}"/>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3808461" y="1125"/>
            <a:ext cx="8408159" cy="42459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4EAFD21-E242-43CE-B0CF-7CE49132DB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72247" y="4177108"/>
            <a:ext cx="3877101" cy="2374725"/>
          </a:xfrm>
          <a:prstGeom prst="rect">
            <a:avLst/>
          </a:prstGeom>
        </p:spPr>
      </p:pic>
      <p:sp>
        <p:nvSpPr>
          <p:cNvPr id="161" name="Rectangle 160">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216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147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9A118BC-BA81-4C93-ACF2-98CA894F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637E1130-C53E-4FDB-8D84-886310389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descr="A tree on a dirt road&#10;&#10;Description automatically generated">
            <a:extLst>
              <a:ext uri="{FF2B5EF4-FFF2-40B4-BE49-F238E27FC236}">
                <a16:creationId xmlns:a16="http://schemas.microsoft.com/office/drawing/2014/main" id="{5440EFBB-2933-48BF-A13E-2EC058306688}"/>
              </a:ext>
            </a:extLst>
          </p:cNvPr>
          <p:cNvPicPr>
            <a:picLocks noChangeAspect="1"/>
          </p:cNvPicPr>
          <p:nvPr/>
        </p:nvPicPr>
        <p:blipFill rotWithShape="1">
          <a:blip r:embed="rId2">
            <a:extLst>
              <a:ext uri="{28A0092B-C50C-407E-A947-70E740481C1C}">
                <a14:useLocalDpi xmlns:a14="http://schemas.microsoft.com/office/drawing/2010/main" val="0"/>
              </a:ext>
            </a:extLst>
          </a:blip>
          <a:srcRect r="13401" b="-2"/>
          <a:stretch/>
        </p:blipFill>
        <p:spPr>
          <a:xfrm>
            <a:off x="8229598" y="-5534"/>
            <a:ext cx="3962402" cy="3431766"/>
          </a:xfrm>
          <a:prstGeom prst="rect">
            <a:avLst/>
          </a:prstGeom>
        </p:spPr>
      </p:pic>
      <p:sp>
        <p:nvSpPr>
          <p:cNvPr id="16" name="Freeform 5">
            <a:extLst>
              <a:ext uri="{FF2B5EF4-FFF2-40B4-BE49-F238E27FC236}">
                <a16:creationId xmlns:a16="http://schemas.microsoft.com/office/drawing/2014/main" id="{B6FD7DC0-5FF7-4A80-9AC3-9AA8CD001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956522D-1263-4CBB-8C81-1E93038A3191}"/>
              </a:ext>
            </a:extLst>
          </p:cNvPr>
          <p:cNvSpPr>
            <a:spLocks noGrp="1"/>
          </p:cNvSpPr>
          <p:nvPr>
            <p:ph type="title"/>
          </p:nvPr>
        </p:nvSpPr>
        <p:spPr>
          <a:xfrm>
            <a:off x="541867" y="787400"/>
            <a:ext cx="7145866" cy="778933"/>
          </a:xfrm>
        </p:spPr>
        <p:txBody>
          <a:bodyPr anchor="ctr">
            <a:normAutofit fontScale="90000"/>
          </a:bodyPr>
          <a:lstStyle/>
          <a:p>
            <a:r>
              <a:rPr lang="lt-LT" sz="3200" dirty="0">
                <a:solidFill>
                  <a:srgbClr val="FEFFFF"/>
                </a:solidFill>
              </a:rPr>
              <a:t>HB reglamentavimas LŠ teisinėje bazėje</a:t>
            </a:r>
          </a:p>
        </p:txBody>
      </p:sp>
      <p:sp>
        <p:nvSpPr>
          <p:cNvPr id="3" name="Content Placeholder 2">
            <a:extLst>
              <a:ext uri="{FF2B5EF4-FFF2-40B4-BE49-F238E27FC236}">
                <a16:creationId xmlns:a16="http://schemas.microsoft.com/office/drawing/2014/main" id="{DFF36057-7ED5-4D53-952F-537D1DF0671F}"/>
              </a:ext>
            </a:extLst>
          </p:cNvPr>
          <p:cNvSpPr>
            <a:spLocks noGrp="1"/>
          </p:cNvSpPr>
          <p:nvPr>
            <p:ph idx="1"/>
          </p:nvPr>
        </p:nvSpPr>
        <p:spPr>
          <a:xfrm>
            <a:off x="423512" y="1822552"/>
            <a:ext cx="7459579" cy="4790004"/>
          </a:xfrm>
        </p:spPr>
        <p:txBody>
          <a:bodyPr>
            <a:normAutofit fontScale="92500"/>
          </a:bodyPr>
          <a:lstStyle/>
          <a:p>
            <a:pPr algn="just"/>
            <a:r>
              <a:rPr lang="lt-LT" sz="2400" dirty="0">
                <a:solidFill>
                  <a:srgbClr val="FEFFFF"/>
                </a:solidFill>
              </a:rPr>
              <a:t>Požeminių vamzdynų patikimumas vertinamas pagal kasmetinių hidraulinių bandymų rezultatus.</a:t>
            </a:r>
          </a:p>
          <a:p>
            <a:pPr algn="just"/>
            <a:r>
              <a:rPr lang="lt-LT" sz="2400" dirty="0">
                <a:solidFill>
                  <a:srgbClr val="FEFFFF"/>
                </a:solidFill>
              </a:rPr>
              <a:t>Slėgio bandymai turi būti atliekami kasmet kiekviename CŠT tinkle</a:t>
            </a:r>
          </a:p>
          <a:p>
            <a:pPr algn="just"/>
            <a:r>
              <a:rPr lang="lt-LT" sz="2400" dirty="0">
                <a:solidFill>
                  <a:srgbClr val="FEFFFF"/>
                </a:solidFill>
              </a:rPr>
              <a:t>Prieš pradedant šildymo sezoną, suremontuotus tinklus reikia </a:t>
            </a:r>
            <a:r>
              <a:rPr lang="lt-LT" sz="2400" dirty="0" err="1">
                <a:solidFill>
                  <a:srgbClr val="FEFFFF"/>
                </a:solidFill>
              </a:rPr>
              <a:t>hidrauliškai</a:t>
            </a:r>
            <a:r>
              <a:rPr lang="lt-LT" sz="2400" dirty="0">
                <a:solidFill>
                  <a:srgbClr val="FEFFFF"/>
                </a:solidFill>
              </a:rPr>
              <a:t> patikrinti, ar jie atitinka stiprumo ir sandarumo kriterijus.</a:t>
            </a:r>
          </a:p>
          <a:p>
            <a:pPr algn="just"/>
            <a:r>
              <a:rPr lang="lt-LT" sz="2400" dirty="0">
                <a:solidFill>
                  <a:srgbClr val="FEFFFF"/>
                </a:solidFill>
              </a:rPr>
              <a:t>Kiekviena tinklo atkarpa turi būti išbandyta esant 1,25 darbinio slėgio, bet ne mažesniam kaip 16 barų slėgiui.</a:t>
            </a:r>
          </a:p>
          <a:p>
            <a:pPr algn="just"/>
            <a:r>
              <a:rPr lang="lt-LT" sz="2400" dirty="0">
                <a:solidFill>
                  <a:srgbClr val="FEFFFF"/>
                </a:solidFill>
              </a:rPr>
              <a:t>Pirmasis izoliuotų vamzdynų hidraulinis bandymas atliekamas po 10 metų nuo jų paleidimo dienos.</a:t>
            </a:r>
            <a:endParaRPr lang="lt-LT" dirty="0">
              <a:solidFill>
                <a:srgbClr val="FEFFFF"/>
              </a:solidFill>
            </a:endParaRPr>
          </a:p>
        </p:txBody>
      </p:sp>
      <p:pic>
        <p:nvPicPr>
          <p:cNvPr id="5" name="Picture 4" descr="A tractor in a park&#10;&#10;Description automatically generated">
            <a:extLst>
              <a:ext uri="{FF2B5EF4-FFF2-40B4-BE49-F238E27FC236}">
                <a16:creationId xmlns:a16="http://schemas.microsoft.com/office/drawing/2014/main" id="{41998138-B4D6-4771-8DE1-599D89042D99}"/>
              </a:ext>
            </a:extLst>
          </p:cNvPr>
          <p:cNvPicPr>
            <a:picLocks noChangeAspect="1"/>
          </p:cNvPicPr>
          <p:nvPr/>
        </p:nvPicPr>
        <p:blipFill rotWithShape="1">
          <a:blip r:embed="rId3">
            <a:extLst>
              <a:ext uri="{28A0092B-C50C-407E-A947-70E740481C1C}">
                <a14:useLocalDpi xmlns:a14="http://schemas.microsoft.com/office/drawing/2010/main" val="0"/>
              </a:ext>
            </a:extLst>
          </a:blip>
          <a:srcRect l="13312" r="10482" b="-1"/>
          <a:stretch/>
        </p:blipFill>
        <p:spPr>
          <a:xfrm>
            <a:off x="8229598" y="3426232"/>
            <a:ext cx="3962402" cy="3431768"/>
          </a:xfrm>
          <a:prstGeom prst="rect">
            <a:avLst/>
          </a:prstGeom>
        </p:spPr>
      </p:pic>
      <p:cxnSp>
        <p:nvCxnSpPr>
          <p:cNvPr id="18" name="Straight Connector 17">
            <a:extLst>
              <a:ext uri="{FF2B5EF4-FFF2-40B4-BE49-F238E27FC236}">
                <a16:creationId xmlns:a16="http://schemas.microsoft.com/office/drawing/2014/main" id="{7608143B-5494-482A-BCE4-588DC477D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8" y="3426234"/>
            <a:ext cx="3962401" cy="2766"/>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1054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B6F2D-D765-4559-B5ED-32079E0951CF}"/>
              </a:ext>
            </a:extLst>
          </p:cNvPr>
          <p:cNvSpPr>
            <a:spLocks noGrp="1"/>
          </p:cNvSpPr>
          <p:nvPr>
            <p:ph type="title"/>
          </p:nvPr>
        </p:nvSpPr>
        <p:spPr>
          <a:xfrm>
            <a:off x="1142999" y="125465"/>
            <a:ext cx="9906001" cy="657224"/>
          </a:xfrm>
        </p:spPr>
        <p:txBody>
          <a:bodyPr/>
          <a:lstStyle/>
          <a:p>
            <a:pPr algn="ctr"/>
            <a:r>
              <a:rPr lang="lt-LT" dirty="0">
                <a:latin typeface="+mj-lt"/>
              </a:rPr>
              <a:t>CŠT vandens kokybės reikalavimai</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D38F74EA-CA3F-4B07-9165-C93FBF701968}"/>
                  </a:ext>
                </a:extLst>
              </p:cNvPr>
              <p:cNvGraphicFramePr>
                <a:graphicFrameLocks noGrp="1"/>
              </p:cNvGraphicFramePr>
              <p:nvPr>
                <p:extLst>
                  <p:ext uri="{D42A27DB-BD31-4B8C-83A1-F6EECF244321}">
                    <p14:modId xmlns:p14="http://schemas.microsoft.com/office/powerpoint/2010/main" val="926530837"/>
                  </p:ext>
                </p:extLst>
              </p:nvPr>
            </p:nvGraphicFramePr>
            <p:xfrm>
              <a:off x="448374" y="754290"/>
              <a:ext cx="11295245" cy="6014262"/>
            </p:xfrm>
            <a:graphic>
              <a:graphicData uri="http://schemas.openxmlformats.org/drawingml/2006/table">
                <a:tbl>
                  <a:tblPr firstRow="1" bandRow="1">
                    <a:tableStyleId>{BC89EF96-8CEA-46FF-86C4-4CE0E7609802}</a:tableStyleId>
                  </a:tblPr>
                  <a:tblGrid>
                    <a:gridCol w="2684646">
                      <a:extLst>
                        <a:ext uri="{9D8B030D-6E8A-4147-A177-3AD203B41FA5}">
                          <a16:colId xmlns:a16="http://schemas.microsoft.com/office/drawing/2014/main" val="1901283628"/>
                        </a:ext>
                      </a:extLst>
                    </a:gridCol>
                    <a:gridCol w="2194560">
                      <a:extLst>
                        <a:ext uri="{9D8B030D-6E8A-4147-A177-3AD203B41FA5}">
                          <a16:colId xmlns:a16="http://schemas.microsoft.com/office/drawing/2014/main" val="2080441527"/>
                        </a:ext>
                      </a:extLst>
                    </a:gridCol>
                    <a:gridCol w="2834640">
                      <a:extLst>
                        <a:ext uri="{9D8B030D-6E8A-4147-A177-3AD203B41FA5}">
                          <a16:colId xmlns:a16="http://schemas.microsoft.com/office/drawing/2014/main" val="448548358"/>
                        </a:ext>
                      </a:extLst>
                    </a:gridCol>
                    <a:gridCol w="3581399">
                      <a:extLst>
                        <a:ext uri="{9D8B030D-6E8A-4147-A177-3AD203B41FA5}">
                          <a16:colId xmlns:a16="http://schemas.microsoft.com/office/drawing/2014/main" val="3049665410"/>
                        </a:ext>
                      </a:extLst>
                    </a:gridCol>
                  </a:tblGrid>
                  <a:tr h="626638">
                    <a:tc>
                      <a:txBody>
                        <a:bodyPr/>
                        <a:lstStyle/>
                        <a:p>
                          <a:pPr algn="r"/>
                          <a:endParaRPr lang="en-US" sz="1800" b="1" dirty="0">
                            <a:latin typeface="+mn-lt"/>
                          </a:endParaRPr>
                        </a:p>
                      </a:txBody>
                      <a:tcPr/>
                    </a:tc>
                    <a:tc>
                      <a:txBody>
                        <a:bodyPr/>
                        <a:lstStyle/>
                        <a:p>
                          <a:pPr algn="r"/>
                          <a:endParaRPr lang="en-US" sz="1800" b="1"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000" b="1" dirty="0"/>
                            <a:t>Reikalavimai </a:t>
                          </a:r>
                          <a:r>
                            <a:rPr lang="lt-LT" sz="2000" b="1" dirty="0">
                              <a:solidFill>
                                <a:srgbClr val="FF0000"/>
                              </a:solidFill>
                            </a:rPr>
                            <a:t>papildymo</a:t>
                          </a:r>
                          <a:r>
                            <a:rPr lang="lt-LT" sz="2000" b="1" dirty="0"/>
                            <a:t> vandeniui</a:t>
                          </a:r>
                          <a:endParaRPr lang="en-US" sz="2000" b="1"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000" b="1" dirty="0"/>
                            <a:t>Reikalavimai </a:t>
                          </a:r>
                          <a:r>
                            <a:rPr lang="lt-LT" sz="2000" b="1" dirty="0">
                              <a:solidFill>
                                <a:srgbClr val="FF0000"/>
                              </a:solidFill>
                            </a:rPr>
                            <a:t>tinklų</a:t>
                          </a:r>
                          <a:r>
                            <a:rPr lang="lt-LT" sz="2000" b="1" dirty="0"/>
                            <a:t> </a:t>
                          </a:r>
                          <a:br>
                            <a:rPr lang="lt-LT" sz="2000" b="1" dirty="0"/>
                          </a:br>
                          <a:r>
                            <a:rPr lang="lt-LT" sz="2000" b="1" dirty="0"/>
                            <a:t>vandeniui</a:t>
                          </a:r>
                          <a:endParaRPr lang="en-US" sz="2000" b="1" dirty="0">
                            <a:latin typeface="+mn-lt"/>
                          </a:endParaRPr>
                        </a:p>
                      </a:txBody>
                      <a:tcPr/>
                    </a:tc>
                    <a:extLst>
                      <a:ext uri="{0D108BD9-81ED-4DB2-BD59-A6C34878D82A}">
                        <a16:rowId xmlns:a16="http://schemas.microsoft.com/office/drawing/2014/main" val="3991488557"/>
                      </a:ext>
                    </a:extLst>
                  </a:tr>
                  <a:tr h="280918">
                    <a:tc>
                      <a:txBody>
                        <a:bodyPr/>
                        <a:lstStyle/>
                        <a:p>
                          <a:pPr algn="ctr"/>
                          <a:r>
                            <a:rPr lang="en-US" sz="2000" b="1" dirty="0"/>
                            <a:t>pH</a:t>
                          </a:r>
                          <a:endParaRPr lang="en-US" sz="2000" b="1" dirty="0">
                            <a:latin typeface="+mn-lt"/>
                          </a:endParaRPr>
                        </a:p>
                      </a:txBody>
                      <a:tcPr anchor="ctr"/>
                    </a:tc>
                    <a:tc>
                      <a:txBody>
                        <a:bodyPr/>
                        <a:lstStyle/>
                        <a:p>
                          <a:pPr algn="r"/>
                          <a:endParaRPr lang="en-US" sz="2000" b="1" dirty="0">
                            <a:latin typeface="+mn-lt"/>
                          </a:endParaRPr>
                        </a:p>
                      </a:txBody>
                      <a:tcPr anchor="ctr"/>
                    </a:tc>
                    <a:tc>
                      <a:txBody>
                        <a:bodyPr/>
                        <a:lstStyle/>
                        <a:p>
                          <a:pPr algn="ctr"/>
                          <a:r>
                            <a:rPr lang="lt-LT" sz="2000" b="1" dirty="0"/>
                            <a:t>8.5-9.5</a:t>
                          </a:r>
                          <a:endParaRPr lang="en-US" sz="2000" b="1" dirty="0">
                            <a:latin typeface="+mn-lt"/>
                          </a:endParaRPr>
                        </a:p>
                      </a:txBody>
                      <a:tcPr anchor="ctr"/>
                    </a:tc>
                    <a:tc>
                      <a:txBody>
                        <a:bodyPr/>
                        <a:lstStyle/>
                        <a:p>
                          <a:pPr algn="ctr"/>
                          <a:r>
                            <a:rPr lang="lt-LT" sz="2000" b="1" dirty="0"/>
                            <a:t>8.5-9.5</a:t>
                          </a:r>
                          <a:endParaRPr lang="en-US" sz="2000" b="1" dirty="0">
                            <a:latin typeface="+mn-lt"/>
                          </a:endParaRPr>
                        </a:p>
                      </a:txBody>
                      <a:tcPr anchor="ctr"/>
                    </a:tc>
                    <a:extLst>
                      <a:ext uri="{0D108BD9-81ED-4DB2-BD59-A6C34878D82A}">
                        <a16:rowId xmlns:a16="http://schemas.microsoft.com/office/drawing/2014/main" val="3223430784"/>
                      </a:ext>
                    </a:extLst>
                  </a:tr>
                  <a:tr h="377079">
                    <a:tc>
                      <a:txBody>
                        <a:bodyPr/>
                        <a:lstStyle/>
                        <a:p>
                          <a:pPr algn="ctr"/>
                          <a:r>
                            <a:rPr kumimoji="0" lang="lt-LT" sz="2000" b="1" kern="1200" dirty="0">
                              <a:solidFill>
                                <a:schemeClr val="tx1"/>
                              </a:solidFill>
                              <a:effectLst/>
                            </a:rPr>
                            <a:t>Laisvasis anglies dioksidas</a:t>
                          </a:r>
                          <a:endParaRPr lang="en-US" sz="2000" b="1" dirty="0">
                            <a:latin typeface="+mn-lt"/>
                          </a:endParaRPr>
                        </a:p>
                      </a:txBody>
                      <a:tcPr anchor="ctr"/>
                    </a:tc>
                    <a:tc>
                      <a:txBody>
                        <a:bodyPr/>
                        <a:lstStyle/>
                        <a:p>
                          <a:pPr algn="r"/>
                          <a:endParaRPr lang="en-US" sz="2000" b="1" dirty="0">
                            <a:latin typeface="+mn-lt"/>
                          </a:endParaRPr>
                        </a:p>
                      </a:txBody>
                      <a:tcPr anchor="ctr"/>
                    </a:tc>
                    <a:tc>
                      <a:txBody>
                        <a:bodyPr/>
                        <a:lstStyle/>
                        <a:p>
                          <a:pPr algn="ctr"/>
                          <a:r>
                            <a:rPr lang="lt-LT" sz="2000" b="1" dirty="0"/>
                            <a:t>0</a:t>
                          </a:r>
                          <a:endParaRPr lang="en-US" sz="2000" b="1" dirty="0">
                            <a:latin typeface="+mn-lt"/>
                          </a:endParaRPr>
                        </a:p>
                      </a:txBody>
                      <a:tcPr anchor="ctr"/>
                    </a:tc>
                    <a:tc>
                      <a:txBody>
                        <a:bodyPr/>
                        <a:lstStyle/>
                        <a:p>
                          <a:pPr algn="ctr"/>
                          <a:r>
                            <a:rPr lang="lt-LT" sz="2000" b="1" dirty="0"/>
                            <a:t>0</a:t>
                          </a:r>
                          <a:endParaRPr lang="en-US" sz="2000" b="1" dirty="0">
                            <a:latin typeface="+mn-lt"/>
                          </a:endParaRPr>
                        </a:p>
                      </a:txBody>
                      <a:tcPr anchor="ctr"/>
                    </a:tc>
                    <a:extLst>
                      <a:ext uri="{0D108BD9-81ED-4DB2-BD59-A6C34878D82A}">
                        <a16:rowId xmlns:a16="http://schemas.microsoft.com/office/drawing/2014/main" val="1247057974"/>
                      </a:ext>
                    </a:extLst>
                  </a:tr>
                  <a:tr h="280918">
                    <a:tc>
                      <a:txBody>
                        <a:bodyPr/>
                        <a:lstStyle/>
                        <a:p>
                          <a:pPr algn="ctr"/>
                          <a:r>
                            <a:rPr lang="lt-LT" sz="2000" b="1" dirty="0"/>
                            <a:t>Deguonis</a:t>
                          </a:r>
                          <a:endParaRPr lang="en-US" sz="2000" b="1" dirty="0">
                            <a:latin typeface="+mn-lt"/>
                          </a:endParaRPr>
                        </a:p>
                      </a:txBody>
                      <a:tcPr anchor="ctr"/>
                    </a:tc>
                    <a:tc>
                      <a:txBody>
                        <a:bodyPr/>
                        <a:lstStyle/>
                        <a:p>
                          <a:pPr algn="r"/>
                          <a14:m>
                            <m:oMathPara xmlns:m="http://schemas.openxmlformats.org/officeDocument/2006/math">
                              <m:oMathParaPr>
                                <m:jc m:val="centerGroup"/>
                              </m:oMathParaPr>
                              <m:oMath xmlns:m="http://schemas.openxmlformats.org/officeDocument/2006/math">
                                <m:r>
                                  <a:rPr lang="el-GR" sz="2000" b="1" i="1" smtClean="0">
                                    <a:latin typeface="Cambria Math" panose="02040503050406030204" pitchFamily="18" charset="0"/>
                                  </a:rPr>
                                  <m:t>𝛍</m:t>
                                </m:r>
                                <m:r>
                                  <a:rPr lang="lt-LT" sz="2000" b="1" i="1" smtClean="0">
                                    <a:latin typeface="Cambria Math" panose="02040503050406030204" pitchFamily="18" charset="0"/>
                                  </a:rPr>
                                  <m:t>𝐠</m:t>
                                </m:r>
                                <m:r>
                                  <a:rPr lang="lt-LT" sz="2000" b="1" smtClean="0">
                                    <a:latin typeface="Cambria Math" panose="02040503050406030204" pitchFamily="18" charset="0"/>
                                  </a:rPr>
                                  <m:t>/</m:t>
                                </m:r>
                                <m:r>
                                  <a:rPr lang="lt-LT" sz="2000" b="1" i="1" smtClean="0">
                                    <a:latin typeface="Cambria Math" panose="02040503050406030204" pitchFamily="18" charset="0"/>
                                  </a:rPr>
                                  <m:t>𝒍</m:t>
                                </m:r>
                              </m:oMath>
                            </m:oMathPara>
                          </a14:m>
                          <a:endParaRPr lang="en-US" sz="2000" b="1" dirty="0">
                            <a:latin typeface="+mn-lt"/>
                          </a:endParaRPr>
                        </a:p>
                      </a:txBody>
                      <a:tcPr anchor="ctr"/>
                    </a:tc>
                    <a:tc>
                      <a:txBody>
                        <a:bodyPr/>
                        <a:lstStyle/>
                        <a:p>
                          <a:pPr algn="ctr"/>
                          <a:r>
                            <a:rPr lang="lt-LT" sz="2000" b="1" dirty="0"/>
                            <a:t>&lt;50</a:t>
                          </a:r>
                          <a:endParaRPr lang="en-US" sz="2000" b="1" dirty="0">
                            <a:latin typeface="+mn-lt"/>
                          </a:endParaRPr>
                        </a:p>
                      </a:txBody>
                      <a:tcPr anchor="ctr"/>
                    </a:tc>
                    <a:tc>
                      <a:txBody>
                        <a:bodyPr/>
                        <a:lstStyle/>
                        <a:p>
                          <a:pPr algn="ctr"/>
                          <a:r>
                            <a:rPr lang="lt-LT" sz="2000" b="1" dirty="0"/>
                            <a:t>&lt;20</a:t>
                          </a:r>
                          <a:endParaRPr lang="en-US" sz="2000" b="1" dirty="0">
                            <a:latin typeface="+mn-lt"/>
                          </a:endParaRPr>
                        </a:p>
                      </a:txBody>
                      <a:tcPr anchor="ctr"/>
                    </a:tc>
                    <a:extLst>
                      <a:ext uri="{0D108BD9-81ED-4DB2-BD59-A6C34878D82A}">
                        <a16:rowId xmlns:a16="http://schemas.microsoft.com/office/drawing/2014/main" val="174293760"/>
                      </a:ext>
                    </a:extLst>
                  </a:tr>
                  <a:tr h="497008">
                    <a:tc>
                      <a:txBody>
                        <a:bodyPr/>
                        <a:lstStyle/>
                        <a:p>
                          <a:pPr algn="ctr"/>
                          <a:r>
                            <a:rPr lang="lt-LT" sz="2000" b="1" dirty="0"/>
                            <a:t>Suspenduotos kietosios medžiagos</a:t>
                          </a:r>
                          <a:endParaRPr lang="en-US" sz="2000" b="1" dirty="0">
                            <a:latin typeface="+mn-lt"/>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lt-LT" sz="2000" b="1" i="1" smtClean="0">
                                    <a:latin typeface="Cambria Math" panose="02040503050406030204" pitchFamily="18" charset="0"/>
                                  </a:rPr>
                                  <m:t>𝐦𝐠</m:t>
                                </m:r>
                                <m:r>
                                  <a:rPr lang="lt-LT" sz="2000" b="1" smtClean="0">
                                    <a:latin typeface="Cambria Math" panose="02040503050406030204" pitchFamily="18" charset="0"/>
                                  </a:rPr>
                                  <m:t>/</m:t>
                                </m:r>
                                <m:r>
                                  <a:rPr lang="lt-LT" sz="2000" b="1" i="1" smtClean="0">
                                    <a:latin typeface="Cambria Math" panose="02040503050406030204" pitchFamily="18" charset="0"/>
                                  </a:rPr>
                                  <m:t>𝒍</m:t>
                                </m:r>
                              </m:oMath>
                            </m:oMathPara>
                          </a14:m>
                          <a:endParaRPr lang="en-US" sz="2000" b="1" dirty="0"/>
                        </a:p>
                        <a:p>
                          <a:pPr algn="r"/>
                          <a:endParaRPr lang="en-US" sz="2000" b="1" dirty="0">
                            <a:latin typeface="+mn-lt"/>
                          </a:endParaRPr>
                        </a:p>
                      </a:txBody>
                      <a:tcPr anchor="ctr"/>
                    </a:tc>
                    <a:tc>
                      <a:txBody>
                        <a:bodyPr/>
                        <a:lstStyle/>
                        <a:p>
                          <a:pPr algn="ctr"/>
                          <a:r>
                            <a:rPr lang="lt-LT" sz="2000" b="1" dirty="0"/>
                            <a:t>&lt;5</a:t>
                          </a:r>
                          <a:endParaRPr lang="en-US" sz="2000" b="1" dirty="0">
                            <a:latin typeface="+mn-lt"/>
                          </a:endParaRPr>
                        </a:p>
                      </a:txBody>
                      <a:tcPr anchor="ctr"/>
                    </a:tc>
                    <a:tc>
                      <a:txBody>
                        <a:bodyPr/>
                        <a:lstStyle/>
                        <a:p>
                          <a:pPr algn="ctr"/>
                          <a:r>
                            <a:rPr lang="lt-LT" sz="2000" b="1" dirty="0"/>
                            <a:t>&lt;5</a:t>
                          </a:r>
                          <a:endParaRPr lang="en-US" sz="2000" b="1" dirty="0">
                            <a:latin typeface="+mn-lt"/>
                          </a:endParaRPr>
                        </a:p>
                      </a:txBody>
                      <a:tcPr anchor="ctr"/>
                    </a:tc>
                    <a:extLst>
                      <a:ext uri="{0D108BD9-81ED-4DB2-BD59-A6C34878D82A}">
                        <a16:rowId xmlns:a16="http://schemas.microsoft.com/office/drawing/2014/main" val="2625314177"/>
                      </a:ext>
                    </a:extLst>
                  </a:tr>
                  <a:tr h="280918">
                    <a:tc>
                      <a:txBody>
                        <a:bodyPr/>
                        <a:lstStyle/>
                        <a:p>
                          <a:pPr algn="ctr"/>
                          <a:r>
                            <a:rPr lang="lt-LT" sz="2000" b="1" dirty="0"/>
                            <a:t>Naftos produktai</a:t>
                          </a:r>
                          <a:endParaRPr lang="en-US" sz="2000" b="1" dirty="0">
                            <a:latin typeface="+mn-lt"/>
                          </a:endParaRPr>
                        </a:p>
                      </a:txBody>
                      <a:tcPr anchor="ctr"/>
                    </a:tc>
                    <a:tc>
                      <a:txBody>
                        <a:bodyPr/>
                        <a:lstStyle/>
                        <a:p>
                          <a:pPr algn="r"/>
                          <a14:m>
                            <m:oMathPara xmlns:m="http://schemas.openxmlformats.org/officeDocument/2006/math">
                              <m:oMathParaPr>
                                <m:jc m:val="centerGroup"/>
                              </m:oMathParaPr>
                              <m:oMath xmlns:m="http://schemas.openxmlformats.org/officeDocument/2006/math">
                                <m:r>
                                  <a:rPr lang="lt-LT" sz="2000" b="1" i="1" smtClean="0">
                                    <a:latin typeface="Cambria Math" panose="02040503050406030204" pitchFamily="18" charset="0"/>
                                  </a:rPr>
                                  <m:t>𝐦𝐠</m:t>
                                </m:r>
                                <m:r>
                                  <a:rPr lang="lt-LT" sz="2000" b="1" smtClean="0">
                                    <a:latin typeface="Cambria Math" panose="02040503050406030204" pitchFamily="18" charset="0"/>
                                  </a:rPr>
                                  <m:t>/</m:t>
                                </m:r>
                                <m:r>
                                  <a:rPr lang="lt-LT" sz="2000" b="1" i="0" smtClean="0">
                                    <a:latin typeface="Cambria Math" panose="02040503050406030204" pitchFamily="18" charset="0"/>
                                  </a:rPr>
                                  <m:t>𝐥</m:t>
                                </m:r>
                              </m:oMath>
                            </m:oMathPara>
                          </a14:m>
                          <a:endParaRPr lang="en-US" sz="2000" b="1" dirty="0">
                            <a:latin typeface="+mn-lt"/>
                          </a:endParaRPr>
                        </a:p>
                      </a:txBody>
                      <a:tcPr anchor="ctr"/>
                    </a:tc>
                    <a:tc>
                      <a:txBody>
                        <a:bodyPr/>
                        <a:lstStyle/>
                        <a:p>
                          <a:pPr algn="ctr"/>
                          <a:r>
                            <a:rPr lang="lt-LT" sz="2000" b="1" dirty="0"/>
                            <a:t>&lt;1</a:t>
                          </a:r>
                          <a:endParaRPr lang="en-US" sz="2000" b="1" dirty="0">
                            <a:latin typeface="+mn-lt"/>
                          </a:endParaRPr>
                        </a:p>
                      </a:txBody>
                      <a:tcPr anchor="ctr"/>
                    </a:tc>
                    <a:tc>
                      <a:txBody>
                        <a:bodyPr/>
                        <a:lstStyle/>
                        <a:p>
                          <a:pPr algn="ctr"/>
                          <a:r>
                            <a:rPr lang="lt-LT" sz="2000" b="1" dirty="0"/>
                            <a:t>&lt;1</a:t>
                          </a:r>
                          <a:endParaRPr lang="en-US" sz="2000" b="1" dirty="0">
                            <a:latin typeface="+mn-lt"/>
                          </a:endParaRPr>
                        </a:p>
                      </a:txBody>
                      <a:tcPr anchor="ctr"/>
                    </a:tc>
                    <a:extLst>
                      <a:ext uri="{0D108BD9-81ED-4DB2-BD59-A6C34878D82A}">
                        <a16:rowId xmlns:a16="http://schemas.microsoft.com/office/drawing/2014/main" val="2440121217"/>
                      </a:ext>
                    </a:extLst>
                  </a:tr>
                  <a:tr h="377079">
                    <a:tc>
                      <a:txBody>
                        <a:bodyPr/>
                        <a:lstStyle/>
                        <a:p>
                          <a:pPr algn="ctr"/>
                          <a:r>
                            <a:rPr lang="lt-LT" sz="2000" b="1" dirty="0"/>
                            <a:t>Geležies koncentracija</a:t>
                          </a:r>
                          <a:endParaRPr lang="en-US" sz="2000" b="1" dirty="0">
                            <a:latin typeface="+mn-lt"/>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l-GR" sz="2000" b="1" i="1" smtClean="0">
                                    <a:latin typeface="Cambria Math" panose="02040503050406030204" pitchFamily="18" charset="0"/>
                                  </a:rPr>
                                  <m:t>𝛍</m:t>
                                </m:r>
                                <m:r>
                                  <a:rPr lang="lt-LT" sz="2000" b="1" i="1" smtClean="0">
                                    <a:latin typeface="Cambria Math" panose="02040503050406030204" pitchFamily="18" charset="0"/>
                                  </a:rPr>
                                  <m:t>𝐠</m:t>
                                </m:r>
                                <m:r>
                                  <a:rPr lang="lt-LT" sz="2000" b="1" smtClean="0">
                                    <a:latin typeface="Cambria Math" panose="02040503050406030204" pitchFamily="18" charset="0"/>
                                  </a:rPr>
                                  <m:t>/</m:t>
                                </m:r>
                                <m:r>
                                  <a:rPr lang="lt-LT" sz="2000" b="1" i="1" smtClean="0">
                                    <a:latin typeface="Cambria Math" panose="02040503050406030204" pitchFamily="18" charset="0"/>
                                  </a:rPr>
                                  <m:t>𝐤𝐠</m:t>
                                </m:r>
                              </m:oMath>
                            </m:oMathPara>
                          </a14:m>
                          <a:endParaRPr lang="en-US" sz="2000" b="1" dirty="0">
                            <a:latin typeface="+mn-lt"/>
                          </a:endParaRPr>
                        </a:p>
                      </a:txBody>
                      <a:tcPr anchor="ctr"/>
                    </a:tc>
                    <a:tc>
                      <a:txBody>
                        <a:bodyPr/>
                        <a:lstStyle/>
                        <a:p>
                          <a:pPr algn="ctr"/>
                          <a:r>
                            <a:rPr lang="lt-LT" sz="2000" b="1" dirty="0"/>
                            <a:t>nenustatyta</a:t>
                          </a:r>
                          <a:endParaRPr lang="en-US" sz="2000" b="1" dirty="0">
                            <a:latin typeface="+mn-lt"/>
                          </a:endParaRPr>
                        </a:p>
                      </a:txBody>
                      <a:tcPr anchor="ctr"/>
                    </a:tc>
                    <a:tc>
                      <a:txBody>
                        <a:bodyPr/>
                        <a:lstStyle/>
                        <a:p>
                          <a:pPr algn="ctr"/>
                          <a:r>
                            <a:rPr lang="lt-LT" sz="2000" b="1" dirty="0"/>
                            <a:t>&lt;50</a:t>
                          </a:r>
                          <a:endParaRPr lang="en-US" sz="2000" b="1" dirty="0">
                            <a:latin typeface="+mn-lt"/>
                          </a:endParaRPr>
                        </a:p>
                      </a:txBody>
                      <a:tcPr anchor="ctr"/>
                    </a:tc>
                    <a:extLst>
                      <a:ext uri="{0D108BD9-81ED-4DB2-BD59-A6C34878D82A}">
                        <a16:rowId xmlns:a16="http://schemas.microsoft.com/office/drawing/2014/main" val="4288644348"/>
                      </a:ext>
                    </a:extLst>
                  </a:tr>
                  <a:tr h="924102">
                    <a:tc>
                      <a:txBody>
                        <a:bodyPr/>
                        <a:lstStyle/>
                        <a:p>
                          <a:pPr algn="ctr"/>
                          <a:r>
                            <a:rPr lang="lt-LT" sz="2000" b="1" dirty="0">
                              <a:latin typeface="+mn-lt"/>
                            </a:rPr>
                            <a:t>Kietumas</a:t>
                          </a:r>
                          <a:endParaRPr lang="en-US" sz="2000" b="1" dirty="0">
                            <a:latin typeface="+mn-lt"/>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l-GR" sz="2000" b="1" i="1" smtClean="0">
                                    <a:latin typeface="Cambria Math" panose="02040503050406030204" pitchFamily="18" charset="0"/>
                                  </a:rPr>
                                  <m:t>𝛍</m:t>
                                </m:r>
                                <m:r>
                                  <a:rPr lang="lt-LT" sz="2000" b="1" i="1" smtClean="0">
                                    <a:latin typeface="Cambria Math" panose="02040503050406030204" pitchFamily="18" charset="0"/>
                                  </a:rPr>
                                  <m:t>𝐠</m:t>
                                </m:r>
                                <m:r>
                                  <a:rPr lang="lt-LT" sz="2000" b="1" smtClean="0">
                                    <a:latin typeface="Cambria Math" panose="02040503050406030204" pitchFamily="18" charset="0"/>
                                  </a:rPr>
                                  <m:t>−</m:t>
                                </m:r>
                                <m:r>
                                  <a:rPr lang="lt-LT" sz="2000" b="1" i="1" smtClean="0">
                                    <a:latin typeface="Cambria Math" panose="02040503050406030204" pitchFamily="18" charset="0"/>
                                  </a:rPr>
                                  <m:t>𝐞𝐤𝐯</m:t>
                                </m:r>
                                <m:r>
                                  <a:rPr lang="lt-LT" sz="2000" b="1" smtClean="0">
                                    <a:latin typeface="Cambria Math" panose="02040503050406030204" pitchFamily="18" charset="0"/>
                                  </a:rPr>
                                  <m:t>/</m:t>
                                </m:r>
                                <m:r>
                                  <a:rPr lang="lt-LT" sz="2000" b="1" i="1" smtClean="0">
                                    <a:latin typeface="Cambria Math" panose="02040503050406030204" pitchFamily="18" charset="0"/>
                                  </a:rPr>
                                  <m:t>𝐝</m:t>
                                </m:r>
                                <m:sSup>
                                  <m:sSupPr>
                                    <m:ctrlPr>
                                      <a:rPr lang="lt-LT" sz="2000" b="1" i="1" smtClean="0">
                                        <a:latin typeface="Cambria Math" panose="02040503050406030204" pitchFamily="18" charset="0"/>
                                      </a:rPr>
                                    </m:ctrlPr>
                                  </m:sSupPr>
                                  <m:e>
                                    <m:r>
                                      <a:rPr lang="lt-LT" sz="2000" b="1" i="1" smtClean="0">
                                        <a:latin typeface="Cambria Math" panose="02040503050406030204" pitchFamily="18" charset="0"/>
                                      </a:rPr>
                                      <m:t>𝐦</m:t>
                                    </m:r>
                                  </m:e>
                                  <m:sup>
                                    <m:r>
                                      <a:rPr lang="lt-LT" sz="2000" b="1" i="1" smtClean="0">
                                        <a:latin typeface="Cambria Math" panose="02040503050406030204" pitchFamily="18" charset="0"/>
                                      </a:rPr>
                                      <m:t>𝟑</m:t>
                                    </m:r>
                                  </m:sup>
                                </m:sSup>
                              </m:oMath>
                            </m:oMathPara>
                          </a14:m>
                          <a:endParaRPr lang="en-US" sz="2000" b="1" dirty="0"/>
                        </a:p>
                        <a:p>
                          <a:pPr algn="r"/>
                          <a:endParaRPr lang="en-US" sz="2000" b="1"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000" b="1" dirty="0"/>
                            <a:t>nenustatyta</a:t>
                          </a:r>
                          <a:endParaRPr lang="en-US" sz="2000" b="1"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000" b="1" dirty="0"/>
                            <a:t>nenustatyta</a:t>
                          </a:r>
                          <a:endParaRPr lang="en-US" sz="2000" b="1" dirty="0">
                            <a:latin typeface="+mn-lt"/>
                          </a:endParaRPr>
                        </a:p>
                      </a:txBody>
                      <a:tcPr anchor="ctr"/>
                    </a:tc>
                    <a:extLst>
                      <a:ext uri="{0D108BD9-81ED-4DB2-BD59-A6C34878D82A}">
                        <a16:rowId xmlns:a16="http://schemas.microsoft.com/office/drawing/2014/main" val="2783136746"/>
                      </a:ext>
                    </a:extLst>
                  </a:tr>
                  <a:tr h="497008">
                    <a:tc>
                      <a:txBody>
                        <a:bodyPr/>
                        <a:lstStyle/>
                        <a:p>
                          <a:pPr algn="ctr"/>
                          <a:r>
                            <a:rPr lang="lt-LT" sz="2000" b="1" dirty="0"/>
                            <a:t>Amoniako koncentracija</a:t>
                          </a:r>
                          <a:endParaRPr lang="en-US" sz="2000" b="1" dirty="0">
                            <a:latin typeface="+mn-lt"/>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lt-LT" sz="2000" b="1" i="1" smtClean="0">
                                    <a:latin typeface="Cambria Math" panose="02040503050406030204" pitchFamily="18" charset="0"/>
                                  </a:rPr>
                                  <m:t>𝐦𝐠</m:t>
                                </m:r>
                                <m:r>
                                  <a:rPr lang="lt-LT" sz="2000" b="1" smtClean="0">
                                    <a:latin typeface="Cambria Math" panose="02040503050406030204" pitchFamily="18" charset="0"/>
                                  </a:rPr>
                                  <m:t>/</m:t>
                                </m:r>
                                <m:r>
                                  <a:rPr lang="lt-LT" sz="2000" b="1" i="1" smtClean="0">
                                    <a:latin typeface="Cambria Math" panose="02040503050406030204" pitchFamily="18" charset="0"/>
                                  </a:rPr>
                                  <m:t>𝐤𝐠</m:t>
                                </m:r>
                              </m:oMath>
                            </m:oMathPara>
                          </a14:m>
                          <a:endParaRPr lang="en-US" sz="2000" b="1" dirty="0"/>
                        </a:p>
                        <a:p>
                          <a:pPr algn="r"/>
                          <a:endParaRPr lang="en-US" sz="2000" b="1"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000" b="1" dirty="0"/>
                            <a:t>nenustatyta</a:t>
                          </a:r>
                          <a:endParaRPr lang="en-US" sz="2000" b="1"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000" b="1" dirty="0"/>
                            <a:t>nenustatyta</a:t>
                          </a:r>
                          <a:endParaRPr lang="en-US" sz="2000" b="1" dirty="0">
                            <a:latin typeface="+mn-lt"/>
                          </a:endParaRPr>
                        </a:p>
                      </a:txBody>
                      <a:tcPr anchor="ctr"/>
                    </a:tc>
                    <a:extLst>
                      <a:ext uri="{0D108BD9-81ED-4DB2-BD59-A6C34878D82A}">
                        <a16:rowId xmlns:a16="http://schemas.microsoft.com/office/drawing/2014/main" val="2743969706"/>
                      </a:ext>
                    </a:extLst>
                  </a:tr>
                  <a:tr h="497008">
                    <a:tc>
                      <a:txBody>
                        <a:bodyPr/>
                        <a:lstStyle/>
                        <a:p>
                          <a:pPr algn="ctr"/>
                          <a:r>
                            <a:rPr lang="lt-LT" sz="2000" b="1" dirty="0"/>
                            <a:t>Vario koncentracija</a:t>
                          </a:r>
                          <a:endParaRPr lang="en-US" sz="2000" b="1" dirty="0">
                            <a:latin typeface="+mn-lt"/>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l-GR" sz="2000" b="1" i="1" smtClean="0">
                                    <a:latin typeface="Cambria Math" panose="02040503050406030204" pitchFamily="18" charset="0"/>
                                  </a:rPr>
                                  <m:t>𝛍</m:t>
                                </m:r>
                                <m:r>
                                  <a:rPr lang="lt-LT" sz="2000" b="1" i="1" smtClean="0">
                                    <a:latin typeface="Cambria Math" panose="02040503050406030204" pitchFamily="18" charset="0"/>
                                  </a:rPr>
                                  <m:t>𝐠</m:t>
                                </m:r>
                                <m:r>
                                  <a:rPr lang="lt-LT" sz="2000" b="1" smtClean="0">
                                    <a:latin typeface="Cambria Math" panose="02040503050406030204" pitchFamily="18" charset="0"/>
                                  </a:rPr>
                                  <m:t>/</m:t>
                                </m:r>
                                <m:r>
                                  <a:rPr lang="lt-LT" sz="2000" b="1" i="1" smtClean="0">
                                    <a:latin typeface="Cambria Math" panose="02040503050406030204" pitchFamily="18" charset="0"/>
                                  </a:rPr>
                                  <m:t>𝐤𝐠</m:t>
                                </m:r>
                              </m:oMath>
                            </m:oMathPara>
                          </a14:m>
                          <a:endParaRPr lang="en-US" sz="2000" b="1" dirty="0"/>
                        </a:p>
                        <a:p>
                          <a:pPr algn="r"/>
                          <a:endParaRPr lang="en-US" sz="2000" b="1"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000" b="1" dirty="0"/>
                            <a:t>nenustatyta</a:t>
                          </a:r>
                          <a:endParaRPr lang="en-US" sz="2000" b="1"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000" b="1" dirty="0"/>
                            <a:t>nenustatyta</a:t>
                          </a:r>
                          <a:endParaRPr lang="en-US" sz="2000" b="1" dirty="0">
                            <a:latin typeface="+mn-lt"/>
                          </a:endParaRPr>
                        </a:p>
                      </a:txBody>
                      <a:tcPr anchor="ctr"/>
                    </a:tc>
                    <a:extLst>
                      <a:ext uri="{0D108BD9-81ED-4DB2-BD59-A6C34878D82A}">
                        <a16:rowId xmlns:a16="http://schemas.microsoft.com/office/drawing/2014/main" val="2851879524"/>
                      </a:ext>
                    </a:extLst>
                  </a:tr>
                </a:tbl>
              </a:graphicData>
            </a:graphic>
          </p:graphicFrame>
        </mc:Choice>
        <mc:Fallback xmlns="">
          <p:graphicFrame>
            <p:nvGraphicFramePr>
              <p:cNvPr id="5" name="Table 4">
                <a:extLst>
                  <a:ext uri="{FF2B5EF4-FFF2-40B4-BE49-F238E27FC236}">
                    <a16:creationId xmlns:a16="http://schemas.microsoft.com/office/drawing/2014/main" id="{D38F74EA-CA3F-4B07-9165-C93FBF701968}"/>
                  </a:ext>
                </a:extLst>
              </p:cNvPr>
              <p:cNvGraphicFramePr>
                <a:graphicFrameLocks noGrp="1"/>
              </p:cNvGraphicFramePr>
              <p:nvPr>
                <p:extLst>
                  <p:ext uri="{D42A27DB-BD31-4B8C-83A1-F6EECF244321}">
                    <p14:modId xmlns:p14="http://schemas.microsoft.com/office/powerpoint/2010/main" val="926530837"/>
                  </p:ext>
                </p:extLst>
              </p:nvPr>
            </p:nvGraphicFramePr>
            <p:xfrm>
              <a:off x="448374" y="754290"/>
              <a:ext cx="11295245" cy="6014262"/>
            </p:xfrm>
            <a:graphic>
              <a:graphicData uri="http://schemas.openxmlformats.org/drawingml/2006/table">
                <a:tbl>
                  <a:tblPr firstRow="1" bandRow="1">
                    <a:tableStyleId>{BC89EF96-8CEA-46FF-86C4-4CE0E7609802}</a:tableStyleId>
                  </a:tblPr>
                  <a:tblGrid>
                    <a:gridCol w="2684646">
                      <a:extLst>
                        <a:ext uri="{9D8B030D-6E8A-4147-A177-3AD203B41FA5}">
                          <a16:colId xmlns:a16="http://schemas.microsoft.com/office/drawing/2014/main" val="1901283628"/>
                        </a:ext>
                      </a:extLst>
                    </a:gridCol>
                    <a:gridCol w="2194560">
                      <a:extLst>
                        <a:ext uri="{9D8B030D-6E8A-4147-A177-3AD203B41FA5}">
                          <a16:colId xmlns:a16="http://schemas.microsoft.com/office/drawing/2014/main" val="2080441527"/>
                        </a:ext>
                      </a:extLst>
                    </a:gridCol>
                    <a:gridCol w="2834640">
                      <a:extLst>
                        <a:ext uri="{9D8B030D-6E8A-4147-A177-3AD203B41FA5}">
                          <a16:colId xmlns:a16="http://schemas.microsoft.com/office/drawing/2014/main" val="448548358"/>
                        </a:ext>
                      </a:extLst>
                    </a:gridCol>
                    <a:gridCol w="3581399">
                      <a:extLst>
                        <a:ext uri="{9D8B030D-6E8A-4147-A177-3AD203B41FA5}">
                          <a16:colId xmlns:a16="http://schemas.microsoft.com/office/drawing/2014/main" val="3049665410"/>
                        </a:ext>
                      </a:extLst>
                    </a:gridCol>
                  </a:tblGrid>
                  <a:tr h="701040">
                    <a:tc>
                      <a:txBody>
                        <a:bodyPr/>
                        <a:lstStyle/>
                        <a:p>
                          <a:pPr algn="r"/>
                          <a:endParaRPr lang="en-US" sz="1800" b="1" dirty="0">
                            <a:latin typeface="+mn-lt"/>
                          </a:endParaRPr>
                        </a:p>
                      </a:txBody>
                      <a:tcPr/>
                    </a:tc>
                    <a:tc>
                      <a:txBody>
                        <a:bodyPr/>
                        <a:lstStyle/>
                        <a:p>
                          <a:pPr algn="r"/>
                          <a:endParaRPr lang="en-US" sz="1800" b="1"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000" b="1" dirty="0"/>
                            <a:t>Reikalavimai </a:t>
                          </a:r>
                          <a:r>
                            <a:rPr lang="lt-LT" sz="2000" b="1" dirty="0">
                              <a:solidFill>
                                <a:srgbClr val="FF0000"/>
                              </a:solidFill>
                            </a:rPr>
                            <a:t>papildymo</a:t>
                          </a:r>
                          <a:r>
                            <a:rPr lang="lt-LT" sz="2000" b="1" dirty="0"/>
                            <a:t> vandeniui</a:t>
                          </a:r>
                          <a:endParaRPr lang="en-US" sz="2000" b="1"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000" b="1" dirty="0"/>
                            <a:t>Reikalavimai </a:t>
                          </a:r>
                          <a:r>
                            <a:rPr lang="lt-LT" sz="2000" b="1" dirty="0">
                              <a:solidFill>
                                <a:srgbClr val="FF0000"/>
                              </a:solidFill>
                            </a:rPr>
                            <a:t>tinklų</a:t>
                          </a:r>
                          <a:r>
                            <a:rPr lang="lt-LT" sz="2000" b="1" dirty="0"/>
                            <a:t> </a:t>
                          </a:r>
                          <a:br>
                            <a:rPr lang="lt-LT" sz="2000" b="1" dirty="0"/>
                          </a:br>
                          <a:r>
                            <a:rPr lang="lt-LT" sz="2000" b="1" dirty="0"/>
                            <a:t>vandeniui</a:t>
                          </a:r>
                          <a:endParaRPr lang="en-US" sz="2000" b="1" dirty="0">
                            <a:latin typeface="+mn-lt"/>
                          </a:endParaRPr>
                        </a:p>
                      </a:txBody>
                      <a:tcPr/>
                    </a:tc>
                    <a:extLst>
                      <a:ext uri="{0D108BD9-81ED-4DB2-BD59-A6C34878D82A}">
                        <a16:rowId xmlns:a16="http://schemas.microsoft.com/office/drawing/2014/main" val="3991488557"/>
                      </a:ext>
                    </a:extLst>
                  </a:tr>
                  <a:tr h="396240">
                    <a:tc>
                      <a:txBody>
                        <a:bodyPr/>
                        <a:lstStyle/>
                        <a:p>
                          <a:pPr algn="ctr"/>
                          <a:r>
                            <a:rPr lang="en-US" sz="2000" b="1" dirty="0"/>
                            <a:t>pH</a:t>
                          </a:r>
                          <a:endParaRPr lang="en-US" sz="2000" b="1" dirty="0">
                            <a:latin typeface="+mn-lt"/>
                          </a:endParaRPr>
                        </a:p>
                      </a:txBody>
                      <a:tcPr anchor="ctr"/>
                    </a:tc>
                    <a:tc>
                      <a:txBody>
                        <a:bodyPr/>
                        <a:lstStyle/>
                        <a:p>
                          <a:pPr algn="r"/>
                          <a:endParaRPr lang="en-US" sz="2000" b="1" dirty="0">
                            <a:latin typeface="+mn-lt"/>
                          </a:endParaRPr>
                        </a:p>
                      </a:txBody>
                      <a:tcPr anchor="ctr"/>
                    </a:tc>
                    <a:tc>
                      <a:txBody>
                        <a:bodyPr/>
                        <a:lstStyle/>
                        <a:p>
                          <a:pPr algn="ctr"/>
                          <a:r>
                            <a:rPr lang="lt-LT" sz="2000" b="1" dirty="0"/>
                            <a:t>8.5-9.5</a:t>
                          </a:r>
                          <a:endParaRPr lang="en-US" sz="2000" b="1" dirty="0">
                            <a:latin typeface="+mn-lt"/>
                          </a:endParaRPr>
                        </a:p>
                      </a:txBody>
                      <a:tcPr anchor="ctr"/>
                    </a:tc>
                    <a:tc>
                      <a:txBody>
                        <a:bodyPr/>
                        <a:lstStyle/>
                        <a:p>
                          <a:pPr algn="ctr"/>
                          <a:r>
                            <a:rPr lang="lt-LT" sz="2000" b="1" dirty="0"/>
                            <a:t>8.5-9.5</a:t>
                          </a:r>
                          <a:endParaRPr lang="en-US" sz="2000" b="1" dirty="0">
                            <a:latin typeface="+mn-lt"/>
                          </a:endParaRPr>
                        </a:p>
                      </a:txBody>
                      <a:tcPr anchor="ctr"/>
                    </a:tc>
                    <a:extLst>
                      <a:ext uri="{0D108BD9-81ED-4DB2-BD59-A6C34878D82A}">
                        <a16:rowId xmlns:a16="http://schemas.microsoft.com/office/drawing/2014/main" val="3223430784"/>
                      </a:ext>
                    </a:extLst>
                  </a:tr>
                  <a:tr h="701040">
                    <a:tc>
                      <a:txBody>
                        <a:bodyPr/>
                        <a:lstStyle/>
                        <a:p>
                          <a:pPr algn="ctr"/>
                          <a:r>
                            <a:rPr kumimoji="0" lang="lt-LT" sz="2000" b="1" kern="1200" dirty="0">
                              <a:solidFill>
                                <a:schemeClr val="tx1"/>
                              </a:solidFill>
                              <a:effectLst/>
                            </a:rPr>
                            <a:t>Laisvasis anglies dioksidas</a:t>
                          </a:r>
                          <a:endParaRPr lang="en-US" sz="2000" b="1" dirty="0">
                            <a:latin typeface="+mn-lt"/>
                          </a:endParaRPr>
                        </a:p>
                      </a:txBody>
                      <a:tcPr anchor="ctr"/>
                    </a:tc>
                    <a:tc>
                      <a:txBody>
                        <a:bodyPr/>
                        <a:lstStyle/>
                        <a:p>
                          <a:pPr algn="r"/>
                          <a:endParaRPr lang="en-US" sz="2000" b="1" dirty="0">
                            <a:latin typeface="+mn-lt"/>
                          </a:endParaRPr>
                        </a:p>
                      </a:txBody>
                      <a:tcPr anchor="ctr"/>
                    </a:tc>
                    <a:tc>
                      <a:txBody>
                        <a:bodyPr/>
                        <a:lstStyle/>
                        <a:p>
                          <a:pPr algn="ctr"/>
                          <a:r>
                            <a:rPr lang="lt-LT" sz="2000" b="1" dirty="0"/>
                            <a:t>0</a:t>
                          </a:r>
                          <a:endParaRPr lang="en-US" sz="2000" b="1" dirty="0">
                            <a:latin typeface="+mn-lt"/>
                          </a:endParaRPr>
                        </a:p>
                      </a:txBody>
                      <a:tcPr anchor="ctr"/>
                    </a:tc>
                    <a:tc>
                      <a:txBody>
                        <a:bodyPr/>
                        <a:lstStyle/>
                        <a:p>
                          <a:pPr algn="ctr"/>
                          <a:r>
                            <a:rPr lang="lt-LT" sz="2000" b="1" dirty="0"/>
                            <a:t>0</a:t>
                          </a:r>
                          <a:endParaRPr lang="en-US" sz="2000" b="1" dirty="0">
                            <a:latin typeface="+mn-lt"/>
                          </a:endParaRPr>
                        </a:p>
                      </a:txBody>
                      <a:tcPr anchor="ctr"/>
                    </a:tc>
                    <a:extLst>
                      <a:ext uri="{0D108BD9-81ED-4DB2-BD59-A6C34878D82A}">
                        <a16:rowId xmlns:a16="http://schemas.microsoft.com/office/drawing/2014/main" val="1247057974"/>
                      </a:ext>
                    </a:extLst>
                  </a:tr>
                  <a:tr h="396240">
                    <a:tc>
                      <a:txBody>
                        <a:bodyPr/>
                        <a:lstStyle/>
                        <a:p>
                          <a:pPr algn="ctr"/>
                          <a:r>
                            <a:rPr lang="lt-LT" sz="2000" b="1" dirty="0"/>
                            <a:t>Deguonis</a:t>
                          </a:r>
                          <a:endParaRPr lang="en-US" sz="2000" b="1" dirty="0">
                            <a:latin typeface="+mn-lt"/>
                          </a:endParaRPr>
                        </a:p>
                      </a:txBody>
                      <a:tcPr anchor="ctr"/>
                    </a:tc>
                    <a:tc>
                      <a:txBody>
                        <a:bodyPr/>
                        <a:lstStyle/>
                        <a:p>
                          <a:endParaRPr lang="en-US"/>
                        </a:p>
                      </a:txBody>
                      <a:tcPr anchor="ctr">
                        <a:blipFill>
                          <a:blip r:embed="rId3"/>
                          <a:stretch>
                            <a:fillRect l="-122778" t="-454545" r="-293333" b="-953030"/>
                          </a:stretch>
                        </a:blipFill>
                      </a:tcPr>
                    </a:tc>
                    <a:tc>
                      <a:txBody>
                        <a:bodyPr/>
                        <a:lstStyle/>
                        <a:p>
                          <a:pPr algn="ctr"/>
                          <a:r>
                            <a:rPr lang="lt-LT" sz="2000" b="1" dirty="0"/>
                            <a:t>&lt;50</a:t>
                          </a:r>
                          <a:endParaRPr lang="en-US" sz="2000" b="1" dirty="0">
                            <a:latin typeface="+mn-lt"/>
                          </a:endParaRPr>
                        </a:p>
                      </a:txBody>
                      <a:tcPr anchor="ctr"/>
                    </a:tc>
                    <a:tc>
                      <a:txBody>
                        <a:bodyPr/>
                        <a:lstStyle/>
                        <a:p>
                          <a:pPr algn="ctr"/>
                          <a:r>
                            <a:rPr lang="lt-LT" sz="2000" b="1" dirty="0"/>
                            <a:t>&lt;20</a:t>
                          </a:r>
                          <a:endParaRPr lang="en-US" sz="2000" b="1" dirty="0">
                            <a:latin typeface="+mn-lt"/>
                          </a:endParaRPr>
                        </a:p>
                      </a:txBody>
                      <a:tcPr anchor="ctr"/>
                    </a:tc>
                    <a:extLst>
                      <a:ext uri="{0D108BD9-81ED-4DB2-BD59-A6C34878D82A}">
                        <a16:rowId xmlns:a16="http://schemas.microsoft.com/office/drawing/2014/main" val="174293760"/>
                      </a:ext>
                    </a:extLst>
                  </a:tr>
                  <a:tr h="701040">
                    <a:tc>
                      <a:txBody>
                        <a:bodyPr/>
                        <a:lstStyle/>
                        <a:p>
                          <a:pPr algn="ctr"/>
                          <a:r>
                            <a:rPr lang="lt-LT" sz="2000" b="1" dirty="0"/>
                            <a:t>Suspenduotos kietosios medžiagos</a:t>
                          </a:r>
                          <a:endParaRPr lang="en-US" sz="2000" b="1" dirty="0">
                            <a:latin typeface="+mn-lt"/>
                          </a:endParaRPr>
                        </a:p>
                      </a:txBody>
                      <a:tcPr anchor="ctr"/>
                    </a:tc>
                    <a:tc>
                      <a:txBody>
                        <a:bodyPr/>
                        <a:lstStyle/>
                        <a:p>
                          <a:endParaRPr lang="en-US"/>
                        </a:p>
                      </a:txBody>
                      <a:tcPr anchor="ctr">
                        <a:blipFill>
                          <a:blip r:embed="rId3"/>
                          <a:stretch>
                            <a:fillRect l="-122778" t="-318261" r="-293333" b="-446957"/>
                          </a:stretch>
                        </a:blipFill>
                      </a:tcPr>
                    </a:tc>
                    <a:tc>
                      <a:txBody>
                        <a:bodyPr/>
                        <a:lstStyle/>
                        <a:p>
                          <a:pPr algn="ctr"/>
                          <a:r>
                            <a:rPr lang="lt-LT" sz="2000" b="1" dirty="0"/>
                            <a:t>&lt;5</a:t>
                          </a:r>
                          <a:endParaRPr lang="en-US" sz="2000" b="1" dirty="0">
                            <a:latin typeface="+mn-lt"/>
                          </a:endParaRPr>
                        </a:p>
                      </a:txBody>
                      <a:tcPr anchor="ctr"/>
                    </a:tc>
                    <a:tc>
                      <a:txBody>
                        <a:bodyPr/>
                        <a:lstStyle/>
                        <a:p>
                          <a:pPr algn="ctr"/>
                          <a:r>
                            <a:rPr lang="lt-LT" sz="2000" b="1" dirty="0"/>
                            <a:t>&lt;5</a:t>
                          </a:r>
                          <a:endParaRPr lang="en-US" sz="2000" b="1" dirty="0">
                            <a:latin typeface="+mn-lt"/>
                          </a:endParaRPr>
                        </a:p>
                      </a:txBody>
                      <a:tcPr anchor="ctr"/>
                    </a:tc>
                    <a:extLst>
                      <a:ext uri="{0D108BD9-81ED-4DB2-BD59-A6C34878D82A}">
                        <a16:rowId xmlns:a16="http://schemas.microsoft.com/office/drawing/2014/main" val="2625314177"/>
                      </a:ext>
                    </a:extLst>
                  </a:tr>
                  <a:tr h="396240">
                    <a:tc>
                      <a:txBody>
                        <a:bodyPr/>
                        <a:lstStyle/>
                        <a:p>
                          <a:pPr algn="ctr"/>
                          <a:r>
                            <a:rPr lang="lt-LT" sz="2000" b="1" dirty="0"/>
                            <a:t>Naftos produktai</a:t>
                          </a:r>
                          <a:endParaRPr lang="en-US" sz="2000" b="1" dirty="0">
                            <a:latin typeface="+mn-lt"/>
                          </a:endParaRPr>
                        </a:p>
                      </a:txBody>
                      <a:tcPr anchor="ctr"/>
                    </a:tc>
                    <a:tc>
                      <a:txBody>
                        <a:bodyPr/>
                        <a:lstStyle/>
                        <a:p>
                          <a:endParaRPr lang="en-US"/>
                        </a:p>
                      </a:txBody>
                      <a:tcPr anchor="ctr">
                        <a:blipFill>
                          <a:blip r:embed="rId3"/>
                          <a:stretch>
                            <a:fillRect l="-122778" t="-740000" r="-293333" b="-690769"/>
                          </a:stretch>
                        </a:blipFill>
                      </a:tcPr>
                    </a:tc>
                    <a:tc>
                      <a:txBody>
                        <a:bodyPr/>
                        <a:lstStyle/>
                        <a:p>
                          <a:pPr algn="ctr"/>
                          <a:r>
                            <a:rPr lang="lt-LT" sz="2000" b="1" dirty="0"/>
                            <a:t>&lt;1</a:t>
                          </a:r>
                          <a:endParaRPr lang="en-US" sz="2000" b="1" dirty="0">
                            <a:latin typeface="+mn-lt"/>
                          </a:endParaRPr>
                        </a:p>
                      </a:txBody>
                      <a:tcPr anchor="ctr"/>
                    </a:tc>
                    <a:tc>
                      <a:txBody>
                        <a:bodyPr/>
                        <a:lstStyle/>
                        <a:p>
                          <a:pPr algn="ctr"/>
                          <a:r>
                            <a:rPr lang="lt-LT" sz="2000" b="1" dirty="0"/>
                            <a:t>&lt;1</a:t>
                          </a:r>
                          <a:endParaRPr lang="en-US" sz="2000" b="1" dirty="0">
                            <a:latin typeface="+mn-lt"/>
                          </a:endParaRPr>
                        </a:p>
                      </a:txBody>
                      <a:tcPr anchor="ctr"/>
                    </a:tc>
                    <a:extLst>
                      <a:ext uri="{0D108BD9-81ED-4DB2-BD59-A6C34878D82A}">
                        <a16:rowId xmlns:a16="http://schemas.microsoft.com/office/drawing/2014/main" val="2440121217"/>
                      </a:ext>
                    </a:extLst>
                  </a:tr>
                  <a:tr h="396240">
                    <a:tc>
                      <a:txBody>
                        <a:bodyPr/>
                        <a:lstStyle/>
                        <a:p>
                          <a:pPr algn="ctr"/>
                          <a:r>
                            <a:rPr lang="lt-LT" sz="2000" b="1" dirty="0"/>
                            <a:t>Geležies koncentracija</a:t>
                          </a:r>
                          <a:endParaRPr lang="en-US" sz="2000" b="1" dirty="0">
                            <a:latin typeface="+mn-lt"/>
                          </a:endParaRPr>
                        </a:p>
                      </a:txBody>
                      <a:tcPr anchor="ctr"/>
                    </a:tc>
                    <a:tc>
                      <a:txBody>
                        <a:bodyPr/>
                        <a:lstStyle/>
                        <a:p>
                          <a:endParaRPr lang="en-US"/>
                        </a:p>
                      </a:txBody>
                      <a:tcPr anchor="ctr">
                        <a:blipFill>
                          <a:blip r:embed="rId3"/>
                          <a:stretch>
                            <a:fillRect l="-122778" t="-840000" r="-293333" b="-590769"/>
                          </a:stretch>
                        </a:blipFill>
                      </a:tcPr>
                    </a:tc>
                    <a:tc>
                      <a:txBody>
                        <a:bodyPr/>
                        <a:lstStyle/>
                        <a:p>
                          <a:pPr algn="ctr"/>
                          <a:r>
                            <a:rPr lang="lt-LT" sz="2000" b="1" dirty="0"/>
                            <a:t>nenustatyta</a:t>
                          </a:r>
                          <a:endParaRPr lang="en-US" sz="2000" b="1" dirty="0">
                            <a:latin typeface="+mn-lt"/>
                          </a:endParaRPr>
                        </a:p>
                      </a:txBody>
                      <a:tcPr anchor="ctr"/>
                    </a:tc>
                    <a:tc>
                      <a:txBody>
                        <a:bodyPr/>
                        <a:lstStyle/>
                        <a:p>
                          <a:pPr algn="ctr"/>
                          <a:r>
                            <a:rPr lang="lt-LT" sz="2000" b="1" dirty="0"/>
                            <a:t>&lt;50</a:t>
                          </a:r>
                          <a:endParaRPr lang="en-US" sz="2000" b="1" dirty="0">
                            <a:latin typeface="+mn-lt"/>
                          </a:endParaRPr>
                        </a:p>
                      </a:txBody>
                      <a:tcPr anchor="ctr"/>
                    </a:tc>
                    <a:extLst>
                      <a:ext uri="{0D108BD9-81ED-4DB2-BD59-A6C34878D82A}">
                        <a16:rowId xmlns:a16="http://schemas.microsoft.com/office/drawing/2014/main" val="4288644348"/>
                      </a:ext>
                    </a:extLst>
                  </a:tr>
                  <a:tr h="924102">
                    <a:tc>
                      <a:txBody>
                        <a:bodyPr/>
                        <a:lstStyle/>
                        <a:p>
                          <a:pPr algn="ctr"/>
                          <a:r>
                            <a:rPr lang="lt-LT" sz="2000" b="1" dirty="0">
                              <a:latin typeface="+mn-lt"/>
                            </a:rPr>
                            <a:t>Kietumas</a:t>
                          </a:r>
                          <a:endParaRPr lang="en-US" sz="2000" b="1" dirty="0">
                            <a:latin typeface="+mn-lt"/>
                          </a:endParaRPr>
                        </a:p>
                      </a:txBody>
                      <a:tcPr anchor="ctr"/>
                    </a:tc>
                    <a:tc>
                      <a:txBody>
                        <a:bodyPr/>
                        <a:lstStyle/>
                        <a:p>
                          <a:endParaRPr lang="en-US"/>
                        </a:p>
                      </a:txBody>
                      <a:tcPr anchor="ctr">
                        <a:blipFill>
                          <a:blip r:embed="rId3"/>
                          <a:stretch>
                            <a:fillRect l="-122778" t="-401974" r="-293333" b="-152632"/>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000" b="1" dirty="0"/>
                            <a:t>nenustatyta</a:t>
                          </a:r>
                          <a:endParaRPr lang="en-US" sz="2000" b="1"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000" b="1" dirty="0"/>
                            <a:t>nenustatyta</a:t>
                          </a:r>
                          <a:endParaRPr lang="en-US" sz="2000" b="1" dirty="0">
                            <a:latin typeface="+mn-lt"/>
                          </a:endParaRPr>
                        </a:p>
                      </a:txBody>
                      <a:tcPr anchor="ctr"/>
                    </a:tc>
                    <a:extLst>
                      <a:ext uri="{0D108BD9-81ED-4DB2-BD59-A6C34878D82A}">
                        <a16:rowId xmlns:a16="http://schemas.microsoft.com/office/drawing/2014/main" val="2783136746"/>
                      </a:ext>
                    </a:extLst>
                  </a:tr>
                  <a:tr h="701040">
                    <a:tc>
                      <a:txBody>
                        <a:bodyPr/>
                        <a:lstStyle/>
                        <a:p>
                          <a:pPr algn="ctr"/>
                          <a:r>
                            <a:rPr lang="lt-LT" sz="2000" b="1" dirty="0"/>
                            <a:t>Amoniako koncentracija</a:t>
                          </a:r>
                          <a:endParaRPr lang="en-US" sz="2000" b="1" dirty="0">
                            <a:latin typeface="+mn-lt"/>
                          </a:endParaRPr>
                        </a:p>
                      </a:txBody>
                      <a:tcPr anchor="ctr"/>
                    </a:tc>
                    <a:tc>
                      <a:txBody>
                        <a:bodyPr/>
                        <a:lstStyle/>
                        <a:p>
                          <a:endParaRPr lang="en-US"/>
                        </a:p>
                      </a:txBody>
                      <a:tcPr anchor="ctr">
                        <a:blipFill>
                          <a:blip r:embed="rId3"/>
                          <a:stretch>
                            <a:fillRect l="-122778" t="-663478" r="-293333" b="-101739"/>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000" b="1" dirty="0"/>
                            <a:t>nenustatyta</a:t>
                          </a:r>
                          <a:endParaRPr lang="en-US" sz="2000" b="1"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000" b="1" dirty="0"/>
                            <a:t>nenustatyta</a:t>
                          </a:r>
                          <a:endParaRPr lang="en-US" sz="2000" b="1" dirty="0">
                            <a:latin typeface="+mn-lt"/>
                          </a:endParaRPr>
                        </a:p>
                      </a:txBody>
                      <a:tcPr anchor="ctr"/>
                    </a:tc>
                    <a:extLst>
                      <a:ext uri="{0D108BD9-81ED-4DB2-BD59-A6C34878D82A}">
                        <a16:rowId xmlns:a16="http://schemas.microsoft.com/office/drawing/2014/main" val="2743969706"/>
                      </a:ext>
                    </a:extLst>
                  </a:tr>
                  <a:tr h="701040">
                    <a:tc>
                      <a:txBody>
                        <a:bodyPr/>
                        <a:lstStyle/>
                        <a:p>
                          <a:pPr algn="ctr"/>
                          <a:r>
                            <a:rPr lang="lt-LT" sz="2000" b="1" dirty="0"/>
                            <a:t>Vario koncentracija</a:t>
                          </a:r>
                          <a:endParaRPr lang="en-US" sz="2000" b="1" dirty="0">
                            <a:latin typeface="+mn-lt"/>
                          </a:endParaRPr>
                        </a:p>
                      </a:txBody>
                      <a:tcPr anchor="ctr"/>
                    </a:tc>
                    <a:tc>
                      <a:txBody>
                        <a:bodyPr/>
                        <a:lstStyle/>
                        <a:p>
                          <a:endParaRPr lang="en-US"/>
                        </a:p>
                      </a:txBody>
                      <a:tcPr anchor="ctr">
                        <a:blipFill>
                          <a:blip r:embed="rId3"/>
                          <a:stretch>
                            <a:fillRect l="-122778" t="-763478" r="-293333" b="-1739"/>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000" b="1" dirty="0"/>
                            <a:t>nenustatyta</a:t>
                          </a:r>
                          <a:endParaRPr lang="en-US" sz="2000" b="1"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000" b="1" dirty="0"/>
                            <a:t>nenustatyta</a:t>
                          </a:r>
                          <a:endParaRPr lang="en-US" sz="2000" b="1" dirty="0">
                            <a:latin typeface="+mn-lt"/>
                          </a:endParaRPr>
                        </a:p>
                      </a:txBody>
                      <a:tcPr anchor="ctr"/>
                    </a:tc>
                    <a:extLst>
                      <a:ext uri="{0D108BD9-81ED-4DB2-BD59-A6C34878D82A}">
                        <a16:rowId xmlns:a16="http://schemas.microsoft.com/office/drawing/2014/main" val="2851879524"/>
                      </a:ext>
                    </a:extLst>
                  </a:tr>
                </a:tbl>
              </a:graphicData>
            </a:graphic>
          </p:graphicFrame>
        </mc:Fallback>
      </mc:AlternateContent>
    </p:spTree>
    <p:extLst>
      <p:ext uri="{BB962C8B-B14F-4D97-AF65-F5344CB8AC3E}">
        <p14:creationId xmlns:p14="http://schemas.microsoft.com/office/powerpoint/2010/main" val="30027230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E92DC-1A02-47C4-BAD5-3A1912170226}"/>
              </a:ext>
            </a:extLst>
          </p:cNvPr>
          <p:cNvSpPr>
            <a:spLocks noGrp="1"/>
          </p:cNvSpPr>
          <p:nvPr>
            <p:ph type="title"/>
          </p:nvPr>
        </p:nvSpPr>
        <p:spPr>
          <a:xfrm>
            <a:off x="1914329" y="231606"/>
            <a:ext cx="9906001" cy="657223"/>
          </a:xfrm>
        </p:spPr>
        <p:txBody>
          <a:bodyPr>
            <a:normAutofit/>
          </a:bodyPr>
          <a:lstStyle/>
          <a:p>
            <a:pPr algn="r"/>
            <a:r>
              <a:rPr lang="lt-LT" sz="3200" dirty="0">
                <a:solidFill>
                  <a:srgbClr val="0070C0"/>
                </a:solidFill>
                <a:latin typeface="+mj-lt"/>
              </a:rPr>
              <a:t>Vandens valymo CŠT sistemose technologijos</a:t>
            </a:r>
            <a:endParaRPr lang="lt-LT" dirty="0"/>
          </a:p>
        </p:txBody>
      </p:sp>
      <p:pic>
        <p:nvPicPr>
          <p:cNvPr id="7" name="Content Placeholder 6">
            <a:extLst>
              <a:ext uri="{FF2B5EF4-FFF2-40B4-BE49-F238E27FC236}">
                <a16:creationId xmlns:a16="http://schemas.microsoft.com/office/drawing/2014/main" id="{AB371FAF-501E-4514-8916-9DEDBB9D6C84}"/>
              </a:ext>
            </a:extLst>
          </p:cNvPr>
          <p:cNvPicPr>
            <a:picLocks noGrp="1" noChangeAspect="1"/>
          </p:cNvPicPr>
          <p:nvPr>
            <p:ph idx="1"/>
          </p:nvPr>
        </p:nvPicPr>
        <p:blipFill>
          <a:blip r:embed="rId2"/>
          <a:stretch>
            <a:fillRect/>
          </a:stretch>
        </p:blipFill>
        <p:spPr>
          <a:xfrm>
            <a:off x="205274" y="681037"/>
            <a:ext cx="5890726" cy="3454761"/>
          </a:xfrm>
          <a:prstGeom prst="rect">
            <a:avLst/>
          </a:prstGeom>
        </p:spPr>
      </p:pic>
      <p:sp>
        <p:nvSpPr>
          <p:cNvPr id="8" name="TextBox 7">
            <a:extLst>
              <a:ext uri="{FF2B5EF4-FFF2-40B4-BE49-F238E27FC236}">
                <a16:creationId xmlns:a16="http://schemas.microsoft.com/office/drawing/2014/main" id="{2152DD73-72A6-4491-A41E-3E73B6323871}"/>
              </a:ext>
            </a:extLst>
          </p:cNvPr>
          <p:cNvSpPr txBox="1"/>
          <p:nvPr/>
        </p:nvSpPr>
        <p:spPr>
          <a:xfrm>
            <a:off x="6295830" y="1225689"/>
            <a:ext cx="532467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000" b="1" i="1" u="none" strike="noStrike" kern="1200" cap="none" spc="0" normalizeH="0" baseline="0" noProof="0" dirty="0">
                <a:ln>
                  <a:noFill/>
                </a:ln>
                <a:solidFill>
                  <a:prstClr val="black"/>
                </a:solidFill>
                <a:effectLst/>
                <a:uLnTx/>
                <a:uFillTx/>
                <a:latin typeface="Calibri" panose="020F0502020204030204"/>
                <a:ea typeface="+mn-ea"/>
                <a:cs typeface="+mn-cs"/>
              </a:rPr>
              <a:t>Minkštinimas</a:t>
            </a:r>
            <a:r>
              <a:rPr kumimoji="0" lang="lt-LT" sz="2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lt-LT" sz="2000" b="0" i="0" u="none" strike="noStrike" kern="1200" cap="none" spc="0" normalizeH="0" baseline="0" noProof="0" dirty="0">
                <a:ln>
                  <a:noFill/>
                </a:ln>
                <a:solidFill>
                  <a:prstClr val="black"/>
                </a:solidFill>
                <a:effectLst/>
                <a:uLnTx/>
                <a:uFillTx/>
                <a:latin typeface="Calibri" panose="020F0502020204030204"/>
                <a:ea typeface="+mn-ea"/>
                <a:cs typeface="+mn-cs"/>
              </a:rPr>
              <a:t>Papildymo vandenį rekomenduojama minkštinti panaudojant </a:t>
            </a:r>
            <a:r>
              <a:rPr kumimoji="0" lang="lt-LT" sz="2000" b="0" i="0" u="none" strike="noStrike" kern="1200" cap="none" spc="0" normalizeH="0" baseline="0" noProof="0" dirty="0" err="1">
                <a:ln>
                  <a:noFill/>
                </a:ln>
                <a:solidFill>
                  <a:prstClr val="black"/>
                </a:solidFill>
                <a:effectLst/>
                <a:uLnTx/>
                <a:uFillTx/>
                <a:latin typeface="Calibri" panose="020F0502020204030204"/>
                <a:ea typeface="+mn-ea"/>
                <a:cs typeface="+mn-cs"/>
              </a:rPr>
              <a:t>jonitinius</a:t>
            </a:r>
            <a:r>
              <a:rPr kumimoji="0" lang="lt-LT" sz="2000" b="0" i="0" u="none" strike="noStrike" kern="1200" cap="none" spc="0" normalizeH="0" baseline="0" noProof="0" dirty="0">
                <a:ln>
                  <a:noFill/>
                </a:ln>
                <a:solidFill>
                  <a:prstClr val="black"/>
                </a:solidFill>
                <a:effectLst/>
                <a:uLnTx/>
                <a:uFillTx/>
                <a:latin typeface="Calibri" panose="020F0502020204030204"/>
                <a:ea typeface="+mn-ea"/>
                <a:cs typeface="+mn-cs"/>
              </a:rPr>
              <a:t> filtrus.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000" b="1" i="1" u="none" strike="noStrike" kern="1200" cap="none" spc="0" normalizeH="0" baseline="0" noProof="0" dirty="0" err="1">
                <a:ln>
                  <a:noFill/>
                </a:ln>
                <a:solidFill>
                  <a:prstClr val="black"/>
                </a:solidFill>
                <a:effectLst/>
                <a:uLnTx/>
                <a:uFillTx/>
                <a:latin typeface="Calibri" panose="020F0502020204030204"/>
                <a:ea typeface="+mn-ea"/>
                <a:cs typeface="+mn-cs"/>
              </a:rPr>
              <a:t>Demineralizavimas</a:t>
            </a:r>
            <a:r>
              <a:rPr kumimoji="0" lang="lt-LT" sz="2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lt-LT" sz="2000" b="0" i="0" u="none" strike="noStrike" kern="1200" cap="none" spc="0" normalizeH="0" baseline="0" noProof="0" dirty="0">
                <a:ln>
                  <a:noFill/>
                </a:ln>
                <a:solidFill>
                  <a:prstClr val="black"/>
                </a:solidFill>
                <a:effectLst/>
                <a:uLnTx/>
                <a:uFillTx/>
                <a:latin typeface="Calibri" panose="020F0502020204030204"/>
                <a:ea typeface="+mn-ea"/>
                <a:cs typeface="+mn-cs"/>
              </a:rPr>
              <a:t>sprendimas</a:t>
            </a:r>
            <a:r>
              <a:rPr kumimoji="0" lang="lt-LT" sz="2000" b="0" i="1" u="none" strike="noStrike" kern="1200" cap="none" spc="0" normalizeH="0" baseline="0" noProof="0" dirty="0">
                <a:ln>
                  <a:noFill/>
                </a:ln>
                <a:solidFill>
                  <a:prstClr val="black"/>
                </a:solidFill>
                <a:effectLst/>
                <a:uLnTx/>
                <a:uFillTx/>
                <a:latin typeface="Calibri" panose="020F0502020204030204"/>
                <a:ea typeface="+mn-ea"/>
                <a:cs typeface="+mn-cs"/>
              </a:rPr>
              <a:t> - a</a:t>
            </a:r>
            <a:r>
              <a:rPr kumimoji="0" lang="lt-LT" sz="2000" b="0" i="0" u="none" strike="noStrike" kern="1200" cap="none" spc="0" normalizeH="0" baseline="0" noProof="0" dirty="0">
                <a:ln>
                  <a:noFill/>
                </a:ln>
                <a:solidFill>
                  <a:prstClr val="black"/>
                </a:solidFill>
                <a:effectLst/>
                <a:uLnTx/>
                <a:uFillTx/>
                <a:latin typeface="Calibri" panose="020F0502020204030204"/>
                <a:ea typeface="+mn-ea"/>
                <a:cs typeface="+mn-cs"/>
              </a:rPr>
              <a:t>tbulinio </a:t>
            </a:r>
            <a:r>
              <a:rPr kumimoji="0" lang="lt-LT" sz="2000" b="0" i="0" u="none" strike="noStrike" kern="1200" cap="none" spc="0" normalizeH="0" baseline="0" noProof="0" dirty="0" err="1">
                <a:ln>
                  <a:noFill/>
                </a:ln>
                <a:solidFill>
                  <a:prstClr val="black"/>
                </a:solidFill>
                <a:effectLst/>
                <a:uLnTx/>
                <a:uFillTx/>
                <a:latin typeface="Calibri" panose="020F0502020204030204"/>
                <a:ea typeface="+mn-ea"/>
                <a:cs typeface="+mn-cs"/>
              </a:rPr>
              <a:t>osmoso</a:t>
            </a:r>
            <a:r>
              <a:rPr kumimoji="0" lang="lt-LT" sz="2000" b="0" i="0" u="none" strike="noStrike" kern="1200" cap="none" spc="0" normalizeH="0" baseline="0" noProof="0" dirty="0">
                <a:ln>
                  <a:noFill/>
                </a:ln>
                <a:solidFill>
                  <a:prstClr val="black"/>
                </a:solidFill>
                <a:effectLst/>
                <a:uLnTx/>
                <a:uFillTx/>
                <a:latin typeface="Calibri" panose="020F0502020204030204"/>
                <a:ea typeface="+mn-ea"/>
                <a:cs typeface="+mn-cs"/>
              </a:rPr>
              <a:t> (RO) įrenginys.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000" b="1" i="1" u="none" strike="noStrike" kern="1200" cap="none" spc="0" normalizeH="0" baseline="0" noProof="0" dirty="0">
                <a:ln>
                  <a:noFill/>
                </a:ln>
                <a:solidFill>
                  <a:prstClr val="black"/>
                </a:solidFill>
                <a:effectLst/>
                <a:uLnTx/>
                <a:uFillTx/>
                <a:latin typeface="Calibri" panose="020F0502020204030204"/>
                <a:ea typeface="+mn-ea"/>
                <a:cs typeface="+mn-cs"/>
              </a:rPr>
              <a:t>Vakuuminis </a:t>
            </a:r>
            <a:r>
              <a:rPr kumimoji="0" lang="lt-LT" sz="2000" b="1" i="1" u="none" strike="noStrike" kern="1200" cap="none" spc="0" normalizeH="0" baseline="0" noProof="0" dirty="0" err="1">
                <a:ln>
                  <a:noFill/>
                </a:ln>
                <a:solidFill>
                  <a:prstClr val="black"/>
                </a:solidFill>
                <a:effectLst/>
                <a:uLnTx/>
                <a:uFillTx/>
                <a:latin typeface="Calibri" panose="020F0502020204030204"/>
                <a:ea typeface="+mn-ea"/>
                <a:cs typeface="+mn-cs"/>
              </a:rPr>
              <a:t>deaeravimas</a:t>
            </a:r>
            <a:r>
              <a:rPr kumimoji="0" lang="lt-LT" sz="20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lt-LT" sz="2000" b="0" i="0" u="none" strike="noStrike" kern="1200" cap="none" spc="0" normalizeH="0" baseline="0" noProof="0" dirty="0">
                <a:ln>
                  <a:noFill/>
                </a:ln>
                <a:solidFill>
                  <a:prstClr val="black"/>
                </a:solidFill>
                <a:effectLst/>
                <a:uLnTx/>
                <a:uFillTx/>
                <a:latin typeface="Calibri" panose="020F0502020204030204"/>
                <a:ea typeface="+mn-ea"/>
                <a:cs typeface="+mn-cs"/>
              </a:rPr>
              <a:t>Vakuuminis </a:t>
            </a:r>
            <a:r>
              <a:rPr kumimoji="0" lang="lt-LT" sz="2000" b="0" i="0" u="none" strike="noStrike" kern="1200" cap="none" spc="0" normalizeH="0" baseline="0" noProof="0" dirty="0" err="1">
                <a:ln>
                  <a:noFill/>
                </a:ln>
                <a:solidFill>
                  <a:prstClr val="black"/>
                </a:solidFill>
                <a:effectLst/>
                <a:uLnTx/>
                <a:uFillTx/>
                <a:latin typeface="Calibri" panose="020F0502020204030204"/>
                <a:ea typeface="+mn-ea"/>
                <a:cs typeface="+mn-cs"/>
              </a:rPr>
              <a:t>deaeratorius</a:t>
            </a:r>
            <a:r>
              <a:rPr kumimoji="0" lang="lt-LT" sz="2000" b="0" i="0" u="none" strike="noStrike" kern="1200" cap="none" spc="0" normalizeH="0" baseline="0" noProof="0" dirty="0">
                <a:ln>
                  <a:noFill/>
                </a:ln>
                <a:solidFill>
                  <a:prstClr val="black"/>
                </a:solidFill>
                <a:effectLst/>
                <a:uLnTx/>
                <a:uFillTx/>
                <a:latin typeface="Calibri" panose="020F0502020204030204"/>
                <a:ea typeface="+mn-ea"/>
                <a:cs typeface="+mn-cs"/>
              </a:rPr>
              <a:t> užtikrina, kad vandenyje palaikomas minimalus deguonies kiekis.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000" b="1" i="1" u="none" strike="noStrike" kern="1200" cap="none" spc="0" normalizeH="0" baseline="0" noProof="0" dirty="0">
                <a:ln>
                  <a:noFill/>
                </a:ln>
                <a:solidFill>
                  <a:prstClr val="black"/>
                </a:solidFill>
                <a:effectLst/>
                <a:uLnTx/>
                <a:uFillTx/>
                <a:latin typeface="Calibri" panose="020F0502020204030204"/>
                <a:ea typeface="+mn-ea"/>
                <a:cs typeface="+mn-cs"/>
              </a:rPr>
              <a:t>Dozavimas</a:t>
            </a:r>
            <a:r>
              <a:rPr kumimoji="0" lang="lt-LT" sz="2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lt-LT" sz="2000" b="0" i="0" u="none" strike="noStrike" kern="1200" cap="none" spc="0" normalizeH="0" baseline="0" noProof="0" dirty="0">
                <a:ln>
                  <a:noFill/>
                </a:ln>
                <a:solidFill>
                  <a:prstClr val="black"/>
                </a:solidFill>
                <a:effectLst/>
                <a:uLnTx/>
                <a:uFillTx/>
                <a:latin typeface="Calibri" panose="020F0502020204030204"/>
                <a:ea typeface="+mn-ea"/>
                <a:cs typeface="+mn-cs"/>
              </a:rPr>
              <a:t>Kad ant centrinio šildymo sistemos vamzdžių vidinių sienelių susiformuotų nuo korozijos apsaugantis magnetito (Fe</a:t>
            </a:r>
            <a:r>
              <a:rPr kumimoji="0" lang="lt-LT" sz="20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lt-LT" sz="2000" b="0" i="0" u="none" strike="noStrike" kern="1200" cap="none" spc="0" normalizeH="0" baseline="0" noProof="0" dirty="0">
                <a:ln>
                  <a:noFill/>
                </a:ln>
                <a:solidFill>
                  <a:prstClr val="black"/>
                </a:solidFill>
                <a:effectLst/>
                <a:uLnTx/>
                <a:uFillTx/>
                <a:latin typeface="Calibri" panose="020F0502020204030204"/>
                <a:ea typeface="+mn-ea"/>
                <a:cs typeface="+mn-cs"/>
              </a:rPr>
              <a:t>O</a:t>
            </a:r>
            <a:r>
              <a:rPr kumimoji="0" lang="lt-LT" sz="2000" b="0" i="0" u="none" strike="noStrike" kern="1200" cap="none" spc="0" normalizeH="0" baseline="-25000" noProof="0" dirty="0">
                <a:ln>
                  <a:noFill/>
                </a:ln>
                <a:solidFill>
                  <a:prstClr val="black"/>
                </a:solidFill>
                <a:effectLst/>
                <a:uLnTx/>
                <a:uFillTx/>
                <a:latin typeface="Calibri" panose="020F0502020204030204"/>
                <a:ea typeface="+mn-ea"/>
                <a:cs typeface="+mn-cs"/>
              </a:rPr>
              <a:t>4</a:t>
            </a:r>
            <a:r>
              <a:rPr kumimoji="0" lang="lt-LT" sz="2000" b="0" i="0" u="none" strike="noStrike" kern="1200" cap="none" spc="0" normalizeH="0" baseline="0" noProof="0" dirty="0">
                <a:ln>
                  <a:noFill/>
                </a:ln>
                <a:solidFill>
                  <a:prstClr val="black"/>
                </a:solidFill>
                <a:effectLst/>
                <a:uLnTx/>
                <a:uFillTx/>
                <a:latin typeface="Calibri" panose="020F0502020204030204"/>
                <a:ea typeface="+mn-ea"/>
                <a:cs typeface="+mn-cs"/>
              </a:rPr>
              <a:t>) sluoksnis, pH reikšmė turi būti lygi 9,8±0,2. Šio sluoksnio susiformavimą užtikrina </a:t>
            </a:r>
            <a:r>
              <a:rPr kumimoji="0" lang="lt-LT" sz="2000" b="0" i="1" u="none" strike="noStrike" kern="1200" cap="none" spc="0" normalizeH="0" baseline="0" noProof="0" dirty="0" err="1">
                <a:ln>
                  <a:noFill/>
                </a:ln>
                <a:solidFill>
                  <a:prstClr val="black"/>
                </a:solidFill>
                <a:effectLst/>
                <a:uLnTx/>
                <a:uFillTx/>
                <a:latin typeface="Calibri" panose="020F0502020204030204"/>
                <a:ea typeface="+mn-ea"/>
                <a:cs typeface="+mn-cs"/>
              </a:rPr>
              <a:t>Hydro</a:t>
            </a:r>
            <a:r>
              <a:rPr kumimoji="0" lang="lt-LT" sz="2000" b="0" i="1" u="none" strike="noStrike" kern="1200" cap="none" spc="0" normalizeH="0" baseline="0" noProof="0" dirty="0">
                <a:ln>
                  <a:noFill/>
                </a:ln>
                <a:solidFill>
                  <a:prstClr val="black"/>
                </a:solidFill>
                <a:effectLst/>
                <a:uLnTx/>
                <a:uFillTx/>
                <a:latin typeface="Calibri" panose="020F0502020204030204"/>
                <a:ea typeface="+mn-ea"/>
                <a:cs typeface="+mn-cs"/>
              </a:rPr>
              <a:t>-X</a:t>
            </a:r>
            <a:r>
              <a:rPr kumimoji="0" lang="lt-LT"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000" b="1" i="1" u="none" strike="noStrike" kern="1200" cap="none" spc="0" normalizeH="0" baseline="0" noProof="0" dirty="0">
                <a:ln>
                  <a:noFill/>
                </a:ln>
                <a:solidFill>
                  <a:prstClr val="black"/>
                </a:solidFill>
                <a:effectLst/>
                <a:uLnTx/>
                <a:uFillTx/>
                <a:latin typeface="Calibri" panose="020F0502020204030204"/>
                <a:ea typeface="+mn-ea"/>
                <a:cs typeface="+mn-cs"/>
              </a:rPr>
              <a:t>Filtravimas-</a:t>
            </a:r>
            <a:r>
              <a:rPr kumimoji="0" lang="lt-LT" sz="2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lt-LT" sz="2000" b="0" i="0" u="none" strike="noStrike" kern="1200" cap="none" spc="0" normalizeH="0" baseline="0" noProof="0" dirty="0">
                <a:ln>
                  <a:noFill/>
                </a:ln>
                <a:solidFill>
                  <a:prstClr val="black"/>
                </a:solidFill>
                <a:effectLst/>
                <a:uLnTx/>
                <a:uFillTx/>
                <a:latin typeface="Calibri" panose="020F0502020204030204"/>
                <a:ea typeface="+mn-ea"/>
                <a:cs typeface="+mn-cs"/>
              </a:rPr>
              <a:t>Mechaninis nešvarumų filtravimas gali prailginti sumontuotų komponentų (pvz., siurblių) naudojimo laiką, sumažinti eroziją ir užtikrinti teisingus kalorimetro parodymus.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02" name="Picture 6" descr="130606-1022">
            <a:extLst>
              <a:ext uri="{FF2B5EF4-FFF2-40B4-BE49-F238E27FC236}">
                <a16:creationId xmlns:a16="http://schemas.microsoft.com/office/drawing/2014/main" id="{3D4CE09C-6948-43C1-9E3B-D86A423DF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405" b="3008"/>
          <a:stretch>
            <a:fillRect/>
          </a:stretch>
        </p:blipFill>
        <p:spPr bwMode="auto">
          <a:xfrm>
            <a:off x="205274" y="4245844"/>
            <a:ext cx="3898900" cy="2471737"/>
          </a:xfrm>
          <a:prstGeom prst="rect">
            <a:avLst/>
          </a:prstGeom>
          <a:noFill/>
          <a:ln w="635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970680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A4B67-AF50-46FD-8F71-1EFBA813B135}"/>
              </a:ext>
            </a:extLst>
          </p:cNvPr>
          <p:cNvSpPr>
            <a:spLocks noGrp="1"/>
          </p:cNvSpPr>
          <p:nvPr>
            <p:ph type="title"/>
          </p:nvPr>
        </p:nvSpPr>
        <p:spPr/>
        <p:txBody>
          <a:bodyPr>
            <a:normAutofit/>
          </a:bodyPr>
          <a:lstStyle/>
          <a:p>
            <a:r>
              <a:rPr lang="lt-LT" dirty="0"/>
              <a:t>Tinklo </a:t>
            </a:r>
            <a:r>
              <a:rPr lang="lt-LT" dirty="0" err="1"/>
              <a:t>vandns</a:t>
            </a:r>
            <a:r>
              <a:rPr lang="lt-LT" dirty="0"/>
              <a:t> kokybės stebėsena</a:t>
            </a:r>
          </a:p>
        </p:txBody>
      </p:sp>
      <p:sp>
        <p:nvSpPr>
          <p:cNvPr id="3" name="Content Placeholder 2">
            <a:extLst>
              <a:ext uri="{FF2B5EF4-FFF2-40B4-BE49-F238E27FC236}">
                <a16:creationId xmlns:a16="http://schemas.microsoft.com/office/drawing/2014/main" id="{1669D610-4E2A-4457-8EDA-337E83372D08}"/>
              </a:ext>
            </a:extLst>
          </p:cNvPr>
          <p:cNvSpPr>
            <a:spLocks noGrp="1"/>
          </p:cNvSpPr>
          <p:nvPr>
            <p:ph idx="1"/>
          </p:nvPr>
        </p:nvSpPr>
        <p:spPr/>
        <p:txBody>
          <a:bodyPr/>
          <a:lstStyle/>
          <a:p>
            <a:r>
              <a:rPr lang="lt-LT" b="1" dirty="0"/>
              <a:t>Nuolatinis stebėjimas - </a:t>
            </a:r>
            <a:r>
              <a:rPr lang="lt-LT" dirty="0"/>
              <a:t>ištirpusio deguonies, vandens pH, elektros laidumo?</a:t>
            </a:r>
          </a:p>
          <a:p>
            <a:r>
              <a:rPr lang="lt-LT" b="1" dirty="0"/>
              <a:t>Periodinis stebėjimas</a:t>
            </a:r>
            <a:r>
              <a:rPr lang="en-US" b="1" dirty="0"/>
              <a:t>:</a:t>
            </a:r>
          </a:p>
          <a:p>
            <a:pPr>
              <a:buFontTx/>
              <a:buChar char="-"/>
            </a:pPr>
            <a:r>
              <a:rPr lang="lt-LT" sz="2000" dirty="0"/>
              <a:t>Ištirpęs deguonis</a:t>
            </a:r>
          </a:p>
          <a:p>
            <a:pPr>
              <a:buFontTx/>
              <a:buChar char="-"/>
            </a:pPr>
            <a:r>
              <a:rPr lang="lt-LT" sz="2000" dirty="0"/>
              <a:t>pH</a:t>
            </a:r>
          </a:p>
          <a:p>
            <a:pPr>
              <a:buFontTx/>
              <a:buChar char="-"/>
            </a:pPr>
            <a:r>
              <a:rPr lang="lt-LT" sz="2000" dirty="0"/>
              <a:t>geležies kiekis</a:t>
            </a:r>
          </a:p>
          <a:p>
            <a:pPr>
              <a:buFontTx/>
              <a:buChar char="-"/>
            </a:pPr>
            <a:r>
              <a:rPr lang="lt-LT" sz="2000" dirty="0"/>
              <a:t>kietumas</a:t>
            </a:r>
          </a:p>
          <a:p>
            <a:pPr>
              <a:buFontTx/>
              <a:buChar char="-"/>
            </a:pPr>
            <a:r>
              <a:rPr lang="lt-LT" sz="2000" dirty="0"/>
              <a:t>laisvas anglies dioksidas</a:t>
            </a:r>
          </a:p>
          <a:p>
            <a:pPr>
              <a:buFontTx/>
              <a:buChar char="-"/>
            </a:pPr>
            <a:r>
              <a:rPr lang="lt-LT" sz="2000" dirty="0"/>
              <a:t>naftos produktai</a:t>
            </a:r>
          </a:p>
          <a:p>
            <a:pPr>
              <a:buFontTx/>
              <a:buChar char="-"/>
            </a:pPr>
            <a:r>
              <a:rPr lang="lt-LT" sz="2000" dirty="0"/>
              <a:t>Suspenduotų medžiagų</a:t>
            </a:r>
          </a:p>
          <a:p>
            <a:pPr>
              <a:buFontTx/>
              <a:buChar char="-"/>
            </a:pPr>
            <a:r>
              <a:rPr lang="lt-LT" sz="2000" dirty="0"/>
              <a:t>Oksidacija</a:t>
            </a:r>
          </a:p>
          <a:p>
            <a:pPr>
              <a:buFontTx/>
              <a:buChar char="-"/>
            </a:pPr>
            <a:r>
              <a:rPr lang="lt-LT" b="1" dirty="0"/>
              <a:t>Korozijos intensyvumas?</a:t>
            </a:r>
          </a:p>
          <a:p>
            <a:endParaRPr lang="lt-LT" dirty="0"/>
          </a:p>
        </p:txBody>
      </p:sp>
    </p:spTree>
    <p:extLst>
      <p:ext uri="{BB962C8B-B14F-4D97-AF65-F5344CB8AC3E}">
        <p14:creationId xmlns:p14="http://schemas.microsoft.com/office/powerpoint/2010/main" val="12303740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7858C1-A828-4CCF-A25F-5510D6F0693F}"/>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r>
              <a:rPr lang="pt-BR" sz="3200" b="1" kern="1200" dirty="0">
                <a:solidFill>
                  <a:schemeClr val="bg1"/>
                </a:solidFill>
                <a:latin typeface="+mj-lt"/>
                <a:ea typeface="+mj-ea"/>
                <a:cs typeface="+mj-cs"/>
              </a:rPr>
              <a:t>Korozijos matavimas </a:t>
            </a:r>
            <a:br>
              <a:rPr lang="lt-LT" sz="3200" b="1" kern="1200" dirty="0">
                <a:solidFill>
                  <a:schemeClr val="bg1"/>
                </a:solidFill>
                <a:latin typeface="+mj-lt"/>
                <a:ea typeface="+mj-ea"/>
                <a:cs typeface="+mj-cs"/>
              </a:rPr>
            </a:br>
            <a:r>
              <a:rPr lang="pt-BR" sz="3200" b="1" kern="1200" dirty="0">
                <a:solidFill>
                  <a:schemeClr val="bg1"/>
                </a:solidFill>
                <a:latin typeface="+mj-lt"/>
                <a:ea typeface="+mj-ea"/>
                <a:cs typeface="+mj-cs"/>
              </a:rPr>
              <a:t>paprasčiausias - populiariausias metodas</a:t>
            </a:r>
            <a:endParaRPr lang="en-US" sz="3200" b="1" kern="1200" dirty="0">
              <a:solidFill>
                <a:schemeClr val="bg1"/>
              </a:solidFill>
              <a:latin typeface="+mj-lt"/>
              <a:ea typeface="+mj-ea"/>
              <a:cs typeface="+mj-cs"/>
            </a:endParaRPr>
          </a:p>
        </p:txBody>
      </p:sp>
      <p:pic>
        <p:nvPicPr>
          <p:cNvPr id="22" name="Picture 21" descr="A picture containing drawing&#10;&#10;Description automatically generated">
            <a:extLst>
              <a:ext uri="{FF2B5EF4-FFF2-40B4-BE49-F238E27FC236}">
                <a16:creationId xmlns:a16="http://schemas.microsoft.com/office/drawing/2014/main" id="{1F1E87BA-FE94-419D-BA59-CEEF1C85F1A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984075" cy="546074"/>
          </a:xfrm>
          <a:prstGeom prst="rect">
            <a:avLst/>
          </a:prstGeom>
        </p:spPr>
      </p:pic>
      <p:pic>
        <p:nvPicPr>
          <p:cNvPr id="5" name="Picture 4">
            <a:extLst>
              <a:ext uri="{FF2B5EF4-FFF2-40B4-BE49-F238E27FC236}">
                <a16:creationId xmlns:a16="http://schemas.microsoft.com/office/drawing/2014/main" id="{4A6410B3-BE31-4402-B6AC-567537791119}"/>
              </a:ext>
            </a:extLst>
          </p:cNvPr>
          <p:cNvPicPr>
            <a:picLocks noChangeAspect="1"/>
          </p:cNvPicPr>
          <p:nvPr/>
        </p:nvPicPr>
        <p:blipFill>
          <a:blip r:embed="rId3"/>
          <a:stretch>
            <a:fillRect/>
          </a:stretch>
        </p:blipFill>
        <p:spPr>
          <a:xfrm>
            <a:off x="0" y="1396588"/>
            <a:ext cx="5676900" cy="4905375"/>
          </a:xfrm>
          <a:prstGeom prst="rect">
            <a:avLst/>
          </a:prstGeom>
        </p:spPr>
      </p:pic>
      <p:pic>
        <p:nvPicPr>
          <p:cNvPr id="6" name="Picture 5">
            <a:extLst>
              <a:ext uri="{FF2B5EF4-FFF2-40B4-BE49-F238E27FC236}">
                <a16:creationId xmlns:a16="http://schemas.microsoft.com/office/drawing/2014/main" id="{A2D9DC12-39D1-48FA-9CC5-D0C0FDD9479A}"/>
              </a:ext>
            </a:extLst>
          </p:cNvPr>
          <p:cNvPicPr>
            <a:picLocks noChangeAspect="1"/>
          </p:cNvPicPr>
          <p:nvPr/>
        </p:nvPicPr>
        <p:blipFill>
          <a:blip r:embed="rId4"/>
          <a:stretch>
            <a:fillRect/>
          </a:stretch>
        </p:blipFill>
        <p:spPr>
          <a:xfrm>
            <a:off x="5676900" y="1388303"/>
            <a:ext cx="4981575" cy="2819400"/>
          </a:xfrm>
          <a:prstGeom prst="rect">
            <a:avLst/>
          </a:prstGeom>
        </p:spPr>
      </p:pic>
      <p:pic>
        <p:nvPicPr>
          <p:cNvPr id="3" name="Picture 2">
            <a:extLst>
              <a:ext uri="{FF2B5EF4-FFF2-40B4-BE49-F238E27FC236}">
                <a16:creationId xmlns:a16="http://schemas.microsoft.com/office/drawing/2014/main" id="{3002F515-9DFE-4CFE-9523-9997BB20997D}"/>
              </a:ext>
            </a:extLst>
          </p:cNvPr>
          <p:cNvPicPr>
            <a:picLocks noChangeAspect="1"/>
          </p:cNvPicPr>
          <p:nvPr/>
        </p:nvPicPr>
        <p:blipFill rotWithShape="1">
          <a:blip r:embed="rId5"/>
          <a:srcRect l="23343" t="34436" r="25794" b="20047"/>
          <a:stretch/>
        </p:blipFill>
        <p:spPr>
          <a:xfrm>
            <a:off x="7272551" y="4381600"/>
            <a:ext cx="4919449" cy="2476400"/>
          </a:xfrm>
          <a:prstGeom prst="rect">
            <a:avLst/>
          </a:prstGeom>
        </p:spPr>
      </p:pic>
    </p:spTree>
    <p:extLst>
      <p:ext uri="{BB962C8B-B14F-4D97-AF65-F5344CB8AC3E}">
        <p14:creationId xmlns:p14="http://schemas.microsoft.com/office/powerpoint/2010/main" val="1357564400"/>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7858C1-A828-4CCF-A25F-5510D6F0693F}"/>
              </a:ext>
            </a:extLst>
          </p:cNvPr>
          <p:cNvSpPr>
            <a:spLocks noGrp="1"/>
          </p:cNvSpPr>
          <p:nvPr>
            <p:ph type="title"/>
          </p:nvPr>
        </p:nvSpPr>
        <p:spPr>
          <a:xfrm>
            <a:off x="556532" y="643467"/>
            <a:ext cx="11210925" cy="744836"/>
          </a:xfrm>
        </p:spPr>
        <p:txBody>
          <a:bodyPr vert="horz" lIns="91440" tIns="45720" rIns="91440" bIns="45720" rtlCol="0" anchor="ctr">
            <a:noAutofit/>
          </a:bodyPr>
          <a:lstStyle/>
          <a:p>
            <a:pPr algn="ctr"/>
            <a:r>
              <a:rPr lang="fi-FI" sz="3200" dirty="0">
                <a:solidFill>
                  <a:schemeClr val="bg1">
                    <a:lumMod val="95000"/>
                  </a:schemeClr>
                </a:solidFill>
              </a:rPr>
              <a:t>Nuolatinis plieno korozijos greičio matavimas</a:t>
            </a:r>
            <a:endParaRPr lang="en-GB" sz="3200" kern="1200" dirty="0">
              <a:solidFill>
                <a:schemeClr val="bg1">
                  <a:lumMod val="95000"/>
                </a:schemeClr>
              </a:solidFill>
            </a:endParaRPr>
          </a:p>
        </p:txBody>
      </p:sp>
      <p:pic>
        <p:nvPicPr>
          <p:cNvPr id="3" name="Picture 2">
            <a:extLst>
              <a:ext uri="{FF2B5EF4-FFF2-40B4-BE49-F238E27FC236}">
                <a16:creationId xmlns:a16="http://schemas.microsoft.com/office/drawing/2014/main" id="{796F2C88-D018-4477-A603-040F0C9F5450}"/>
              </a:ext>
            </a:extLst>
          </p:cNvPr>
          <p:cNvPicPr>
            <a:picLocks noChangeAspect="1"/>
          </p:cNvPicPr>
          <p:nvPr/>
        </p:nvPicPr>
        <p:blipFill>
          <a:blip r:embed="rId3"/>
          <a:stretch>
            <a:fillRect/>
          </a:stretch>
        </p:blipFill>
        <p:spPr>
          <a:xfrm>
            <a:off x="7115024" y="3060779"/>
            <a:ext cx="4159477" cy="3797221"/>
          </a:xfrm>
          <a:prstGeom prst="rect">
            <a:avLst/>
          </a:prstGeom>
        </p:spPr>
      </p:pic>
      <p:pic>
        <p:nvPicPr>
          <p:cNvPr id="5" name="Picture 4">
            <a:extLst>
              <a:ext uri="{FF2B5EF4-FFF2-40B4-BE49-F238E27FC236}">
                <a16:creationId xmlns:a16="http://schemas.microsoft.com/office/drawing/2014/main" id="{0E98C921-2769-4B83-8D49-BEE71D1E814C}"/>
              </a:ext>
            </a:extLst>
          </p:cNvPr>
          <p:cNvPicPr>
            <a:picLocks noChangeAspect="1"/>
          </p:cNvPicPr>
          <p:nvPr/>
        </p:nvPicPr>
        <p:blipFill>
          <a:blip r:embed="rId4"/>
          <a:stretch>
            <a:fillRect/>
          </a:stretch>
        </p:blipFill>
        <p:spPr>
          <a:xfrm>
            <a:off x="8133253" y="1425980"/>
            <a:ext cx="2818645" cy="1688068"/>
          </a:xfrm>
          <a:prstGeom prst="rect">
            <a:avLst/>
          </a:prstGeom>
        </p:spPr>
      </p:pic>
      <p:pic>
        <p:nvPicPr>
          <p:cNvPr id="7" name="Picture 6">
            <a:extLst>
              <a:ext uri="{FF2B5EF4-FFF2-40B4-BE49-F238E27FC236}">
                <a16:creationId xmlns:a16="http://schemas.microsoft.com/office/drawing/2014/main" id="{146B9751-72E7-4E2F-8C0C-2C2DFA999CB9}"/>
              </a:ext>
            </a:extLst>
          </p:cNvPr>
          <p:cNvPicPr>
            <a:picLocks noChangeAspect="1"/>
          </p:cNvPicPr>
          <p:nvPr/>
        </p:nvPicPr>
        <p:blipFill>
          <a:blip r:embed="rId5"/>
          <a:stretch>
            <a:fillRect/>
          </a:stretch>
        </p:blipFill>
        <p:spPr>
          <a:xfrm>
            <a:off x="786871" y="1628763"/>
            <a:ext cx="5802615" cy="5196886"/>
          </a:xfrm>
          <a:prstGeom prst="rect">
            <a:avLst/>
          </a:prstGeom>
        </p:spPr>
      </p:pic>
    </p:spTree>
    <p:extLst>
      <p:ext uri="{BB962C8B-B14F-4D97-AF65-F5344CB8AC3E}">
        <p14:creationId xmlns:p14="http://schemas.microsoft.com/office/powerpoint/2010/main" val="802676224"/>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 y="233686"/>
            <a:ext cx="10728960" cy="1143000"/>
          </a:xfrm>
        </p:spPr>
        <p:txBody>
          <a:bodyPr>
            <a:noAutofit/>
          </a:bodyPr>
          <a:lstStyle/>
          <a:p>
            <a:r>
              <a:rPr lang="lt-LT" sz="2800" dirty="0"/>
              <a:t>Vamzdyno patikimumo ir tarnavimo laiko stebėjimas</a:t>
            </a:r>
            <a:endParaRPr lang="en-US" sz="2800" dirty="0"/>
          </a:p>
        </p:txBody>
      </p:sp>
      <p:sp>
        <p:nvSpPr>
          <p:cNvPr id="3" name="Content Placeholder 2"/>
          <p:cNvSpPr>
            <a:spLocks noGrp="1"/>
          </p:cNvSpPr>
          <p:nvPr>
            <p:ph idx="1"/>
          </p:nvPr>
        </p:nvSpPr>
        <p:spPr>
          <a:xfrm>
            <a:off x="609600" y="1777676"/>
            <a:ext cx="9652000" cy="4846638"/>
          </a:xfrm>
        </p:spPr>
        <p:txBody>
          <a:bodyPr/>
          <a:lstStyle/>
          <a:p>
            <a:r>
              <a:rPr lang="lt-LT" dirty="0"/>
              <a:t>Taikoma vandens valymo technologija</a:t>
            </a:r>
          </a:p>
          <a:p>
            <a:r>
              <a:rPr lang="lt-LT" dirty="0"/>
              <a:t>CŠT tinkle palaikomo vandens parametrai</a:t>
            </a:r>
          </a:p>
          <a:p>
            <a:r>
              <a:rPr lang="lt-LT" dirty="0"/>
              <a:t>Šilumos tiekimo režimas (temperatūra, pertraukimai)</a:t>
            </a:r>
          </a:p>
          <a:p>
            <a:r>
              <a:rPr lang="lt-LT" dirty="0"/>
              <a:t>Vidinis korozijos greitis</a:t>
            </a:r>
          </a:p>
          <a:p>
            <a:r>
              <a:rPr lang="lt-LT" dirty="0"/>
              <a:t>Metinis papildymo vandens tūris (dinaminis)</a:t>
            </a:r>
          </a:p>
          <a:p>
            <a:r>
              <a:rPr lang="lt-LT" dirty="0"/>
              <a:t>Statistika apie sistemos vamzdyno plyšimus</a:t>
            </a:r>
          </a:p>
          <a:p>
            <a:r>
              <a:rPr lang="lt-LT" dirty="0"/>
              <a:t>Vamzdynų gyvavimo laikas</a:t>
            </a:r>
          </a:p>
          <a:p>
            <a:r>
              <a:rPr lang="lt-LT" dirty="0"/>
              <a:t>Statistika apie vamzdyno gedimo priežastis</a:t>
            </a:r>
          </a:p>
          <a:p>
            <a:r>
              <a:rPr lang="lt-LT" dirty="0"/>
              <a:t>Atnaujintų vamzdynų dalis CŠT tinkle</a:t>
            </a:r>
          </a:p>
          <a:p>
            <a:r>
              <a:rPr lang="lt-LT" dirty="0"/>
              <a:t>Kita susijusi informacija</a:t>
            </a:r>
            <a:endParaRPr lang="en-US" dirty="0"/>
          </a:p>
        </p:txBody>
      </p:sp>
    </p:spTree>
    <p:extLst>
      <p:ext uri="{BB962C8B-B14F-4D97-AF65-F5344CB8AC3E}">
        <p14:creationId xmlns:p14="http://schemas.microsoft.com/office/powerpoint/2010/main" val="68224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72" y="587819"/>
            <a:ext cx="9535427" cy="512149"/>
          </a:xfrm>
        </p:spPr>
        <p:txBody>
          <a:bodyPr>
            <a:noAutofit/>
          </a:bodyPr>
          <a:lstStyle/>
          <a:p>
            <a:pPr algn="ctr"/>
            <a:r>
              <a:rPr lang="en-US" sz="2800" dirty="0" err="1"/>
              <a:t>Reikalingi</a:t>
            </a:r>
            <a:r>
              <a:rPr lang="en-US" sz="2800" dirty="0"/>
              <a:t> </a:t>
            </a:r>
            <a:r>
              <a:rPr lang="en-US" sz="2800" dirty="0" err="1"/>
              <a:t>patobulinimai</a:t>
            </a:r>
            <a:endParaRPr lang="en-US" sz="2800" dirty="0"/>
          </a:p>
        </p:txBody>
      </p:sp>
      <p:sp>
        <p:nvSpPr>
          <p:cNvPr id="3" name="Content Placeholder 2"/>
          <p:cNvSpPr>
            <a:spLocks noGrp="1"/>
          </p:cNvSpPr>
          <p:nvPr>
            <p:ph idx="1"/>
          </p:nvPr>
        </p:nvSpPr>
        <p:spPr>
          <a:xfrm>
            <a:off x="479926" y="1243668"/>
            <a:ext cx="10027920" cy="4846638"/>
          </a:xfrm>
        </p:spPr>
        <p:txBody>
          <a:bodyPr/>
          <a:lstStyle/>
          <a:p>
            <a:r>
              <a:rPr lang="lt-LT" dirty="0"/>
              <a:t>CŠT tinklų stebėjimas</a:t>
            </a:r>
          </a:p>
          <a:p>
            <a:r>
              <a:rPr lang="lt-LT" dirty="0"/>
              <a:t>Greitas nuotėkių identifikavimas</a:t>
            </a:r>
          </a:p>
          <a:p>
            <a:r>
              <a:rPr lang="lt-LT" dirty="0"/>
              <a:t>Nuotėkių atsirandančių dėl išorinių priežasčių prevencija</a:t>
            </a:r>
          </a:p>
          <a:p>
            <a:r>
              <a:rPr lang="lt-LT" dirty="0"/>
              <a:t>Vandens valymo sistemų tobulinimas ir vidinės korozijos intensyvumo sumažinimas</a:t>
            </a:r>
          </a:p>
          <a:p>
            <a:r>
              <a:rPr lang="lt-LT" dirty="0"/>
              <a:t>Vamzdžių diagnostika, gyvavimo laiko prognozavimas ir keitimų planavimas</a:t>
            </a:r>
          </a:p>
          <a:p>
            <a:r>
              <a:rPr lang="lt-LT" dirty="0"/>
              <a:t>Temperatūros režimų žeminimas CŠT sistemose</a:t>
            </a:r>
          </a:p>
          <a:p>
            <a:r>
              <a:rPr lang="lt-LT" dirty="0"/>
              <a:t>Inovatyvių technologijų, prietaisų ir medžiagų naudojimas</a:t>
            </a:r>
          </a:p>
          <a:p>
            <a:pPr marL="0" indent="0">
              <a:lnSpc>
                <a:spcPct val="150000"/>
              </a:lnSpc>
              <a:buNone/>
            </a:pPr>
            <a:r>
              <a:rPr lang="en-US" sz="3200" b="1" cap="all" dirty="0" err="1">
                <a:solidFill>
                  <a:schemeClr val="accent3"/>
                </a:solidFill>
              </a:rPr>
              <a:t>nenutrūkstamas</a:t>
            </a:r>
            <a:r>
              <a:rPr lang="en-US" sz="3200" b="1" cap="all" dirty="0">
                <a:solidFill>
                  <a:schemeClr val="accent3"/>
                </a:solidFill>
              </a:rPr>
              <a:t> </a:t>
            </a:r>
            <a:r>
              <a:rPr lang="en-US" sz="3200" b="1" cap="all" dirty="0" err="1">
                <a:solidFill>
                  <a:schemeClr val="accent3"/>
                </a:solidFill>
              </a:rPr>
              <a:t>šilumos</a:t>
            </a:r>
            <a:r>
              <a:rPr lang="en-US" sz="3200" b="1" cap="all" dirty="0">
                <a:solidFill>
                  <a:schemeClr val="accent3"/>
                </a:solidFill>
              </a:rPr>
              <a:t> </a:t>
            </a:r>
            <a:r>
              <a:rPr lang="en-US" sz="3200" b="1" cap="all" dirty="0" err="1">
                <a:solidFill>
                  <a:schemeClr val="accent3"/>
                </a:solidFill>
              </a:rPr>
              <a:t>ir</a:t>
            </a:r>
            <a:r>
              <a:rPr lang="en-US" sz="3200" b="1" cap="all" dirty="0">
                <a:solidFill>
                  <a:schemeClr val="accent3"/>
                </a:solidFill>
              </a:rPr>
              <a:t> </a:t>
            </a:r>
            <a:r>
              <a:rPr lang="en-US" sz="3200" b="1" cap="all" dirty="0" err="1">
                <a:solidFill>
                  <a:schemeClr val="accent3"/>
                </a:solidFill>
              </a:rPr>
              <a:t>karšto</a:t>
            </a:r>
            <a:r>
              <a:rPr lang="en-US" sz="3200" b="1" cap="all" dirty="0">
                <a:solidFill>
                  <a:schemeClr val="accent3"/>
                </a:solidFill>
              </a:rPr>
              <a:t> </a:t>
            </a:r>
            <a:r>
              <a:rPr lang="en-US" sz="3200" b="1" cap="all" dirty="0" err="1">
                <a:solidFill>
                  <a:schemeClr val="accent3"/>
                </a:solidFill>
              </a:rPr>
              <a:t>vandens</a:t>
            </a:r>
            <a:r>
              <a:rPr lang="en-US" sz="3200" b="1" cap="all" dirty="0">
                <a:solidFill>
                  <a:schemeClr val="accent3"/>
                </a:solidFill>
              </a:rPr>
              <a:t> </a:t>
            </a:r>
            <a:r>
              <a:rPr lang="en-US" sz="3200" b="1" cap="all" dirty="0" err="1">
                <a:solidFill>
                  <a:schemeClr val="accent3"/>
                </a:solidFill>
              </a:rPr>
              <a:t>tiekimas</a:t>
            </a:r>
            <a:endParaRPr lang="en-US" sz="2800" dirty="0"/>
          </a:p>
        </p:txBody>
      </p:sp>
    </p:spTree>
    <p:extLst>
      <p:ext uri="{BB962C8B-B14F-4D97-AF65-F5344CB8AC3E}">
        <p14:creationId xmlns:p14="http://schemas.microsoft.com/office/powerpoint/2010/main" val="18676100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97D36-A784-43C6-A493-EE072A941A96}"/>
              </a:ext>
            </a:extLst>
          </p:cNvPr>
          <p:cNvSpPr>
            <a:spLocks noGrp="1"/>
          </p:cNvSpPr>
          <p:nvPr>
            <p:ph type="title"/>
          </p:nvPr>
        </p:nvSpPr>
        <p:spPr>
          <a:xfrm>
            <a:off x="619874" y="2477613"/>
            <a:ext cx="9656064" cy="1143000"/>
          </a:xfrm>
        </p:spPr>
        <p:txBody>
          <a:bodyPr>
            <a:normAutofit/>
          </a:bodyPr>
          <a:lstStyle/>
          <a:p>
            <a:pPr algn="ctr"/>
            <a:r>
              <a:rPr lang="lt-LT" sz="3600" dirty="0"/>
              <a:t>Naujos vamzdynų remontavimo technologijos</a:t>
            </a:r>
          </a:p>
        </p:txBody>
      </p:sp>
    </p:spTree>
    <p:extLst>
      <p:ext uri="{BB962C8B-B14F-4D97-AF65-F5344CB8AC3E}">
        <p14:creationId xmlns:p14="http://schemas.microsoft.com/office/powerpoint/2010/main" val="35842378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Carbon fiber liner</a:t>
            </a:r>
            <a:br>
              <a:rPr lang="en-US"/>
            </a:br>
            <a:endParaRPr lang="en-US"/>
          </a:p>
        </p:txBody>
      </p:sp>
      <p:sp>
        <p:nvSpPr>
          <p:cNvPr id="5" name="TextBox 4"/>
          <p:cNvSpPr txBox="1"/>
          <p:nvPr/>
        </p:nvSpPr>
        <p:spPr>
          <a:xfrm>
            <a:off x="838200" y="1303313"/>
            <a:ext cx="625348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High temperature epoxy resin + carbon fiber = no hydrolysis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Designs for DN100-DN800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Current offering typically DN200-DN500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Can sustain water at 140</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Symbol" panose="05050102010706020507" pitchFamily="18" charset="2"/>
              </a:rPr>
              <a: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Designed for 16Bar pressure, higher can be achieved by different design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Delivered ready for installation -&gt; no impregnation at the work site.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103" y="2139142"/>
            <a:ext cx="6291811" cy="4718858"/>
          </a:xfrm>
          <a:prstGeom prst="rect">
            <a:avLst/>
          </a:prstGeom>
        </p:spPr>
      </p:pic>
      <p:grpSp>
        <p:nvGrpSpPr>
          <p:cNvPr id="9" name="Grupp 8">
            <a:extLst>
              <a:ext uri="{FF2B5EF4-FFF2-40B4-BE49-F238E27FC236}">
                <a16:creationId xmlns:a16="http://schemas.microsoft.com/office/drawing/2014/main" id="{B2B14650-037D-4B2E-B541-6C8569B87C43}"/>
              </a:ext>
            </a:extLst>
          </p:cNvPr>
          <p:cNvGrpSpPr/>
          <p:nvPr/>
        </p:nvGrpSpPr>
        <p:grpSpPr>
          <a:xfrm>
            <a:off x="9562602" y="103497"/>
            <a:ext cx="2605335" cy="825828"/>
            <a:chOff x="3266887" y="1307432"/>
            <a:chExt cx="2155345" cy="825828"/>
          </a:xfrm>
        </p:grpSpPr>
        <p:sp>
          <p:nvSpPr>
            <p:cNvPr id="10" name="Pil: femhörning 9">
              <a:extLst>
                <a:ext uri="{FF2B5EF4-FFF2-40B4-BE49-F238E27FC236}">
                  <a16:creationId xmlns:a16="http://schemas.microsoft.com/office/drawing/2014/main" id="{6C6B4140-F1F8-4103-BF36-ED9D98062864}"/>
                </a:ext>
              </a:extLst>
            </p:cNvPr>
            <p:cNvSpPr/>
            <p:nvPr/>
          </p:nvSpPr>
          <p:spPr>
            <a:xfrm>
              <a:off x="3266887" y="1307432"/>
              <a:ext cx="2155345" cy="825828"/>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ruta 10">
              <a:extLst>
                <a:ext uri="{FF2B5EF4-FFF2-40B4-BE49-F238E27FC236}">
                  <a16:creationId xmlns:a16="http://schemas.microsoft.com/office/drawing/2014/main" id="{97EB104E-AFBB-4DEB-8C8C-D198A11BC56D}"/>
                </a:ext>
              </a:extLst>
            </p:cNvPr>
            <p:cNvSpPr txBox="1"/>
            <p:nvPr/>
          </p:nvSpPr>
          <p:spPr>
            <a:xfrm>
              <a:off x="3552993" y="1326263"/>
              <a:ext cx="10731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2013 - 2016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Fiber focus</a:t>
              </a:r>
            </a:p>
          </p:txBody>
        </p:sp>
      </p:grpSp>
    </p:spTree>
    <p:extLst>
      <p:ext uri="{BB962C8B-B14F-4D97-AF65-F5344CB8AC3E}">
        <p14:creationId xmlns:p14="http://schemas.microsoft.com/office/powerpoint/2010/main" val="17788754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0264"/>
            <a:ext cx="10515600" cy="1325563"/>
          </a:xfrm>
        </p:spPr>
        <p:txBody>
          <a:bodyPr/>
          <a:lstStyle/>
          <a:p>
            <a:r>
              <a:rPr lang="lt-LT" dirty="0"/>
              <a:t>Įrengimo būdas</a:t>
            </a:r>
            <a:endParaRPr lang="en-US" dirty="0"/>
          </a:p>
        </p:txBody>
      </p:sp>
      <p:pic>
        <p:nvPicPr>
          <p:cNvPr id="4" name="Content Placeholder 3"/>
          <p:cNvPicPr>
            <a:picLocks noGrp="1" noChangeAspect="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13800" y="339807"/>
            <a:ext cx="6840000" cy="6518193"/>
          </a:xfrm>
        </p:spPr>
      </p:pic>
      <p:sp>
        <p:nvSpPr>
          <p:cNvPr id="5" name="TextBox 4"/>
          <p:cNvSpPr txBox="1"/>
          <p:nvPr/>
        </p:nvSpPr>
        <p:spPr>
          <a:xfrm>
            <a:off x="211756" y="5893660"/>
            <a:ext cx="660469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Vamzdžio valymas aukšto slėgio vandeniu arba garu</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573" b="24835"/>
          <a:stretch/>
        </p:blipFill>
        <p:spPr>
          <a:xfrm>
            <a:off x="211756" y="1455721"/>
            <a:ext cx="3965607" cy="3951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6634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C52F28-1217-433B-8D00-2CB31CB736FE}"/>
              </a:ext>
            </a:extLst>
          </p:cNvPr>
          <p:cNvPicPr/>
          <p:nvPr/>
        </p:nvPicPr>
        <p:blipFill rotWithShape="1">
          <a:blip r:embed="rId3">
            <a:extLst>
              <a:ext uri="{28A0092B-C50C-407E-A947-70E740481C1C}">
                <a14:useLocalDpi xmlns:a14="http://schemas.microsoft.com/office/drawing/2010/main" val="0"/>
              </a:ext>
            </a:extLst>
          </a:blip>
          <a:srcRect t="20174" r="-1" b="14727"/>
          <a:stretch/>
        </p:blipFill>
        <p:spPr bwMode="auto">
          <a:xfrm>
            <a:off x="4485555" y="21024"/>
            <a:ext cx="7706444" cy="2984938"/>
          </a:xfrm>
          <a:prstGeom prst="rect">
            <a:avLst/>
          </a:prstGeom>
          <a:noFill/>
          <a:extLst>
            <a:ext uri="{53640926-AAD7-44D8-BBD7-CCE9431645EC}">
              <a14:shadowObscured xmlns:a14="http://schemas.microsoft.com/office/drawing/2010/main"/>
            </a:ext>
          </a:extLst>
        </p:spPr>
      </p:pic>
      <p:pic>
        <p:nvPicPr>
          <p:cNvPr id="10" name="Picture 9" descr="A truck is parked on the side of a building&#10;&#10;Description automatically generated">
            <a:extLst>
              <a:ext uri="{FF2B5EF4-FFF2-40B4-BE49-F238E27FC236}">
                <a16:creationId xmlns:a16="http://schemas.microsoft.com/office/drawing/2014/main" id="{E9EE2441-DA71-40D0-9E5B-A51040AF6B0C}"/>
              </a:ext>
            </a:extLst>
          </p:cNvPr>
          <p:cNvPicPr>
            <a:picLocks noChangeAspect="1"/>
          </p:cNvPicPr>
          <p:nvPr/>
        </p:nvPicPr>
        <p:blipFill rotWithShape="1">
          <a:blip r:embed="rId4">
            <a:extLst>
              <a:ext uri="{28A0092B-C50C-407E-A947-70E740481C1C}">
                <a14:useLocalDpi xmlns:a14="http://schemas.microsoft.com/office/drawing/2010/main" val="0"/>
              </a:ext>
            </a:extLst>
          </a:blip>
          <a:srcRect t="15401" r="-1" b="13406"/>
          <a:stretch/>
        </p:blipFill>
        <p:spPr>
          <a:xfrm>
            <a:off x="4485557" y="3429000"/>
            <a:ext cx="7706443" cy="3429000"/>
          </a:xfrm>
          <a:prstGeom prst="rect">
            <a:avLst/>
          </a:prstGeom>
        </p:spPr>
      </p:pic>
      <p:sp useBgFill="1">
        <p:nvSpPr>
          <p:cNvPr id="15" name="Freeform: Shape 14">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8956522D-1263-4CBB-8C81-1E93038A3191}"/>
              </a:ext>
            </a:extLst>
          </p:cNvPr>
          <p:cNvSpPr>
            <a:spLocks noGrp="1"/>
          </p:cNvSpPr>
          <p:nvPr>
            <p:ph type="title"/>
          </p:nvPr>
        </p:nvSpPr>
        <p:spPr>
          <a:xfrm>
            <a:off x="535525" y="596766"/>
            <a:ext cx="5230008" cy="1308234"/>
          </a:xfrm>
        </p:spPr>
        <p:txBody>
          <a:bodyPr>
            <a:normAutofit fontScale="90000"/>
          </a:bodyPr>
          <a:lstStyle/>
          <a:p>
            <a:r>
              <a:rPr lang="lt-LT" b="0" dirty="0">
                <a:ln w="0"/>
                <a:effectLst>
                  <a:outerShdw blurRad="38100" dist="19050" dir="2700000" algn="tl" rotWithShape="0">
                    <a:schemeClr val="dk1">
                      <a:alpha val="40000"/>
                    </a:schemeClr>
                  </a:outerShdw>
                </a:effectLst>
                <a:latin typeface="+mj-lt"/>
              </a:rPr>
              <a:t>Hidraulinių bandymų proceso optimizavimas</a:t>
            </a:r>
            <a:endParaRPr lang="lt-LT" dirty="0"/>
          </a:p>
        </p:txBody>
      </p:sp>
      <p:sp>
        <p:nvSpPr>
          <p:cNvPr id="17" name="Rectangle 16">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FF36057-7ED5-4D53-952F-537D1DF0671F}"/>
              </a:ext>
            </a:extLst>
          </p:cNvPr>
          <p:cNvSpPr>
            <a:spLocks noGrp="1"/>
          </p:cNvSpPr>
          <p:nvPr>
            <p:ph idx="1"/>
          </p:nvPr>
        </p:nvSpPr>
        <p:spPr>
          <a:xfrm>
            <a:off x="279564" y="1963227"/>
            <a:ext cx="5816436" cy="3951435"/>
          </a:xfrm>
        </p:spPr>
        <p:txBody>
          <a:bodyPr>
            <a:normAutofit fontScale="92500" lnSpcReduction="20000"/>
          </a:bodyPr>
          <a:lstStyle/>
          <a:p>
            <a:pPr algn="just">
              <a:lnSpc>
                <a:spcPct val="90000"/>
              </a:lnSpc>
            </a:pPr>
            <a:r>
              <a:rPr lang="lt-LT" sz="2800" b="1" dirty="0">
                <a:latin typeface="Calibri" panose="020F0502020204030204" pitchFamily="34" charset="0"/>
                <a:cs typeface="Calibri" panose="020F0502020204030204" pitchFamily="34" charset="0"/>
              </a:rPr>
              <a:t>Spaudžiamos atskiros CŠT tinklo zonos naudojant mobilius vandens siurblius (iki 50 zonų).</a:t>
            </a:r>
          </a:p>
          <a:p>
            <a:pPr algn="just">
              <a:lnSpc>
                <a:spcPct val="90000"/>
              </a:lnSpc>
            </a:pPr>
            <a:r>
              <a:rPr lang="lt-LT" sz="2800" b="1" dirty="0">
                <a:latin typeface="Calibri" panose="020F0502020204030204" pitchFamily="34" charset="0"/>
                <a:cs typeface="Calibri" panose="020F0502020204030204" pitchFamily="34" charset="0"/>
              </a:rPr>
              <a:t>Mobiliųjų katilinių ir kt. šilumos generatorių naudojimas.</a:t>
            </a:r>
          </a:p>
          <a:p>
            <a:pPr algn="just">
              <a:lnSpc>
                <a:spcPct val="90000"/>
              </a:lnSpc>
            </a:pPr>
            <a:r>
              <a:rPr lang="lt-LT" sz="2800" b="1" dirty="0">
                <a:latin typeface="Calibri" panose="020F0502020204030204" pitchFamily="34" charset="0"/>
                <a:cs typeface="Calibri" panose="020F0502020204030204" pitchFamily="34" charset="0"/>
              </a:rPr>
              <a:t>Laikini šilumos vamzdynai.</a:t>
            </a:r>
          </a:p>
          <a:p>
            <a:pPr algn="just">
              <a:lnSpc>
                <a:spcPct val="90000"/>
              </a:lnSpc>
            </a:pPr>
            <a:r>
              <a:rPr lang="lt-LT" sz="2800" b="1" dirty="0">
                <a:latin typeface="Calibri" panose="020F0502020204030204" pitchFamily="34" charset="0"/>
                <a:cs typeface="Calibri" panose="020F0502020204030204" pitchFamily="34" charset="0"/>
              </a:rPr>
              <a:t>Karšto vandens atjungimas bandymų metu daugumoje įmonių svyruoja nuo kelių valandų iki 5 dienų.</a:t>
            </a:r>
          </a:p>
          <a:p>
            <a:pPr algn="just">
              <a:lnSpc>
                <a:spcPct val="90000"/>
              </a:lnSpc>
            </a:pPr>
            <a:r>
              <a:rPr lang="lt-LT" sz="2800" b="1" dirty="0">
                <a:latin typeface="Calibri" panose="020F0502020204030204" pitchFamily="34" charset="0"/>
                <a:cs typeface="Calibri" panose="020F0502020204030204" pitchFamily="34" charset="0"/>
              </a:rPr>
              <a:t>Šiuolaikiniai mobilieji prietaisai taikomi nuotėkio aptikimui.</a:t>
            </a:r>
            <a:endParaRPr lang="lt-LT" sz="2000" b="1" dirty="0">
              <a:latin typeface="Calibri" panose="020F0502020204030204" pitchFamily="34" charset="0"/>
              <a:cs typeface="Calibri" panose="020F0502020204030204" pitchFamily="34" charset="0"/>
            </a:endParaRPr>
          </a:p>
          <a:p>
            <a:pPr>
              <a:lnSpc>
                <a:spcPct val="90000"/>
              </a:lnSpc>
            </a:pPr>
            <a:endParaRPr lang="lt-L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21095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A387F-0116-4D21-A49E-A9C1052ED888}"/>
              </a:ext>
            </a:extLst>
          </p:cNvPr>
          <p:cNvSpPr>
            <a:spLocks noGrp="1"/>
          </p:cNvSpPr>
          <p:nvPr>
            <p:ph type="title"/>
          </p:nvPr>
        </p:nvSpPr>
        <p:spPr/>
        <p:txBody>
          <a:bodyPr/>
          <a:lstStyle/>
          <a:p>
            <a:r>
              <a:rPr lang="lt-LT" dirty="0"/>
              <a:t>Vamzdžių remontas CARBON FIBER technologija </a:t>
            </a:r>
          </a:p>
        </p:txBody>
      </p:sp>
      <p:sp>
        <p:nvSpPr>
          <p:cNvPr id="3" name="Content Placeholder 2">
            <a:extLst>
              <a:ext uri="{FF2B5EF4-FFF2-40B4-BE49-F238E27FC236}">
                <a16:creationId xmlns:a16="http://schemas.microsoft.com/office/drawing/2014/main" id="{54472D7C-E8FF-4756-A4B7-120BE4A50E65}"/>
              </a:ext>
            </a:extLst>
          </p:cNvPr>
          <p:cNvSpPr>
            <a:spLocks noGrp="1"/>
          </p:cNvSpPr>
          <p:nvPr>
            <p:ph idx="1"/>
          </p:nvPr>
        </p:nvSpPr>
        <p:spPr/>
        <p:txBody>
          <a:bodyPr/>
          <a:lstStyle/>
          <a:p>
            <a:r>
              <a:rPr lang="lt-LT" dirty="0"/>
              <a:t>Nesandarių </a:t>
            </a:r>
            <a:r>
              <a:rPr lang="lt-LT" b="1" dirty="0"/>
              <a:t>vamzdžių padengimas anglies pluošto sluoksnio danga -</a:t>
            </a:r>
            <a:r>
              <a:rPr lang="lt-LT" dirty="0"/>
              <a:t> atspari slėgiui (iki 20 bar) ir </a:t>
            </a:r>
            <a:r>
              <a:rPr lang="lt-LT" dirty="0" err="1"/>
              <a:t>nekoroduoja</a:t>
            </a:r>
            <a:r>
              <a:rPr lang="lt-LT" dirty="0"/>
              <a:t> </a:t>
            </a:r>
          </a:p>
          <a:p>
            <a:r>
              <a:rPr lang="lt-LT" dirty="0"/>
              <a:t>Naudojama nuo 2016 metų, pritaikyta iki 170 m ilgio ir iki </a:t>
            </a:r>
            <a:r>
              <a:rPr lang="en-US" dirty="0"/>
              <a:t>5</a:t>
            </a:r>
            <a:r>
              <a:rPr lang="lt-LT" dirty="0"/>
              <a:t>00 mm vamzdžių atkarpoms</a:t>
            </a:r>
          </a:p>
          <a:p>
            <a:r>
              <a:rPr lang="lt-LT" dirty="0"/>
              <a:t>Užsandarina ir sustiprina susidėvėjusį vamzdį </a:t>
            </a:r>
          </a:p>
          <a:p>
            <a:r>
              <a:rPr lang="lt-LT" dirty="0"/>
              <a:t>Įrengiama per 2-3 dienas, nekeičiant vamzdyno</a:t>
            </a:r>
          </a:p>
          <a:p>
            <a:r>
              <a:rPr lang="lt-LT" dirty="0"/>
              <a:t>Dažniausiai taikoma ten, kur sudėtinga keisti vamzdžius</a:t>
            </a:r>
          </a:p>
          <a:p>
            <a:r>
              <a:rPr lang="lt-LT" dirty="0"/>
              <a:t>Kaina 500-700 EUR/m vamzdžio</a:t>
            </a:r>
          </a:p>
          <a:p>
            <a:endParaRPr lang="lt-LT" dirty="0"/>
          </a:p>
          <a:p>
            <a:r>
              <a:rPr lang="lt-LT" sz="2800" b="1" i="1" dirty="0">
                <a:solidFill>
                  <a:schemeClr val="accent6">
                    <a:lumMod val="75000"/>
                  </a:schemeClr>
                </a:solidFill>
              </a:rPr>
              <a:t>Technologija plinta ir pinga...</a:t>
            </a:r>
          </a:p>
          <a:p>
            <a:pPr marL="0" indent="0">
              <a:buNone/>
            </a:pPr>
            <a:endParaRPr lang="lt-LT" dirty="0"/>
          </a:p>
        </p:txBody>
      </p:sp>
    </p:spTree>
    <p:extLst>
      <p:ext uri="{BB962C8B-B14F-4D97-AF65-F5344CB8AC3E}">
        <p14:creationId xmlns:p14="http://schemas.microsoft.com/office/powerpoint/2010/main" val="15650434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1"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2"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3"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5"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6"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7"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8"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9"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1" name="Group 20">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2"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3"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4"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5"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6"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7"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8"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9"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0"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1"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2"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3"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5" name="Rectangle 34">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7" name="Freeform 6">
            <a:extLst>
              <a:ext uri="{FF2B5EF4-FFF2-40B4-BE49-F238E27FC236}">
                <a16:creationId xmlns:a16="http://schemas.microsoft.com/office/drawing/2014/main" id="{5BD23F8E-2E78-4C84-8EFB-FE6C8ACB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39" name="Rectangle 38">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317EBE3-FF86-4DA1-BC9A-331F7F214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grpSp>
        <p:nvGrpSpPr>
          <p:cNvPr id="43" name="Group 42">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2">
              <a:lumMod val="90000"/>
            </a:schemeClr>
          </a:solidFill>
        </p:grpSpPr>
        <p:sp>
          <p:nvSpPr>
            <p:cNvPr id="44"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45"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46"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47"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48"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49"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50"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51"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52"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53"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54"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55"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2" name="Title 1">
            <a:extLst>
              <a:ext uri="{FF2B5EF4-FFF2-40B4-BE49-F238E27FC236}">
                <a16:creationId xmlns:a16="http://schemas.microsoft.com/office/drawing/2014/main" id="{E0B675D3-0701-42AD-888C-9BABE6B590D6}"/>
              </a:ext>
            </a:extLst>
          </p:cNvPr>
          <p:cNvSpPr>
            <a:spLocks noGrp="1"/>
          </p:cNvSpPr>
          <p:nvPr>
            <p:ph type="title"/>
          </p:nvPr>
        </p:nvSpPr>
        <p:spPr>
          <a:xfrm>
            <a:off x="1012046" y="995318"/>
            <a:ext cx="6140810" cy="4585930"/>
          </a:xfrm>
        </p:spPr>
        <p:txBody>
          <a:bodyPr vert="horz" lIns="91440" tIns="45720" rIns="91440" bIns="45720" rtlCol="0" anchor="ctr">
            <a:normAutofit fontScale="90000"/>
          </a:bodyPr>
          <a:lstStyle/>
          <a:p>
            <a:pPr algn="ctr"/>
            <a:br>
              <a:rPr lang="en-US" sz="6600" dirty="0">
                <a:solidFill>
                  <a:schemeClr val="tx2">
                    <a:lumMod val="75000"/>
                  </a:schemeClr>
                </a:solidFill>
              </a:rPr>
            </a:br>
            <a:br>
              <a:rPr lang="en-US" sz="6600" dirty="0">
                <a:solidFill>
                  <a:schemeClr val="tx2">
                    <a:lumMod val="75000"/>
                  </a:schemeClr>
                </a:solidFill>
              </a:rPr>
            </a:br>
            <a:br>
              <a:rPr lang="en-US" sz="6600" dirty="0">
                <a:solidFill>
                  <a:schemeClr val="tx2">
                    <a:lumMod val="75000"/>
                  </a:schemeClr>
                </a:solidFill>
              </a:rPr>
            </a:br>
            <a:r>
              <a:rPr lang="lt-LT" sz="5400" dirty="0">
                <a:solidFill>
                  <a:schemeClr val="tx2">
                    <a:lumMod val="75000"/>
                  </a:schemeClr>
                </a:solidFill>
              </a:rPr>
              <a:t>Ačiū...</a:t>
            </a:r>
            <a:br>
              <a:rPr lang="lt-LT" sz="5400" dirty="0">
                <a:solidFill>
                  <a:schemeClr val="tx2">
                    <a:lumMod val="75000"/>
                  </a:schemeClr>
                </a:solidFill>
              </a:rPr>
            </a:br>
            <a:br>
              <a:rPr lang="lt-LT" sz="5400" dirty="0">
                <a:solidFill>
                  <a:schemeClr val="tx2">
                    <a:lumMod val="75000"/>
                  </a:schemeClr>
                </a:solidFill>
              </a:rPr>
            </a:br>
            <a:r>
              <a:rPr lang="lt-LT" sz="5400" dirty="0">
                <a:solidFill>
                  <a:schemeClr val="tx2">
                    <a:lumMod val="75000"/>
                  </a:schemeClr>
                </a:solidFill>
              </a:rPr>
              <a:t> </a:t>
            </a:r>
            <a:br>
              <a:rPr lang="lt-LT" sz="6600" dirty="0">
                <a:solidFill>
                  <a:schemeClr val="tx2">
                    <a:lumMod val="75000"/>
                  </a:schemeClr>
                </a:solidFill>
              </a:rPr>
            </a:br>
            <a:endParaRPr lang="en-US" sz="6600" dirty="0">
              <a:solidFill>
                <a:schemeClr val="tx2">
                  <a:lumMod val="75000"/>
                </a:schemeClr>
              </a:solidFill>
            </a:endParaRPr>
          </a:p>
        </p:txBody>
      </p:sp>
      <p:cxnSp>
        <p:nvCxnSpPr>
          <p:cNvPr id="57" name="Straight Connector 56">
            <a:extLst>
              <a:ext uri="{FF2B5EF4-FFF2-40B4-BE49-F238E27FC236}">
                <a16:creationId xmlns:a16="http://schemas.microsoft.com/office/drawing/2014/main" id="{34D43EC1-35FA-4FC3-8526-F655CEB09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7196" y="1871831"/>
            <a:ext cx="0" cy="320040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8931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7858C1-A828-4CCF-A25F-5510D6F0693F}"/>
              </a:ext>
            </a:extLst>
          </p:cNvPr>
          <p:cNvSpPr>
            <a:spLocks noGrp="1"/>
          </p:cNvSpPr>
          <p:nvPr>
            <p:ph type="title"/>
          </p:nvPr>
        </p:nvSpPr>
        <p:spPr>
          <a:xfrm>
            <a:off x="556532" y="643467"/>
            <a:ext cx="11210925" cy="744836"/>
          </a:xfrm>
        </p:spPr>
        <p:txBody>
          <a:bodyPr vert="horz" lIns="91440" tIns="45720" rIns="91440" bIns="45720" rtlCol="0" anchor="ctr">
            <a:noAutofit/>
          </a:bodyPr>
          <a:lstStyle/>
          <a:p>
            <a:pPr algn="ctr"/>
            <a:r>
              <a:rPr lang="lt-LT" sz="2800" dirty="0">
                <a:solidFill>
                  <a:schemeClr val="bg1">
                    <a:lumMod val="95000"/>
                  </a:schemeClr>
                </a:solidFill>
              </a:rPr>
              <a:t>NUOTEKIO APTIKIMAS</a:t>
            </a:r>
            <a:br>
              <a:rPr lang="en-US" sz="2800" dirty="0">
                <a:solidFill>
                  <a:schemeClr val="bg1">
                    <a:lumMod val="95000"/>
                  </a:schemeClr>
                </a:solidFill>
              </a:rPr>
            </a:br>
            <a:r>
              <a:rPr lang="en-US" sz="2800" dirty="0">
                <a:solidFill>
                  <a:schemeClr val="bg1">
                    <a:lumMod val="95000"/>
                  </a:schemeClr>
                </a:solidFill>
              </a:rPr>
              <a:t>(</a:t>
            </a:r>
            <a:r>
              <a:rPr lang="lt-LT" sz="2800" dirty="0">
                <a:solidFill>
                  <a:schemeClr val="bg1">
                    <a:lumMod val="95000"/>
                  </a:schemeClr>
                </a:solidFill>
              </a:rPr>
              <a:t>akustiniai prietaisai</a:t>
            </a:r>
            <a:r>
              <a:rPr lang="en-US" sz="2800" dirty="0">
                <a:solidFill>
                  <a:schemeClr val="bg1">
                    <a:lumMod val="95000"/>
                  </a:schemeClr>
                </a:solidFill>
              </a:rPr>
              <a:t>, </a:t>
            </a:r>
            <a:r>
              <a:rPr lang="lt-LT" sz="2800" dirty="0">
                <a:solidFill>
                  <a:schemeClr val="bg1">
                    <a:lumMod val="95000"/>
                  </a:schemeClr>
                </a:solidFill>
              </a:rPr>
              <a:t>slėgio matuokliai</a:t>
            </a:r>
            <a:r>
              <a:rPr lang="en-US" sz="2800" dirty="0">
                <a:solidFill>
                  <a:schemeClr val="bg1">
                    <a:lumMod val="95000"/>
                  </a:schemeClr>
                </a:solidFill>
              </a:rPr>
              <a:t>)</a:t>
            </a:r>
            <a:endParaRPr lang="en-GB" sz="2800" kern="1200" dirty="0">
              <a:solidFill>
                <a:schemeClr val="bg1">
                  <a:lumMod val="95000"/>
                </a:schemeClr>
              </a:solidFill>
            </a:endParaRPr>
          </a:p>
        </p:txBody>
      </p:sp>
      <p:pic>
        <p:nvPicPr>
          <p:cNvPr id="4" name="Picture 3" descr="A picture containing street, person, holding, riding&#10;&#10;Description automatically generated">
            <a:extLst>
              <a:ext uri="{FF2B5EF4-FFF2-40B4-BE49-F238E27FC236}">
                <a16:creationId xmlns:a16="http://schemas.microsoft.com/office/drawing/2014/main" id="{CB68CD96-A673-4E23-A5A4-D9EAB4C8AF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86" y="2251015"/>
            <a:ext cx="5450491" cy="3451276"/>
          </a:xfrm>
          <a:prstGeom prst="rect">
            <a:avLst/>
          </a:prstGeom>
        </p:spPr>
      </p:pic>
      <p:pic>
        <p:nvPicPr>
          <p:cNvPr id="6" name="Picture 5" descr="A close up of a map&#10;&#10;Description automatically generated">
            <a:extLst>
              <a:ext uri="{FF2B5EF4-FFF2-40B4-BE49-F238E27FC236}">
                <a16:creationId xmlns:a16="http://schemas.microsoft.com/office/drawing/2014/main" id="{0A1BF7C0-2252-4E63-A49D-7AD49768A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071" y="3149600"/>
            <a:ext cx="5386386" cy="3708400"/>
          </a:xfrm>
          <a:prstGeom prst="rect">
            <a:avLst/>
          </a:prstGeom>
        </p:spPr>
      </p:pic>
      <p:grpSp>
        <p:nvGrpSpPr>
          <p:cNvPr id="13" name="Group 12">
            <a:extLst>
              <a:ext uri="{FF2B5EF4-FFF2-40B4-BE49-F238E27FC236}">
                <a16:creationId xmlns:a16="http://schemas.microsoft.com/office/drawing/2014/main" id="{3D969DCF-5144-4903-BD02-7C95560D6B5D}"/>
              </a:ext>
            </a:extLst>
          </p:cNvPr>
          <p:cNvGrpSpPr/>
          <p:nvPr/>
        </p:nvGrpSpPr>
        <p:grpSpPr>
          <a:xfrm>
            <a:off x="6887107" y="1388303"/>
            <a:ext cx="4374313" cy="1823987"/>
            <a:chOff x="6897121" y="1388303"/>
            <a:chExt cx="4374313" cy="1823987"/>
          </a:xfrm>
        </p:grpSpPr>
        <p:pic>
          <p:nvPicPr>
            <p:cNvPr id="11" name="Picture 10" descr="A close up of a clock&#10;&#10;Description automatically generated">
              <a:extLst>
                <a:ext uri="{FF2B5EF4-FFF2-40B4-BE49-F238E27FC236}">
                  <a16:creationId xmlns:a16="http://schemas.microsoft.com/office/drawing/2014/main" id="{09BCAE6C-C2BE-470C-B143-DC0EFAA0EE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7121" y="1396588"/>
              <a:ext cx="4354285" cy="1815702"/>
            </a:xfrm>
            <a:prstGeom prst="rect">
              <a:avLst/>
            </a:prstGeom>
          </p:spPr>
        </p:pic>
        <p:sp>
          <p:nvSpPr>
            <p:cNvPr id="12" name="TextBox 11">
              <a:extLst>
                <a:ext uri="{FF2B5EF4-FFF2-40B4-BE49-F238E27FC236}">
                  <a16:creationId xmlns:a16="http://schemas.microsoft.com/office/drawing/2014/main" id="{5509C03F-B4EB-4496-84DA-763D8B54757D}"/>
                </a:ext>
              </a:extLst>
            </p:cNvPr>
            <p:cNvSpPr txBox="1"/>
            <p:nvPr/>
          </p:nvSpPr>
          <p:spPr>
            <a:xfrm>
              <a:off x="8914250" y="1388303"/>
              <a:ext cx="2357184" cy="369332"/>
            </a:xfrm>
            <a:prstGeom prst="rect">
              <a:avLst/>
            </a:prstGeom>
            <a:solidFill>
              <a:schemeClr val="bg1"/>
            </a:solidFill>
          </p:spPr>
          <p:txBody>
            <a:bodyPr wrap="none" rtlCol="0">
              <a:spAutoFit/>
            </a:bodyPr>
            <a:lstStyle/>
            <a:p>
              <a:r>
                <a:rPr lang="en-US" b="1" dirty="0"/>
                <a:t>Force sensitive resistor</a:t>
              </a:r>
            </a:p>
          </p:txBody>
        </p:sp>
      </p:grpSp>
    </p:spTree>
    <p:extLst>
      <p:ext uri="{BB962C8B-B14F-4D97-AF65-F5344CB8AC3E}">
        <p14:creationId xmlns:p14="http://schemas.microsoft.com/office/powerpoint/2010/main" val="2886076993"/>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858C1-A828-4CCF-A25F-5510D6F0693F}"/>
              </a:ext>
            </a:extLst>
          </p:cNvPr>
          <p:cNvSpPr>
            <a:spLocks noGrp="1"/>
          </p:cNvSpPr>
          <p:nvPr>
            <p:ph type="title"/>
          </p:nvPr>
        </p:nvSpPr>
        <p:spPr>
          <a:xfrm>
            <a:off x="0" y="674837"/>
            <a:ext cx="5374678" cy="1973191"/>
          </a:xfrm>
        </p:spPr>
        <p:txBody>
          <a:bodyPr>
            <a:normAutofit/>
          </a:bodyPr>
          <a:lstStyle/>
          <a:p>
            <a:r>
              <a:rPr lang="en-US" b="1" dirty="0"/>
              <a:t>EN 235</a:t>
            </a:r>
            <a:r>
              <a:rPr lang="lt-LT" sz="4000" dirty="0"/>
              <a:t>: Ryšys</a:t>
            </a:r>
            <a:r>
              <a:rPr lang="en-US" sz="4000" dirty="0"/>
              <a:t> tarp </a:t>
            </a:r>
            <a:r>
              <a:rPr lang="en-US" sz="4000" dirty="0" err="1"/>
              <a:t>temperat</a:t>
            </a:r>
            <a:r>
              <a:rPr lang="lt-LT" sz="4000" dirty="0" err="1"/>
              <a:t>ūrinio</a:t>
            </a:r>
            <a:r>
              <a:rPr lang="lt-LT" sz="4000" dirty="0"/>
              <a:t> grafiko ir vamzdyno senėjimo</a:t>
            </a:r>
            <a:endParaRPr lang="en-GB" sz="4000" dirty="0"/>
          </a:p>
        </p:txBody>
      </p:sp>
      <p:pic>
        <p:nvPicPr>
          <p:cNvPr id="22" name="Picture 21" descr="A picture containing drawing&#10;&#10;Description automatically generated">
            <a:extLst>
              <a:ext uri="{FF2B5EF4-FFF2-40B4-BE49-F238E27FC236}">
                <a16:creationId xmlns:a16="http://schemas.microsoft.com/office/drawing/2014/main" id="{1F1E87BA-FE94-419D-BA59-CEEF1C85F1A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1984075" cy="546074"/>
          </a:xfrm>
          <a:prstGeom prst="rect">
            <a:avLst/>
          </a:prstGeom>
        </p:spPr>
      </p:pic>
      <p:pic>
        <p:nvPicPr>
          <p:cNvPr id="19" name="Picture 18">
            <a:extLst>
              <a:ext uri="{FF2B5EF4-FFF2-40B4-BE49-F238E27FC236}">
                <a16:creationId xmlns:a16="http://schemas.microsoft.com/office/drawing/2014/main" id="{9B296646-9A4B-4901-848C-9F9D66B5A0D1}"/>
              </a:ext>
            </a:extLst>
          </p:cNvPr>
          <p:cNvPicPr/>
          <p:nvPr/>
        </p:nvPicPr>
        <p:blipFill>
          <a:blip r:embed="rId4">
            <a:extLst>
              <a:ext uri="{28A0092B-C50C-407E-A947-70E740481C1C}">
                <a14:useLocalDpi xmlns:a14="http://schemas.microsoft.com/office/drawing/2010/main" val="0"/>
              </a:ext>
            </a:extLst>
          </a:blip>
          <a:srcRect b="824"/>
          <a:stretch>
            <a:fillRect/>
          </a:stretch>
        </p:blipFill>
        <p:spPr bwMode="auto">
          <a:xfrm>
            <a:off x="4874072" y="394636"/>
            <a:ext cx="7075962" cy="6068728"/>
          </a:xfrm>
          <a:prstGeom prst="rect">
            <a:avLst/>
          </a:prstGeom>
          <a:noFill/>
          <a:ln>
            <a:noFill/>
          </a:ln>
        </p:spPr>
      </p:pic>
      <p:sp>
        <p:nvSpPr>
          <p:cNvPr id="21" name="Content Placeholder 2">
            <a:extLst>
              <a:ext uri="{FF2B5EF4-FFF2-40B4-BE49-F238E27FC236}">
                <a16:creationId xmlns:a16="http://schemas.microsoft.com/office/drawing/2014/main" id="{58F41E82-8EB7-4D85-A3AE-464CF388F1CF}"/>
              </a:ext>
            </a:extLst>
          </p:cNvPr>
          <p:cNvSpPr txBox="1">
            <a:spLocks/>
          </p:cNvSpPr>
          <p:nvPr/>
        </p:nvSpPr>
        <p:spPr>
          <a:xfrm>
            <a:off x="241966" y="2541721"/>
            <a:ext cx="4874072" cy="420184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20000"/>
              </a:lnSpc>
              <a:spcBef>
                <a:spcPts val="1000"/>
              </a:spcBef>
              <a:spcAft>
                <a:spcPts val="0"/>
              </a:spcAft>
              <a:buClrTx/>
              <a:buSz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 – </a:t>
            </a: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Numatomas šiluminis tarnavimo laikas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 </a:t>
            </a: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dienomis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lnSpc>
                <a:spcPct val="120000"/>
              </a:lnSpc>
              <a:buNone/>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2 - </a:t>
            </a: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Numatomas šiluminis tarnavimo laikas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 </a:t>
            </a: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metais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20000"/>
              </a:lnSpc>
              <a:spcBef>
                <a:spcPts val="1000"/>
              </a:spcBef>
              <a:spcAft>
                <a:spcPts val="0"/>
              </a:spcAft>
              <a:buClrTx/>
              <a:buSz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3 - 50 </a:t>
            </a: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metų</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20000"/>
              </a:lnSpc>
              <a:spcBef>
                <a:spcPts val="1000"/>
              </a:spcBef>
              <a:spcAft>
                <a:spcPts val="0"/>
              </a:spcAft>
              <a:buClrTx/>
              <a:buSz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4 - 30 </a:t>
            </a: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metų</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20000"/>
              </a:lnSpc>
              <a:spcBef>
                <a:spcPts val="1000"/>
              </a:spcBef>
              <a:spcAft>
                <a:spcPts val="0"/>
              </a:spcAft>
              <a:buClrTx/>
              <a:buSz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 – </a:t>
            </a:r>
            <a:r>
              <a:rPr lang="lt-LT" dirty="0">
                <a:solidFill>
                  <a:prstClr val="black"/>
                </a:solidFill>
                <a:latin typeface="Calibri" panose="020F0502020204030204"/>
              </a:rPr>
              <a:t>Faktinės veikimo sąlygos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defTabSz="914400" rtl="0" eaLnBrk="1" fontAlgn="auto" latinLnBrk="0" hangingPunct="1">
              <a:lnSpc>
                <a:spcPct val="120000"/>
              </a:lnSpc>
              <a:spcBef>
                <a:spcPts val="1000"/>
              </a:spcBef>
              <a:spcAft>
                <a:spcPts val="0"/>
              </a:spcAft>
              <a:buClrTx/>
              <a:buSz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6 - 3 600 h; 		</a:t>
            </a:r>
            <a:endPar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20000"/>
              </a:lnSpc>
              <a:spcBef>
                <a:spcPts val="1000"/>
              </a:spcBef>
              <a:spcAft>
                <a:spcPts val="0"/>
              </a:spcAft>
              <a:buClrTx/>
              <a:buSz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7 - 1 450 h; </a:t>
            </a:r>
          </a:p>
          <a:p>
            <a:pPr marL="0" marR="0" lvl="0" indent="0" defTabSz="914400" rtl="0" eaLnBrk="1" fontAlgn="auto" latinLnBrk="0" hangingPunct="1">
              <a:lnSpc>
                <a:spcPct val="120000"/>
              </a:lnSpc>
              <a:spcBef>
                <a:spcPts val="1000"/>
              </a:spcBef>
              <a:spcAft>
                <a:spcPts val="0"/>
              </a:spcAft>
              <a:buClrTx/>
              <a:buSz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8 – </a:t>
            </a:r>
            <a:r>
              <a:rPr lang="lt-LT" dirty="0">
                <a:solidFill>
                  <a:prstClr val="black"/>
                </a:solidFill>
                <a:latin typeface="Calibri" panose="020F0502020204030204"/>
              </a:rPr>
              <a:t>Senėjimo bandymo sąlygos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defTabSz="914400" rtl="0" eaLnBrk="1" fontAlgn="auto" latinLnBrk="0" hangingPunct="1">
              <a:lnSpc>
                <a:spcPct val="120000"/>
              </a:lnSpc>
              <a:spcBef>
                <a:spcPts val="1000"/>
              </a:spcBef>
              <a:spcAft>
                <a:spcPts val="0"/>
              </a:spcAft>
              <a:buClrTx/>
              <a:buSz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9 – </a:t>
            </a: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Nuolatinė darbo temperatūra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(Θ)</a:t>
            </a:r>
          </a:p>
        </p:txBody>
      </p:sp>
      <p:sp>
        <p:nvSpPr>
          <p:cNvPr id="3" name="TextBox 2">
            <a:extLst>
              <a:ext uri="{FF2B5EF4-FFF2-40B4-BE49-F238E27FC236}">
                <a16:creationId xmlns:a16="http://schemas.microsoft.com/office/drawing/2014/main" id="{6CDE84BB-6557-4741-93E1-D5EEFE707D89}"/>
              </a:ext>
            </a:extLst>
          </p:cNvPr>
          <p:cNvSpPr txBox="1"/>
          <p:nvPr/>
        </p:nvSpPr>
        <p:spPr>
          <a:xfrm>
            <a:off x="9160204" y="1271752"/>
            <a:ext cx="1986455" cy="1103586"/>
          </a:xfrm>
          <a:prstGeom prst="rect">
            <a:avLst/>
          </a:prstGeom>
          <a:noFill/>
        </p:spPr>
        <p:txBody>
          <a:bodyPr wrap="square" rtlCol="0">
            <a:spAutoFit/>
          </a:bodyPr>
          <a:lstStyle/>
          <a:p>
            <a:endParaRPr lang="lt-LT" dirty="0"/>
          </a:p>
        </p:txBody>
      </p:sp>
    </p:spTree>
    <p:extLst>
      <p:ext uri="{BB962C8B-B14F-4D97-AF65-F5344CB8AC3E}">
        <p14:creationId xmlns:p14="http://schemas.microsoft.com/office/powerpoint/2010/main" val="3568234671"/>
      </p:ext>
    </p:extLst>
  </p:cSld>
  <p:clrMapOvr>
    <a:masterClrMapping/>
  </p:clrMapOvr>
  <mc:AlternateContent xmlns:mc="http://schemas.openxmlformats.org/markup-compatibility/2006" xmlns:p14="http://schemas.microsoft.com/office/powerpoint/2010/main">
    <mc:Choice Requires="p14">
      <p:transition spd="slow" p14:dur="85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48AA8A-EF0C-49D4-A221-35D3C29322F6}"/>
              </a:ext>
            </a:extLst>
          </p:cNvPr>
          <p:cNvSpPr>
            <a:spLocks noGrp="1"/>
          </p:cNvSpPr>
          <p:nvPr>
            <p:ph type="title"/>
          </p:nvPr>
        </p:nvSpPr>
        <p:spPr/>
        <p:txBody>
          <a:bodyPr/>
          <a:lstStyle/>
          <a:p>
            <a:r>
              <a:rPr lang="lt-LT" dirty="0"/>
              <a:t>Požiūris į hidraulinius bandymus </a:t>
            </a:r>
          </a:p>
        </p:txBody>
      </p:sp>
      <p:sp>
        <p:nvSpPr>
          <p:cNvPr id="6" name="Content Placeholder 5">
            <a:extLst>
              <a:ext uri="{FF2B5EF4-FFF2-40B4-BE49-F238E27FC236}">
                <a16:creationId xmlns:a16="http://schemas.microsoft.com/office/drawing/2014/main" id="{27C2AFDD-FCF7-4351-B4DB-84C322D72A60}"/>
              </a:ext>
            </a:extLst>
          </p:cNvPr>
          <p:cNvSpPr>
            <a:spLocks noGrp="1"/>
          </p:cNvSpPr>
          <p:nvPr>
            <p:ph idx="1"/>
          </p:nvPr>
        </p:nvSpPr>
        <p:spPr/>
        <p:txBody>
          <a:bodyPr/>
          <a:lstStyle/>
          <a:p>
            <a:pPr algn="l"/>
            <a:r>
              <a:rPr lang="lt-LT" sz="2400" b="0" i="0" u="none" strike="noStrike" baseline="0" dirty="0">
                <a:latin typeface="TimesNewRomanPSMT"/>
              </a:rPr>
              <a:t>Didelę įtaką </a:t>
            </a:r>
            <a:r>
              <a:rPr lang="lt-LT" dirty="0">
                <a:latin typeface="TimesNewRomanPSMT"/>
              </a:rPr>
              <a:t>i</a:t>
            </a:r>
            <a:r>
              <a:rPr lang="lt-LT" sz="2400" b="0" i="0" u="none" strike="noStrike" baseline="0" dirty="0">
                <a:latin typeface="TimesNewRomanPSMT"/>
              </a:rPr>
              <a:t>lgaamžiškumui turi eksploatacinė temperatūra ir jos kitimo ciklai, dėl kurių atsiranda metalo įtempimai, putų sluoksnio įtrūkimai ir t.t. </a:t>
            </a:r>
          </a:p>
          <a:p>
            <a:pPr algn="l"/>
            <a:r>
              <a:rPr lang="lt-LT" sz="2400" b="0" i="0" u="none" strike="noStrike" baseline="0" dirty="0">
                <a:latin typeface="TimesNewRomanPSMT"/>
              </a:rPr>
              <a:t>Užsienio šalių tyrimai parodė, kad kai pastovi termofikacinio vandens temperatūra yra apie </a:t>
            </a:r>
            <a:r>
              <a:rPr lang="lt-LT" sz="2400" b="1" i="0" u="none" strike="noStrike" baseline="0" dirty="0">
                <a:latin typeface="TimesNewRomanPSMT"/>
              </a:rPr>
              <a:t>115-120 °C</a:t>
            </a:r>
            <a:r>
              <a:rPr lang="lt-LT" sz="2400" b="0" i="0" u="none" strike="noStrike" baseline="0" dirty="0">
                <a:latin typeface="TimesNewRomanPSMT"/>
              </a:rPr>
              <a:t>, numatomas vamzdynų gyvavimo laikotarpis yra 30-50 metų. </a:t>
            </a:r>
          </a:p>
          <a:p>
            <a:pPr algn="l"/>
            <a:r>
              <a:rPr lang="lt-LT" sz="2400" b="0" i="0" u="none" strike="noStrike" baseline="0" dirty="0">
                <a:latin typeface="TimesNewRomanPSMT"/>
              </a:rPr>
              <a:t>Lietuvoje maksimali tiekiamo termofikacinio vandens temperatūra paprastai neviršija </a:t>
            </a:r>
            <a:r>
              <a:rPr lang="lt-LT" sz="2400" b="1" i="0" strike="noStrike" baseline="0" dirty="0">
                <a:latin typeface="TimesNewRomanPSMT"/>
              </a:rPr>
              <a:t>100°C</a:t>
            </a:r>
            <a:r>
              <a:rPr lang="lt-LT" sz="2400" b="0" i="0" u="none" strike="noStrike" baseline="0" dirty="0">
                <a:latin typeface="TimesNewRomanPSMT"/>
              </a:rPr>
              <a:t>, todėl turėtų būti atitinkamai žymiai ilgesnis vamzdynų gyvavimo laikotarpis (</a:t>
            </a:r>
            <a:r>
              <a:rPr lang="lt-LT" sz="2800" b="1" i="0" u="none" strike="noStrike" baseline="0" dirty="0">
                <a:latin typeface="TimesNewRomanPSMT"/>
              </a:rPr>
              <a:t>75 ir daugiau metų</a:t>
            </a:r>
            <a:r>
              <a:rPr lang="lt-LT" sz="2400" b="0" i="0" u="none" strike="noStrike" baseline="0" dirty="0">
                <a:latin typeface="TimesNewRomanPSMT"/>
              </a:rPr>
              <a:t>) juos tinkamai sumontavus ir kokybiškai eksploatuojant</a:t>
            </a:r>
          </a:p>
          <a:p>
            <a:pPr algn="l"/>
            <a:endParaRPr lang="lt-LT" dirty="0">
              <a:latin typeface="TimesNewRomanPSMT"/>
            </a:endParaRPr>
          </a:p>
          <a:p>
            <a:pPr marL="0" indent="0" algn="l">
              <a:buNone/>
            </a:pPr>
            <a:endParaRPr lang="lt-LT" dirty="0"/>
          </a:p>
        </p:txBody>
      </p:sp>
      <p:sp>
        <p:nvSpPr>
          <p:cNvPr id="7" name="TextBox 6">
            <a:extLst>
              <a:ext uri="{FF2B5EF4-FFF2-40B4-BE49-F238E27FC236}">
                <a16:creationId xmlns:a16="http://schemas.microsoft.com/office/drawing/2014/main" id="{C304175F-1D09-4F2B-B89F-4E668221F419}"/>
              </a:ext>
            </a:extLst>
          </p:cNvPr>
          <p:cNvSpPr txBox="1"/>
          <p:nvPr/>
        </p:nvSpPr>
        <p:spPr>
          <a:xfrm>
            <a:off x="336331" y="4498428"/>
            <a:ext cx="10741573" cy="1938992"/>
          </a:xfrm>
          <a:prstGeom prst="rect">
            <a:avLst/>
          </a:prstGeom>
          <a:noFill/>
        </p:spPr>
        <p:txBody>
          <a:bodyPr wrap="square" rtlCol="0">
            <a:spAutoFit/>
          </a:bodyPr>
          <a:lstStyle/>
          <a:p>
            <a:r>
              <a:rPr lang="lt-LT" sz="4000" b="1" dirty="0">
                <a:solidFill>
                  <a:srgbClr val="FF0000"/>
                </a:solidFill>
              </a:rPr>
              <a:t>Vakarų Europoje HB vykdomi tik selektyviai: po montavimo, po remonto arba CŠT operatorių nuožiūra</a:t>
            </a:r>
          </a:p>
        </p:txBody>
      </p:sp>
    </p:spTree>
    <p:extLst>
      <p:ext uri="{BB962C8B-B14F-4D97-AF65-F5344CB8AC3E}">
        <p14:creationId xmlns:p14="http://schemas.microsoft.com/office/powerpoint/2010/main" val="2815420809"/>
      </p:ext>
    </p:extLst>
  </p:cSld>
  <p:clrMapOvr>
    <a:masterClrMapping/>
  </p:clrMapOvr>
</p:sld>
</file>

<file path=ppt/theme/_rels/theme11.xml.rels><?xml version="1.0" encoding="UTF-8" standalone="yes"?>
<Relationships xmlns="http://schemas.openxmlformats.org/package/2006/relationships"><Relationship Id="rId1" Type="http://schemas.openxmlformats.org/officeDocument/2006/relationships/image" Target="../media/image12.jpeg"/></Relationships>
</file>

<file path=ppt/theme/_rels/theme6.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Parallax">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12.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Kamstrup PPT template">
  <a:themeElements>
    <a:clrScheme name="Custom 1">
      <a:dk1>
        <a:srgbClr val="383838"/>
      </a:dk1>
      <a:lt1>
        <a:srgbClr val="FFFFFF"/>
      </a:lt1>
      <a:dk2>
        <a:srgbClr val="D50032"/>
      </a:dk2>
      <a:lt2>
        <a:srgbClr val="009CA6"/>
      </a:lt2>
      <a:accent1>
        <a:srgbClr val="500778"/>
      </a:accent1>
      <a:accent2>
        <a:srgbClr val="005EB8"/>
      </a:accent2>
      <a:accent3>
        <a:srgbClr val="4B9560"/>
      </a:accent3>
      <a:accent4>
        <a:srgbClr val="F2A900"/>
      </a:accent4>
      <a:accent5>
        <a:srgbClr val="009CDE"/>
      </a:accent5>
      <a:accent6>
        <a:srgbClr val="6D712E"/>
      </a:accent6>
      <a:hlink>
        <a:srgbClr val="D50032"/>
      </a:hlink>
      <a:folHlink>
        <a:srgbClr val="D50032"/>
      </a:folHlink>
    </a:clrScheme>
    <a:fontScheme name="Custom 2">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20000"/>
            <a:lumOff val="80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25400" cap="rnd" cmpd="sng" algn="ctr">
          <a:solidFill>
            <a:schemeClr val="bg1">
              <a:lumMod val="50000"/>
            </a:schemeClr>
          </a:solidFill>
          <a:prstDash val="solid"/>
          <a:round/>
          <a:headEnd type="none" w="med" len="med"/>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000" dirty="0">
            <a:solidFill>
              <a:schemeClr val="tx1">
                <a:lumMod val="50000"/>
              </a:schemeClr>
            </a:solidFill>
            <a:latin typeface="Calibri Light" pitchFamily="34" charset="0"/>
          </a:defRPr>
        </a:defPPr>
      </a:lstStyle>
    </a:txDef>
  </a:objectDefaults>
  <a:extraClrSchemeLst/>
  <a:extLst>
    <a:ext uri="{05A4C25C-085E-4340-85A3-A5531E510DB2}">
      <thm15:themeFamily xmlns:thm15="http://schemas.microsoft.com/office/thememl/2012/main" name="Kamstrup PPT template_09.2016.potx" id="{57D8AA95-8968-48A3-B3C1-AA2D98BB49BD}" vid="{6D787B32-FBB4-4073-8C91-FDF4205C7866}"/>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Zalias bio">
  <a:themeElements>
    <a:clrScheme name="Custom 5">
      <a:dk1>
        <a:sysClr val="windowText" lastClr="000000"/>
      </a:dk1>
      <a:lt1>
        <a:sysClr val="window" lastClr="FFFFFF"/>
      </a:lt1>
      <a:dk2>
        <a:srgbClr val="00AC00"/>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järrvärme.potx" id="{CB662DC9-4287-43FF-A868-CCF1F2F169B5}" vid="{CE18D311-0B51-426D-B426-A33E708552C3}"/>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5">
    <a:dk1>
      <a:sysClr val="windowText" lastClr="000000"/>
    </a:dk1>
    <a:lt1>
      <a:sysClr val="window" lastClr="FFFFFF"/>
    </a:lt1>
    <a:dk2>
      <a:srgbClr val="00AC00"/>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themeOverride>
</file>

<file path=docProps/app.xml><?xml version="1.0" encoding="utf-8"?>
<Properties xmlns="http://schemas.openxmlformats.org/officeDocument/2006/extended-properties" xmlns:vt="http://schemas.openxmlformats.org/officeDocument/2006/docPropsVTypes">
  <TotalTime>193</TotalTime>
  <Words>3548</Words>
  <Application>Microsoft Office PowerPoint</Application>
  <PresentationFormat>Widescreen</PresentationFormat>
  <Paragraphs>427</Paragraphs>
  <Slides>61</Slides>
  <Notes>14</Notes>
  <HiddenSlides>1</HiddenSlides>
  <MMClips>1</MMClips>
  <ScaleCrop>false</ScaleCrop>
  <HeadingPairs>
    <vt:vector size="6" baseType="variant">
      <vt:variant>
        <vt:lpstr>Fonts Used</vt:lpstr>
      </vt:variant>
      <vt:variant>
        <vt:i4>18</vt:i4>
      </vt:variant>
      <vt:variant>
        <vt:lpstr>Theme</vt:lpstr>
      </vt:variant>
      <vt:variant>
        <vt:i4>14</vt:i4>
      </vt:variant>
      <vt:variant>
        <vt:lpstr>Slide Titles</vt:lpstr>
      </vt:variant>
      <vt:variant>
        <vt:i4>61</vt:i4>
      </vt:variant>
    </vt:vector>
  </HeadingPairs>
  <TitlesOfParts>
    <vt:vector size="93" baseType="lpstr">
      <vt:lpstr>微软雅黑</vt:lpstr>
      <vt:lpstr>Arial</vt:lpstr>
      <vt:lpstr>Arial,Sans-Serif</vt:lpstr>
      <vt:lpstr>Calibri</vt:lpstr>
      <vt:lpstr>Calibri Light</vt:lpstr>
      <vt:lpstr>Cambria</vt:lpstr>
      <vt:lpstr>Cambria Math</vt:lpstr>
      <vt:lpstr>Century Gothic</vt:lpstr>
      <vt:lpstr>Corbel</vt:lpstr>
      <vt:lpstr>Lucida Grande</vt:lpstr>
      <vt:lpstr>Rajdhani SemiBold</vt:lpstr>
      <vt:lpstr>Tahoma</vt:lpstr>
      <vt:lpstr>Times New Roman</vt:lpstr>
      <vt:lpstr>TimesNewRomanPSMT</vt:lpstr>
      <vt:lpstr>Trebuchet MS</vt:lpstr>
      <vt:lpstr>Wingdings</vt:lpstr>
      <vt:lpstr>Wingdings 2</vt:lpstr>
      <vt:lpstr>Wingdings 3</vt:lpstr>
      <vt:lpstr>Office Theme</vt:lpstr>
      <vt:lpstr>1_Office Theme</vt:lpstr>
      <vt:lpstr>Wisp</vt:lpstr>
      <vt:lpstr>3_Office Theme</vt:lpstr>
      <vt:lpstr>4_Office Theme</vt:lpstr>
      <vt:lpstr>Zalias bio</vt:lpstr>
      <vt:lpstr>10_Office Theme</vt:lpstr>
      <vt:lpstr>Office-tema</vt:lpstr>
      <vt:lpstr>2_Office Theme</vt:lpstr>
      <vt:lpstr>7_Office Theme</vt:lpstr>
      <vt:lpstr>Parallax</vt:lpstr>
      <vt:lpstr>1_Office-tema</vt:lpstr>
      <vt:lpstr>8_Office Theme</vt:lpstr>
      <vt:lpstr>Kamstrup PPT template</vt:lpstr>
      <vt:lpstr>PowerPoint Presentation</vt:lpstr>
      <vt:lpstr>LT CŠT nauji vamzdynai, km/m. </vt:lpstr>
      <vt:lpstr>LT CŠT trasos</vt:lpstr>
      <vt:lpstr>      </vt:lpstr>
      <vt:lpstr>HB reglamentavimas LŠ teisinėje bazėje</vt:lpstr>
      <vt:lpstr>Hidraulinių bandymų proceso optimizavimas</vt:lpstr>
      <vt:lpstr>NUOTEKIO APTIKIMAS (akustiniai prietaisai, slėgio matuokliai)</vt:lpstr>
      <vt:lpstr>EN 235: Ryšys tarp temperatūrinio grafiko ir vamzdyno senėjimo</vt:lpstr>
      <vt:lpstr>Požiūris į hidraulinius bandymus </vt:lpstr>
      <vt:lpstr>VOKIETIJA (pagal AGFW)</vt:lpstr>
      <vt:lpstr>AGFW požiūris</vt:lpstr>
      <vt:lpstr>PowerPoint Presentation</vt:lpstr>
      <vt:lpstr>APIBENDRINIMAS (HB?)</vt:lpstr>
      <vt:lpstr>Dėl Elektrinių ir elektros tinklų eksploatavimo taisyklių, patvirtintų Energetikos ministro 2012-10-29 įsakymu Nr.1-211</vt:lpstr>
      <vt:lpstr>Dėl Šilumos tinklų ir šilumos vartojimo įrenginių priežiūros (eksploatavimo) taisyklių, patvirtintų Energetikos ministro 2010-04-07 įsakymu Nr. 1-111 </vt:lpstr>
      <vt:lpstr>Dėl Vandens garo ir perkaitinto vandens vamzdynų įrengimo ir saugaus eksploatavimo taisyklių, patvirtintų Energetikos ministro 2009-06-10 įsakymu Nr. 1-82   </vt:lpstr>
      <vt:lpstr>Vamzdynų stebėsena  NUOLATINĖ ar PERIODINĖ ?</vt:lpstr>
      <vt:lpstr>BSAM UŽDAVINYS – padidinti CŠT vamzdynų patikimumą, efektyvumą ir ilgaamžiškumą </vt:lpstr>
      <vt:lpstr>CŠT tinklas Helsingborg mieste (Švedija)</vt:lpstr>
      <vt:lpstr>  Trasų konstrukcijos HELSINGBORGE</vt:lpstr>
      <vt:lpstr>ORESUNDSKRAFT – Helsingborgo CŠVT įmonė</vt:lpstr>
      <vt:lpstr>Išmanusis CŠT tinklas ???</vt:lpstr>
      <vt:lpstr>Vamzdžių plyšimų ir nesandarumų monitoringas</vt:lpstr>
      <vt:lpstr>Išmanusis CŠT tinklas</vt:lpstr>
      <vt:lpstr>PowerPoint Presentation</vt:lpstr>
      <vt:lpstr>PowerPoint Presentation</vt:lpstr>
      <vt:lpstr>PowerPoint Presentation</vt:lpstr>
      <vt:lpstr>PowerPoint Presentation</vt:lpstr>
      <vt:lpstr>Drėgmės juostos</vt:lpstr>
      <vt:lpstr> Išmanusis CŠT tinklas</vt:lpstr>
      <vt:lpstr>Kiti neinvaziniai trasų stebėsenos metodai</vt:lpstr>
      <vt:lpstr> Advancement in georadar detection and diagnostic </vt:lpstr>
      <vt:lpstr>PowerPoint Presentation</vt:lpstr>
      <vt:lpstr>PowerPoint Presentation</vt:lpstr>
      <vt:lpstr>CŠT vamzdžių ir geologinio pagrindo žemėlapis.  Dirvožemio drėgmės tikrinimas. 2 georadaro sekcijos (profiliai)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CŠT ANALITIKA </vt:lpstr>
      <vt:lpstr>NUOTĖKIŲ APTIKIMAS – TERMINĖS KAMEROS</vt:lpstr>
      <vt:lpstr>Vamzdžių sienelės plonėjimo stebėsena</vt:lpstr>
      <vt:lpstr>GYVAVYMO LAIKO VALDYMAS prevencija nuo užkalkėjimo ir korozijos... </vt:lpstr>
      <vt:lpstr>Vidinių vamzdžių korozijos intensyvumas</vt:lpstr>
      <vt:lpstr>Prognozuojamas vamzdynų tarnavimo laikas </vt:lpstr>
      <vt:lpstr>CŠT vandens kokybės reikalavimai</vt:lpstr>
      <vt:lpstr>Vandens valymo CŠT sistemose technologijos</vt:lpstr>
      <vt:lpstr>Tinklo vandns kokybės stebėsena</vt:lpstr>
      <vt:lpstr>Korozijos matavimas  paprasčiausias - populiariausias metodas</vt:lpstr>
      <vt:lpstr>Nuolatinis plieno korozijos greičio matavimas</vt:lpstr>
      <vt:lpstr>Vamzdyno patikimumo ir tarnavimo laiko stebėjimas</vt:lpstr>
      <vt:lpstr>Reikalingi patobulinimai</vt:lpstr>
      <vt:lpstr>Naujos vamzdynų remontavimo technologijos</vt:lpstr>
      <vt:lpstr>Carbon fiber liner </vt:lpstr>
      <vt:lpstr>Įrengimo būdas</vt:lpstr>
      <vt:lpstr>Vamzdžių remontas CARBON FIBER technologija </vt:lpstr>
      <vt:lpstr>   Ačiū...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Evaldas Čepulis</dc:creator>
  <cp:lastModifiedBy>LŠTA meeting room</cp:lastModifiedBy>
  <cp:revision>13</cp:revision>
  <dcterms:created xsi:type="dcterms:W3CDTF">2020-09-14T08:54:34Z</dcterms:created>
  <dcterms:modified xsi:type="dcterms:W3CDTF">2020-09-14T12:21:13Z</dcterms:modified>
</cp:coreProperties>
</file>