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1" autoAdjust="0"/>
    <p:restoredTop sz="94660"/>
  </p:normalViewPr>
  <p:slideViewPr>
    <p:cSldViewPr snapToGrid="0">
      <p:cViewPr varScale="1">
        <p:scale>
          <a:sx n="99" d="100"/>
          <a:sy n="99"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42251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370938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0CF07B-48A9-A142-9E16-9B5CBC8D1048}" type="slidenum">
              <a:rPr lang="lt-LT" smtClean="0"/>
              <a:t>‹#›</a:t>
            </a:fld>
            <a:endParaRPr lang="lt-L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1529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A29EBD9A-2B84-6C41-B76F-57D77EC9B4DD}" type="datetimeFigureOut">
              <a:rPr lang="lt-LT" smtClean="0"/>
              <a:t>2020-06-08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3258087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A29EBD9A-2B84-6C41-B76F-57D77EC9B4DD}" type="datetimeFigureOut">
              <a:rPr lang="lt-LT" smtClean="0"/>
              <a:t>2020-06-08</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0CF07B-48A9-A142-9E16-9B5CBC8D1048}" type="slidenum">
              <a:rPr lang="lt-LT" smtClean="0"/>
              <a:t>‹#›</a:t>
            </a:fld>
            <a:endParaRPr lang="lt-L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9465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A29EBD9A-2B84-6C41-B76F-57D77EC9B4DD}" type="datetimeFigureOut">
              <a:rPr lang="lt-LT" smtClean="0"/>
              <a:t>2020-06-08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234432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491941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116044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2404421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29EBD9A-2B84-6C41-B76F-57D77EC9B4DD}" type="datetimeFigureOut">
              <a:rPr lang="lt-LT" smtClean="0"/>
              <a:t>2020-06-08</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30481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29EBD9A-2B84-6C41-B76F-57D77EC9B4DD}" type="datetimeFigureOut">
              <a:rPr lang="lt-LT" smtClean="0"/>
              <a:t>2020-06-08</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2782952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29EBD9A-2B84-6C41-B76F-57D77EC9B4DD}" type="datetimeFigureOut">
              <a:rPr lang="lt-LT" smtClean="0"/>
              <a:t>2020-06-08</a:t>
            </a:fld>
            <a:endParaRPr lang="lt-LT"/>
          </a:p>
        </p:txBody>
      </p:sp>
      <p:sp>
        <p:nvSpPr>
          <p:cNvPr id="8" name="Footer Placeholder 7"/>
          <p:cNvSpPr>
            <a:spLocks noGrp="1"/>
          </p:cNvSpPr>
          <p:nvPr>
            <p:ph type="ftr" sz="quarter" idx="11"/>
          </p:nvPr>
        </p:nvSpPr>
        <p:spPr/>
        <p:txBody>
          <a:bodyPr/>
          <a:lstStyle/>
          <a:p>
            <a:endParaRPr lang="lt-L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174474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29EBD9A-2B84-6C41-B76F-57D77EC9B4DD}" type="datetimeFigureOut">
              <a:rPr lang="lt-LT" smtClean="0"/>
              <a:t>2020-06-08</a:t>
            </a:fld>
            <a:endParaRPr lang="lt-LT"/>
          </a:p>
        </p:txBody>
      </p:sp>
      <p:sp>
        <p:nvSpPr>
          <p:cNvPr id="4" name="Footer Placeholder 3"/>
          <p:cNvSpPr>
            <a:spLocks noGrp="1"/>
          </p:cNvSpPr>
          <p:nvPr>
            <p:ph type="ftr" sz="quarter" idx="11"/>
          </p:nvPr>
        </p:nvSpPr>
        <p:spPr/>
        <p:txBody>
          <a:bodyPr/>
          <a:lstStyle/>
          <a:p>
            <a:endParaRPr lang="lt-L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364467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EBD9A-2B84-6C41-B76F-57D77EC9B4DD}" type="datetimeFigureOut">
              <a:rPr lang="lt-LT" smtClean="0"/>
              <a:t>2020-06-08</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377068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29EBD9A-2B84-6C41-B76F-57D77EC9B4DD}" type="datetimeFigureOut">
              <a:rPr lang="lt-LT" smtClean="0"/>
              <a:t>2020-06-08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17598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29EBD9A-2B84-6C41-B76F-57D77EC9B4DD}" type="datetimeFigureOut">
              <a:rPr lang="lt-LT" smtClean="0"/>
              <a:t>2020-06-08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0CF07B-48A9-A142-9E16-9B5CBC8D1048}" type="slidenum">
              <a:rPr lang="lt-LT" smtClean="0"/>
              <a:t>‹#›</a:t>
            </a:fld>
            <a:endParaRPr lang="lt-LT"/>
          </a:p>
        </p:txBody>
      </p:sp>
    </p:spTree>
    <p:extLst>
      <p:ext uri="{BB962C8B-B14F-4D97-AF65-F5344CB8AC3E}">
        <p14:creationId xmlns:p14="http://schemas.microsoft.com/office/powerpoint/2010/main" val="91473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29EBD9A-2B84-6C41-B76F-57D77EC9B4DD}" type="datetimeFigureOut">
              <a:rPr lang="lt-LT" smtClean="0"/>
              <a:t>2020-06-08</a:t>
            </a:fld>
            <a:endParaRPr lang="lt-L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60CF07B-48A9-A142-9E16-9B5CBC8D1048}" type="slidenum">
              <a:rPr lang="lt-LT" smtClean="0"/>
              <a:t>‹#›</a:t>
            </a:fld>
            <a:endParaRPr lang="lt-LT"/>
          </a:p>
        </p:txBody>
      </p:sp>
    </p:spTree>
    <p:extLst>
      <p:ext uri="{BB962C8B-B14F-4D97-AF65-F5344CB8AC3E}">
        <p14:creationId xmlns:p14="http://schemas.microsoft.com/office/powerpoint/2010/main" val="4255502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76453-F632-AC42-A289-B960ACC70B5C}"/>
              </a:ext>
            </a:extLst>
          </p:cNvPr>
          <p:cNvSpPr>
            <a:spLocks noGrp="1"/>
          </p:cNvSpPr>
          <p:nvPr>
            <p:ph type="ctrTitle"/>
          </p:nvPr>
        </p:nvSpPr>
        <p:spPr>
          <a:xfrm>
            <a:off x="1917701" y="424949"/>
            <a:ext cx="9586911" cy="3823043"/>
          </a:xfrm>
        </p:spPr>
        <p:txBody>
          <a:bodyPr>
            <a:normAutofit/>
          </a:bodyPr>
          <a:lstStyle/>
          <a:p>
            <a:r>
              <a:rPr lang="lt-LT" b="1" dirty="0"/>
              <a:t>LR ŠILUMOS ŪKIO </a:t>
            </a:r>
            <a:r>
              <a:rPr lang="lt-LT" b="1" cap="all" dirty="0"/>
              <a:t>ĮSTATYMO NR. IX-1565 8, 11 IR 15 STRAIPSNIŲ</a:t>
            </a:r>
            <a:r>
              <a:rPr lang="lt-LT" b="1" dirty="0"/>
              <a:t> PAKEITIMO</a:t>
            </a:r>
            <a:br>
              <a:rPr lang="lt-LT" dirty="0"/>
            </a:br>
            <a:r>
              <a:rPr lang="lt-LT" b="1" dirty="0"/>
              <a:t>ĮSTATYMAS</a:t>
            </a:r>
            <a:endParaRPr lang="lt-LT" dirty="0"/>
          </a:p>
        </p:txBody>
      </p:sp>
      <p:sp>
        <p:nvSpPr>
          <p:cNvPr id="3" name="Subtitle 2">
            <a:extLst>
              <a:ext uri="{FF2B5EF4-FFF2-40B4-BE49-F238E27FC236}">
                <a16:creationId xmlns:a16="http://schemas.microsoft.com/office/drawing/2014/main" id="{784C2EC1-CEF5-844E-944D-590F5782F42E}"/>
              </a:ext>
            </a:extLst>
          </p:cNvPr>
          <p:cNvSpPr>
            <a:spLocks noGrp="1"/>
          </p:cNvSpPr>
          <p:nvPr>
            <p:ph type="subTitle" idx="1"/>
          </p:nvPr>
        </p:nvSpPr>
        <p:spPr/>
        <p:txBody>
          <a:bodyPr/>
          <a:lstStyle/>
          <a:p>
            <a:r>
              <a:rPr lang="lt-LT" b="1"/>
              <a:t>Seimas 2020-06-04 </a:t>
            </a:r>
            <a:r>
              <a:rPr lang="lt-LT" b="1" dirty="0"/>
              <a:t>priėmė pataisas, reglamentuojančias nuotolinių šilumos ir karšto vandens apskaitos prietaisų įrengimą</a:t>
            </a:r>
          </a:p>
          <a:p>
            <a:endParaRPr lang="lt-LT" dirty="0"/>
          </a:p>
        </p:txBody>
      </p:sp>
    </p:spTree>
    <p:extLst>
      <p:ext uri="{BB962C8B-B14F-4D97-AF65-F5344CB8AC3E}">
        <p14:creationId xmlns:p14="http://schemas.microsoft.com/office/powerpoint/2010/main" val="118442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66D3A-3855-45A9-93AC-3C357CCAB071}"/>
              </a:ext>
            </a:extLst>
          </p:cNvPr>
          <p:cNvSpPr>
            <a:spLocks noGrp="1"/>
          </p:cNvSpPr>
          <p:nvPr>
            <p:ph type="title"/>
          </p:nvPr>
        </p:nvSpPr>
        <p:spPr>
          <a:xfrm>
            <a:off x="2352293" y="162097"/>
            <a:ext cx="8911687" cy="1280890"/>
          </a:xfrm>
        </p:spPr>
        <p:txBody>
          <a:bodyPr/>
          <a:lstStyle/>
          <a:p>
            <a:r>
              <a:rPr lang="lt-LT" dirty="0"/>
              <a:t>Šio metu galiojanti ŠŪĮ 11 str. 4 dalies redakcija</a:t>
            </a:r>
          </a:p>
        </p:txBody>
      </p:sp>
      <p:sp>
        <p:nvSpPr>
          <p:cNvPr id="4" name="TextBox 3">
            <a:extLst>
              <a:ext uri="{FF2B5EF4-FFF2-40B4-BE49-F238E27FC236}">
                <a16:creationId xmlns:a16="http://schemas.microsoft.com/office/drawing/2014/main" id="{CCC47A21-200E-47C8-9A7E-871F8A562111}"/>
              </a:ext>
            </a:extLst>
          </p:cNvPr>
          <p:cNvSpPr txBox="1"/>
          <p:nvPr/>
        </p:nvSpPr>
        <p:spPr>
          <a:xfrm>
            <a:off x="1341120" y="1660442"/>
            <a:ext cx="9509760" cy="3333220"/>
          </a:xfrm>
          <a:prstGeom prst="rect">
            <a:avLst/>
          </a:prstGeom>
          <a:noFill/>
        </p:spPr>
        <p:txBody>
          <a:bodyPr wrap="square" rtlCol="0">
            <a:spAutoFit/>
          </a:bodyPr>
          <a:lstStyle/>
          <a:p>
            <a:pPr indent="457200" algn="just">
              <a:lnSpc>
                <a:spcPct val="107000"/>
              </a:lnSpc>
              <a:spcAft>
                <a:spcPts val="0"/>
              </a:spcAft>
            </a:pPr>
            <a:r>
              <a:rPr lang="lt-LT" sz="2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4. Šilumos tiekėjai įrengia vartotojo bute ar kitose patalpose:</a:t>
            </a:r>
            <a:endParaRPr lang="lt-LT" sz="20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lt-LT" sz="2000" dirty="0">
                <a:latin typeface="Times New Roman" panose="02020603050405020304" pitchFamily="18" charset="0"/>
                <a:ea typeface="Times New Roman" panose="02020603050405020304" pitchFamily="18" charset="0"/>
                <a:cs typeface="Times New Roman" panose="02020603050405020304" pitchFamily="18" charset="0"/>
              </a:rPr>
              <a:t>1) </a:t>
            </a:r>
            <a:r>
              <a:rPr lang="lt-LT" sz="2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šilumos skaitiklius</a:t>
            </a:r>
            <a:r>
              <a:rPr lang="lt-LT" sz="2000" dirty="0">
                <a:latin typeface="Times New Roman" panose="02020603050405020304" pitchFamily="18" charset="0"/>
                <a:ea typeface="Times New Roman" panose="02020603050405020304" pitchFamily="18" charset="0"/>
                <a:cs typeface="Times New Roman" panose="02020603050405020304" pitchFamily="18" charset="0"/>
              </a:rPr>
              <a:t>, jeigu prie šilumos perdavimo tinklo prijungiamas </a:t>
            </a:r>
            <a:r>
              <a:rPr lang="lt-LT" sz="2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naujas statomas pastatas</a:t>
            </a:r>
            <a:r>
              <a:rPr lang="lt-LT"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lt-LT" sz="20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lt-LT" sz="2000" dirty="0">
                <a:latin typeface="Times New Roman" panose="02020603050405020304" pitchFamily="18" charset="0"/>
                <a:ea typeface="Times New Roman" panose="02020603050405020304" pitchFamily="18" charset="0"/>
                <a:cs typeface="Times New Roman" panose="02020603050405020304" pitchFamily="18" charset="0"/>
              </a:rPr>
              <a:t>2) </a:t>
            </a:r>
            <a:r>
              <a:rPr lang="lt-LT" sz="2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šilumos skaitiklius</a:t>
            </a:r>
            <a:r>
              <a:rPr lang="lt-LT" sz="2000" dirty="0">
                <a:latin typeface="Times New Roman" panose="02020603050405020304" pitchFamily="18" charset="0"/>
                <a:ea typeface="Times New Roman" panose="02020603050405020304" pitchFamily="18" charset="0"/>
                <a:cs typeface="Times New Roman" panose="02020603050405020304" pitchFamily="18" charset="0"/>
              </a:rPr>
              <a:t>, jeigu atkuriant ar pagerinant pastato atitvarų ir (ar) inžinerinių sistemų fizines ir energines savybes yra </a:t>
            </a:r>
            <a:r>
              <a:rPr lang="lt-LT" sz="2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rekonstruojamas, atnaujinamas (modernizuojamas) ar remontuojamas pastatas</a:t>
            </a:r>
            <a:r>
              <a:rPr lang="lt-LT" sz="2000" dirty="0">
                <a:latin typeface="Times New Roman" panose="02020603050405020304" pitchFamily="18" charset="0"/>
                <a:ea typeface="Times New Roman" panose="02020603050405020304" pitchFamily="18" charset="0"/>
                <a:cs typeface="Times New Roman" panose="02020603050405020304" pitchFamily="18" charset="0"/>
              </a:rPr>
              <a:t> (jo dalis), kurio rekonstravimo, atnaujinimo (modernizavimo) ar remonto kaina sudaro daugiau kaip 25 procentus pastato atkuriamosios vertės, neįskaitant žemės sklypo, ant kurio stovi pastatas, ir gautas daugumos rekonstruojamo, atnaujinamo (modernizuojamo) ar remontuojamo pastato savininkų sutikimas įrengti šilumos skaitiklius;</a:t>
            </a:r>
            <a:endParaRPr lang="lt-LT" sz="2000" dirty="0">
              <a:latin typeface="Calibri" panose="020F0502020204030204" pitchFamily="34" charset="0"/>
              <a:ea typeface="Calibri" panose="020F0502020204030204" pitchFamily="34" charset="0"/>
              <a:cs typeface="Times New Roman" panose="02020603050405020304" pitchFamily="18" charset="0"/>
            </a:endParaRPr>
          </a:p>
          <a:p>
            <a:r>
              <a:rPr lang="lt-LT" sz="2000" dirty="0">
                <a:latin typeface="Times New Roman" panose="02020603050405020304" pitchFamily="18" charset="0"/>
                <a:ea typeface="Times New Roman" panose="02020603050405020304" pitchFamily="18" charset="0"/>
              </a:rPr>
              <a:t>3) </a:t>
            </a:r>
            <a:r>
              <a:rPr lang="lt-LT" sz="2000" dirty="0">
                <a:highlight>
                  <a:srgbClr val="FFFF00"/>
                </a:highlight>
                <a:latin typeface="Times New Roman" panose="02020603050405020304" pitchFamily="18" charset="0"/>
                <a:ea typeface="Times New Roman" panose="02020603050405020304" pitchFamily="18" charset="0"/>
              </a:rPr>
              <a:t>šilumos skaitiklius arba daliklius</a:t>
            </a:r>
            <a:r>
              <a:rPr lang="lt-LT" sz="2000" dirty="0">
                <a:latin typeface="Times New Roman" panose="02020603050405020304" pitchFamily="18" charset="0"/>
                <a:ea typeface="Times New Roman" panose="02020603050405020304" pitchFamily="18" charset="0"/>
              </a:rPr>
              <a:t>, jeigu </a:t>
            </a:r>
            <a:r>
              <a:rPr lang="lt-LT" sz="2000" dirty="0">
                <a:solidFill>
                  <a:srgbClr val="000000"/>
                </a:solidFill>
                <a:latin typeface="Times New Roman" panose="02020603050405020304" pitchFamily="18" charset="0"/>
                <a:ea typeface="Times New Roman" panose="02020603050405020304" pitchFamily="18" charset="0"/>
              </a:rPr>
              <a:t>yra techninės </a:t>
            </a:r>
            <a:r>
              <a:rPr lang="lt-LT" sz="2000" dirty="0">
                <a:solidFill>
                  <a:srgbClr val="000000"/>
                </a:solidFill>
                <a:highlight>
                  <a:srgbClr val="FFFF00"/>
                </a:highlight>
                <a:latin typeface="Times New Roman" panose="02020603050405020304" pitchFamily="18" charset="0"/>
                <a:ea typeface="Times New Roman" panose="02020603050405020304" pitchFamily="18" charset="0"/>
              </a:rPr>
              <a:t>galimybės ir vartotojai pageidauja</a:t>
            </a:r>
            <a:endParaRPr lang="lt-LT" sz="2000" dirty="0"/>
          </a:p>
        </p:txBody>
      </p:sp>
      <p:sp>
        <p:nvSpPr>
          <p:cNvPr id="5" name="TextBox 4">
            <a:extLst>
              <a:ext uri="{FF2B5EF4-FFF2-40B4-BE49-F238E27FC236}">
                <a16:creationId xmlns:a16="http://schemas.microsoft.com/office/drawing/2014/main" id="{976DD6FE-885A-48D5-BF7E-D441E56FD24E}"/>
              </a:ext>
            </a:extLst>
          </p:cNvPr>
          <p:cNvSpPr txBox="1"/>
          <p:nvPr/>
        </p:nvSpPr>
        <p:spPr>
          <a:xfrm>
            <a:off x="1721184" y="5405281"/>
            <a:ext cx="9384632" cy="1169551"/>
          </a:xfrm>
          <a:prstGeom prst="rect">
            <a:avLst/>
          </a:prstGeom>
          <a:noFill/>
        </p:spPr>
        <p:txBody>
          <a:bodyPr wrap="square" rtlCol="0">
            <a:spAutoFit/>
          </a:bodyPr>
          <a:lstStyle/>
          <a:p>
            <a:r>
              <a:rPr lang="lt-LT" sz="1400" b="1" kern="1600" dirty="0">
                <a:latin typeface="Times New Roman" panose="02020603050405020304" pitchFamily="18" charset="0"/>
                <a:ea typeface="Times New Roman" panose="02020603050405020304" pitchFamily="18" charset="0"/>
              </a:rPr>
              <a:t>Šilumos skaitiklis</a:t>
            </a:r>
            <a:r>
              <a:rPr lang="lt-LT" sz="1400" kern="1600" dirty="0">
                <a:latin typeface="Times New Roman" panose="02020603050405020304" pitchFamily="18" charset="0"/>
                <a:ea typeface="Times New Roman" panose="02020603050405020304" pitchFamily="18" charset="0"/>
              </a:rPr>
              <a:t> – </a:t>
            </a:r>
            <a:r>
              <a:rPr lang="lt-LT" sz="1400" kern="1600" dirty="0">
                <a:solidFill>
                  <a:srgbClr val="000000"/>
                </a:solidFill>
                <a:latin typeface="Times New Roman" panose="02020603050405020304" pitchFamily="18" charset="0"/>
                <a:ea typeface="Times New Roman" panose="02020603050405020304" pitchFamily="18" charset="0"/>
              </a:rPr>
              <a:t>neatsiskaitomasis šilumos apskaitos prietaisas, įrengtas šilumos vartotojų butuose ar kitose patalpose ir matuojantis suvartotą šilumos kiekį. Šių apskaitos prietaisų rodmenys naudojami į pastatą patiektam šilumos kiekiui paskirstyti šilumos vartotojams.</a:t>
            </a:r>
          </a:p>
          <a:p>
            <a:r>
              <a:rPr lang="lt-LT" sz="1400" b="1" dirty="0">
                <a:solidFill>
                  <a:srgbClr val="000000"/>
                </a:solidFill>
                <a:latin typeface="Times New Roman" panose="02020603050405020304" pitchFamily="18" charset="0"/>
              </a:rPr>
              <a:t>Šilumos dalikliai </a:t>
            </a:r>
            <a:r>
              <a:rPr lang="lt-LT" sz="1400" dirty="0">
                <a:solidFill>
                  <a:srgbClr val="000000"/>
                </a:solidFill>
                <a:latin typeface="Times New Roman" panose="02020603050405020304" pitchFamily="18" charset="0"/>
              </a:rPr>
              <a:t>– netiesioginio matavimo prietaisai, kurių sistema kartu su atsiskaitomuoju prietaisu, kaip papildoma dalimi, naudojama išmatuotam šilumos energijos kiekiui paskirstyti.</a:t>
            </a:r>
            <a:endParaRPr lang="lt-LT" sz="1400" dirty="0"/>
          </a:p>
        </p:txBody>
      </p:sp>
    </p:spTree>
    <p:extLst>
      <p:ext uri="{BB962C8B-B14F-4D97-AF65-F5344CB8AC3E}">
        <p14:creationId xmlns:p14="http://schemas.microsoft.com/office/powerpoint/2010/main" val="405757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61C1-1136-4149-A015-8D79D9B17183}"/>
              </a:ext>
            </a:extLst>
          </p:cNvPr>
          <p:cNvSpPr>
            <a:spLocks noGrp="1"/>
          </p:cNvSpPr>
          <p:nvPr>
            <p:ph type="title"/>
          </p:nvPr>
        </p:nvSpPr>
        <p:spPr/>
        <p:txBody>
          <a:bodyPr/>
          <a:lstStyle/>
          <a:p>
            <a:r>
              <a:rPr lang="lt-LT" dirty="0"/>
              <a:t>Po ŠŪĮ 11 str. papildymo 6 dalimi</a:t>
            </a:r>
          </a:p>
        </p:txBody>
      </p:sp>
      <p:sp>
        <p:nvSpPr>
          <p:cNvPr id="4" name="TextBox 3">
            <a:extLst>
              <a:ext uri="{FF2B5EF4-FFF2-40B4-BE49-F238E27FC236}">
                <a16:creationId xmlns:a16="http://schemas.microsoft.com/office/drawing/2014/main" id="{FBC446BF-5C01-4302-B841-F3AD160FE7A5}"/>
              </a:ext>
            </a:extLst>
          </p:cNvPr>
          <p:cNvSpPr txBox="1"/>
          <p:nvPr/>
        </p:nvSpPr>
        <p:spPr>
          <a:xfrm>
            <a:off x="956109" y="1474665"/>
            <a:ext cx="10279781" cy="2677656"/>
          </a:xfrm>
          <a:prstGeom prst="rect">
            <a:avLst/>
          </a:prstGeom>
          <a:noFill/>
        </p:spPr>
        <p:txBody>
          <a:bodyPr wrap="square" rtlCol="0">
            <a:spAutoFit/>
          </a:bodyPr>
          <a:lstStyle/>
          <a:p>
            <a:r>
              <a:rPr lang="lt-LT" sz="2800" b="1" dirty="0">
                <a:latin typeface="Times New Roman" panose="02020603050405020304" pitchFamily="18" charset="0"/>
                <a:cs typeface="Times New Roman" panose="02020603050405020304" pitchFamily="18" charset="0"/>
              </a:rPr>
              <a:t>„6. Įvadinių atsiskaitomųjų šilumos apskaitos prietaisų </a:t>
            </a:r>
            <a:r>
              <a:rPr lang="lt-LT" sz="2800" b="1" u="sng" dirty="0">
                <a:latin typeface="Times New Roman" panose="02020603050405020304" pitchFamily="18" charset="0"/>
                <a:cs typeface="Times New Roman" panose="02020603050405020304" pitchFamily="18" charset="0"/>
              </a:rPr>
              <a:t>ir šio straipsnio 4 dalyje nurodytų apskaitos prietaisų </a:t>
            </a:r>
            <a:r>
              <a:rPr lang="lt-LT" sz="2800" b="1" dirty="0">
                <a:latin typeface="Times New Roman" panose="02020603050405020304" pitchFamily="18" charset="0"/>
                <a:cs typeface="Times New Roman" panose="02020603050405020304" pitchFamily="18" charset="0"/>
              </a:rPr>
              <a:t>rodmenis turi būti galima nuskaityti nuotoliniu būdu. Karšto vandens skaitikliai, šilumos skaitikliai ir dalikliai, kurių rodmenis galima nuskaityti nuotoliniu būdu, įrengiami visame pastate, jeigu tai techniškai įmanoma ir ekonomiškai naudinga.“</a:t>
            </a:r>
            <a:endParaRPr lang="lt-LT"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E0916E5-1D0F-4447-B670-FE3827BBBC2C}"/>
              </a:ext>
            </a:extLst>
          </p:cNvPr>
          <p:cNvSpPr txBox="1"/>
          <p:nvPr/>
        </p:nvSpPr>
        <p:spPr>
          <a:xfrm>
            <a:off x="1554480" y="6006164"/>
            <a:ext cx="10578163"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lt-LT" dirty="0">
                <a:solidFill>
                  <a:srgbClr val="0070C0"/>
                </a:solidFill>
              </a:rPr>
              <a:t>Galiojanti ŠŪĮ 28 str. 5 dalis: </a:t>
            </a:r>
            <a:r>
              <a:rPr lang="lt-LT" dirty="0"/>
              <a:t>Šilumos ir karšto vandens tiekėjas gali nuskaityti šilumos ir karšto vandens apskaitos prietaisų rodmenis teisės aktų reikalavimus atitinkančiu nuotoliniu būdu. </a:t>
            </a:r>
          </a:p>
        </p:txBody>
      </p:sp>
      <p:pic>
        <p:nvPicPr>
          <p:cNvPr id="2050" name="Picture 2" descr="Svarstoma, ar diegti išmanius elektros, dujų, šilumos, vandens ...">
            <a:extLst>
              <a:ext uri="{FF2B5EF4-FFF2-40B4-BE49-F238E27FC236}">
                <a16:creationId xmlns:a16="http://schemas.microsoft.com/office/drawing/2014/main" id="{EA7BF7AE-69D8-494C-816D-5723D9C59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7111" y="3755245"/>
            <a:ext cx="3475531" cy="2085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86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864D1-ED01-40D8-A9E6-98CBA7BB833C}"/>
              </a:ext>
            </a:extLst>
          </p:cNvPr>
          <p:cNvSpPr>
            <a:spLocks noGrp="1"/>
          </p:cNvSpPr>
          <p:nvPr>
            <p:ph type="title"/>
          </p:nvPr>
        </p:nvSpPr>
        <p:spPr>
          <a:xfrm>
            <a:off x="1799924" y="373852"/>
            <a:ext cx="10173903" cy="1280890"/>
          </a:xfrm>
        </p:spPr>
        <p:txBody>
          <a:bodyPr>
            <a:normAutofit/>
          </a:bodyPr>
          <a:lstStyle/>
          <a:p>
            <a:r>
              <a:rPr lang="lt-LT" sz="2800" b="1" dirty="0"/>
              <a:t>Papildytas 15 straipsnis. </a:t>
            </a:r>
            <a:r>
              <a:rPr lang="lt-LT" sz="2800" dirty="0"/>
              <a:t>Karšto vandens tiekimo daugiabučiuose namuose organizavimas</a:t>
            </a:r>
          </a:p>
        </p:txBody>
      </p:sp>
      <p:sp>
        <p:nvSpPr>
          <p:cNvPr id="4" name="TextBox 3">
            <a:extLst>
              <a:ext uri="{FF2B5EF4-FFF2-40B4-BE49-F238E27FC236}">
                <a16:creationId xmlns:a16="http://schemas.microsoft.com/office/drawing/2014/main" id="{F2CC95B8-29C0-4C38-94B2-AD7A0524C6DB}"/>
              </a:ext>
            </a:extLst>
          </p:cNvPr>
          <p:cNvSpPr txBox="1"/>
          <p:nvPr/>
        </p:nvSpPr>
        <p:spPr>
          <a:xfrm>
            <a:off x="2002055" y="2492943"/>
            <a:ext cx="9432758" cy="2554545"/>
          </a:xfrm>
          <a:prstGeom prst="rect">
            <a:avLst/>
          </a:prstGeom>
          <a:noFill/>
        </p:spPr>
        <p:txBody>
          <a:bodyPr wrap="square" rtlCol="0">
            <a:spAutoFit/>
          </a:bodyPr>
          <a:lstStyle/>
          <a:p>
            <a:r>
              <a:rPr lang="lt-LT" sz="3200" dirty="0">
                <a:latin typeface="Times New Roman" panose="02020603050405020304" pitchFamily="18" charset="0"/>
                <a:cs typeface="Times New Roman" panose="02020603050405020304" pitchFamily="18" charset="0"/>
              </a:rPr>
              <a:t>Papildyti 15 straipsnį 1</a:t>
            </a:r>
            <a:r>
              <a:rPr lang="lt-LT" sz="3200" baseline="30000" dirty="0">
                <a:latin typeface="Times New Roman" panose="02020603050405020304" pitchFamily="18" charset="0"/>
                <a:cs typeface="Times New Roman" panose="02020603050405020304" pitchFamily="18" charset="0"/>
              </a:rPr>
              <a:t>1</a:t>
            </a:r>
            <a:r>
              <a:rPr lang="lt-LT" sz="3200" dirty="0">
                <a:latin typeface="Times New Roman" panose="02020603050405020304" pitchFamily="18" charset="0"/>
                <a:cs typeface="Times New Roman" panose="02020603050405020304" pitchFamily="18" charset="0"/>
              </a:rPr>
              <a:t> dalimi:</a:t>
            </a:r>
          </a:p>
          <a:p>
            <a:r>
              <a:rPr lang="lt-LT" sz="3200" b="1" dirty="0">
                <a:latin typeface="Times New Roman" panose="02020603050405020304" pitchFamily="18" charset="0"/>
                <a:cs typeface="Times New Roman" panose="02020603050405020304" pitchFamily="18" charset="0"/>
              </a:rPr>
              <a:t>„1</a:t>
            </a:r>
            <a:r>
              <a:rPr lang="lt-LT" sz="3200" b="1" baseline="30000" dirty="0">
                <a:latin typeface="Times New Roman" panose="02020603050405020304" pitchFamily="18" charset="0"/>
                <a:cs typeface="Times New Roman" panose="02020603050405020304" pitchFamily="18" charset="0"/>
              </a:rPr>
              <a:t>1</a:t>
            </a:r>
            <a:r>
              <a:rPr lang="lt-LT" sz="3200" b="1" dirty="0">
                <a:latin typeface="Times New Roman" panose="02020603050405020304" pitchFamily="18" charset="0"/>
                <a:cs typeface="Times New Roman" panose="02020603050405020304" pitchFamily="18" charset="0"/>
              </a:rPr>
              <a:t>. Geriamojo vandens atsiskaitomųjų apskaitos prietaisų, įrengtų prieš karšto vandens ruošimo įrenginį, rodmenis turi būti galima nuskaityti nuotoliniu būdu.“ </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8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0E2F-81C0-4072-8D36-B70EDCF492C8}"/>
              </a:ext>
            </a:extLst>
          </p:cNvPr>
          <p:cNvSpPr>
            <a:spLocks noGrp="1"/>
          </p:cNvSpPr>
          <p:nvPr>
            <p:ph type="title"/>
          </p:nvPr>
        </p:nvSpPr>
        <p:spPr/>
        <p:txBody>
          <a:bodyPr/>
          <a:lstStyle/>
          <a:p>
            <a:r>
              <a:rPr lang="lt-LT" b="1" dirty="0"/>
              <a:t>Įstatymo įsigaliojimas ir taikymas</a:t>
            </a:r>
          </a:p>
        </p:txBody>
      </p:sp>
      <p:sp>
        <p:nvSpPr>
          <p:cNvPr id="4" name="TextBox 3">
            <a:extLst>
              <a:ext uri="{FF2B5EF4-FFF2-40B4-BE49-F238E27FC236}">
                <a16:creationId xmlns:a16="http://schemas.microsoft.com/office/drawing/2014/main" id="{56752E92-3BDF-4A12-AE94-DAC6E8FE2C0D}"/>
              </a:ext>
            </a:extLst>
          </p:cNvPr>
          <p:cNvSpPr txBox="1"/>
          <p:nvPr/>
        </p:nvSpPr>
        <p:spPr>
          <a:xfrm>
            <a:off x="1010653" y="1971575"/>
            <a:ext cx="9175298" cy="4518545"/>
          </a:xfrm>
          <a:prstGeom prst="rect">
            <a:avLst/>
          </a:prstGeom>
          <a:noFill/>
        </p:spPr>
        <p:txBody>
          <a:bodyPr wrap="square" rtlCol="0">
            <a:spAutoFit/>
          </a:bodyPr>
          <a:lstStyle/>
          <a:p>
            <a:pPr>
              <a:lnSpc>
                <a:spcPct val="107000"/>
              </a:lnSpc>
              <a:spcAft>
                <a:spcPts val="0"/>
              </a:spcAft>
            </a:pPr>
            <a:r>
              <a:rPr lang="lt-LT" sz="2800" kern="1600" dirty="0">
                <a:latin typeface="Times New Roman" panose="02020603050405020304" pitchFamily="18" charset="0"/>
                <a:ea typeface="Times New Roman" panose="02020603050405020304" pitchFamily="18" charset="0"/>
                <a:cs typeface="Times New Roman" panose="02020603050405020304" pitchFamily="18" charset="0"/>
              </a:rPr>
              <a:t>1. Šis įstatymas, išskyrus 2 ir 3 straipsnius, įsigalioja 2020 m. birželio 1 d.</a:t>
            </a:r>
            <a:endParaRPr lang="lt-L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2800" kern="1600" dirty="0">
                <a:latin typeface="Times New Roman" panose="02020603050405020304" pitchFamily="18" charset="0"/>
                <a:ea typeface="Times New Roman" panose="02020603050405020304" pitchFamily="18" charset="0"/>
                <a:cs typeface="Times New Roman" panose="02020603050405020304" pitchFamily="18" charset="0"/>
              </a:rPr>
              <a:t>2. Šio įstatymo </a:t>
            </a:r>
            <a:r>
              <a:rPr lang="lt-LT" sz="2800" kern="16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2 ir 3 straipsniai įsigalioja 2020 m. spalio 25 d.</a:t>
            </a:r>
            <a:endParaRPr lang="lt-L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lt-LT" sz="2800" kern="1600" dirty="0">
                <a:latin typeface="Times New Roman" panose="02020603050405020304" pitchFamily="18" charset="0"/>
                <a:ea typeface="Times New Roman" panose="02020603050405020304" pitchFamily="18" charset="0"/>
                <a:cs typeface="Times New Roman" panose="02020603050405020304" pitchFamily="18" charset="0"/>
              </a:rPr>
              <a:t>3. Šio įstatymo 2 ir 3 straipsnių reikalavimai taikomi </a:t>
            </a:r>
            <a:r>
              <a:rPr lang="lt-LT" sz="2800" kern="16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po šio įstatymo įsigaliojimo įrengiamiems apskaitos prietaisams</a:t>
            </a:r>
            <a:r>
              <a:rPr lang="lt-LT" sz="2800" kern="1600" dirty="0">
                <a:latin typeface="Times New Roman" panose="02020603050405020304" pitchFamily="18" charset="0"/>
                <a:ea typeface="Times New Roman" panose="02020603050405020304" pitchFamily="18" charset="0"/>
                <a:cs typeface="Times New Roman" panose="02020603050405020304" pitchFamily="18" charset="0"/>
              </a:rPr>
              <a:t>.</a:t>
            </a:r>
            <a:endParaRPr lang="lt-L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lt-LT" sz="2800" kern="1600" dirty="0">
                <a:latin typeface="Times New Roman" panose="02020603050405020304" pitchFamily="18" charset="0"/>
                <a:ea typeface="Times New Roman" panose="02020603050405020304" pitchFamily="18" charset="0"/>
                <a:cs typeface="Times New Roman" panose="02020603050405020304" pitchFamily="18" charset="0"/>
              </a:rPr>
              <a:t>4. Savivaldybių tarybos ir Valstybinė energetikos reguliavimo taryba užtikrina, kad būdas, kaip yra nuskaitomi </a:t>
            </a:r>
            <a:r>
              <a:rPr lang="lt-LT" sz="2800" u="sng" kern="1600" dirty="0">
                <a:latin typeface="Times New Roman" panose="02020603050405020304" pitchFamily="18" charset="0"/>
                <a:ea typeface="Times New Roman" panose="02020603050405020304" pitchFamily="18" charset="0"/>
                <a:cs typeface="Times New Roman" panose="02020603050405020304" pitchFamily="18" charset="0"/>
              </a:rPr>
              <a:t>atsiskaitomųjų</a:t>
            </a:r>
            <a:r>
              <a:rPr lang="lt-LT" sz="2800" kern="1600" dirty="0">
                <a:latin typeface="Times New Roman" panose="02020603050405020304" pitchFamily="18" charset="0"/>
                <a:ea typeface="Times New Roman" panose="02020603050405020304" pitchFamily="18" charset="0"/>
                <a:cs typeface="Times New Roman" panose="02020603050405020304" pitchFamily="18" charset="0"/>
              </a:rPr>
              <a:t> prietaisų duomenys, neturėtų įtakos apskaitos prietaisų aptarnavimo mokesčio dydžiui.</a:t>
            </a:r>
            <a:endParaRPr lang="lt-LT" sz="2400" dirty="0">
              <a:latin typeface="Calibri" panose="020F0502020204030204" pitchFamily="34" charset="0"/>
              <a:ea typeface="Calibri" panose="020F0502020204030204" pitchFamily="34" charset="0"/>
              <a:cs typeface="Times New Roman" panose="02020603050405020304" pitchFamily="18" charset="0"/>
            </a:endParaRPr>
          </a:p>
          <a:p>
            <a:endParaRPr lang="lt-LT" dirty="0"/>
          </a:p>
        </p:txBody>
      </p:sp>
      <p:sp>
        <p:nvSpPr>
          <p:cNvPr id="5" name="Speech Bubble: Rectangle with Corners Rounded 4">
            <a:extLst>
              <a:ext uri="{FF2B5EF4-FFF2-40B4-BE49-F238E27FC236}">
                <a16:creationId xmlns:a16="http://schemas.microsoft.com/office/drawing/2014/main" id="{956AEC6E-B92C-40DA-9A7A-B91F99211CD1}"/>
              </a:ext>
            </a:extLst>
          </p:cNvPr>
          <p:cNvSpPr/>
          <p:nvPr/>
        </p:nvSpPr>
        <p:spPr>
          <a:xfrm>
            <a:off x="10030736" y="1809549"/>
            <a:ext cx="2117558" cy="991403"/>
          </a:xfrm>
          <a:prstGeom prst="wedgeRoundRectCallout">
            <a:avLst>
              <a:gd name="adj1" fmla="val -45833"/>
              <a:gd name="adj2" fmla="val 819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t>ŠŪĮ 11 ir 15 str. pakeitimai</a:t>
            </a:r>
          </a:p>
        </p:txBody>
      </p:sp>
    </p:spTree>
    <p:extLst>
      <p:ext uri="{BB962C8B-B14F-4D97-AF65-F5344CB8AC3E}">
        <p14:creationId xmlns:p14="http://schemas.microsoft.com/office/powerpoint/2010/main" val="2548011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3FE9-45F4-4C2D-A5F9-A29CF268CFD2}"/>
              </a:ext>
            </a:extLst>
          </p:cNvPr>
          <p:cNvSpPr>
            <a:spLocks noGrp="1"/>
          </p:cNvSpPr>
          <p:nvPr>
            <p:ph type="title"/>
          </p:nvPr>
        </p:nvSpPr>
        <p:spPr>
          <a:xfrm>
            <a:off x="2005784" y="-1"/>
            <a:ext cx="10186216" cy="1212783"/>
          </a:xfrm>
        </p:spPr>
        <p:txBody>
          <a:bodyPr>
            <a:normAutofit/>
          </a:bodyPr>
          <a:lstStyle/>
          <a:p>
            <a:r>
              <a:rPr lang="lt-LT" dirty="0"/>
              <a:t>Kuriems skaitikliams privalomas nuotolinis duomenų nuskaitymas?</a:t>
            </a:r>
          </a:p>
        </p:txBody>
      </p:sp>
      <p:sp>
        <p:nvSpPr>
          <p:cNvPr id="4" name="TextBox 3">
            <a:extLst>
              <a:ext uri="{FF2B5EF4-FFF2-40B4-BE49-F238E27FC236}">
                <a16:creationId xmlns:a16="http://schemas.microsoft.com/office/drawing/2014/main" id="{B61AA0B8-FC67-4940-AC94-80DC468CF697}"/>
              </a:ext>
            </a:extLst>
          </p:cNvPr>
          <p:cNvSpPr txBox="1"/>
          <p:nvPr/>
        </p:nvSpPr>
        <p:spPr>
          <a:xfrm>
            <a:off x="2861848" y="1351508"/>
            <a:ext cx="9443987" cy="4154984"/>
          </a:xfrm>
          <a:prstGeom prst="rect">
            <a:avLst/>
          </a:prstGeom>
          <a:noFill/>
        </p:spPr>
        <p:txBody>
          <a:bodyPr wrap="square" rtlCol="0">
            <a:spAutoFit/>
          </a:bodyPr>
          <a:lstStyle/>
          <a:p>
            <a:pPr marL="342900" indent="-342900">
              <a:buFont typeface="+mj-lt"/>
              <a:buAutoNum type="arabicPeriod"/>
            </a:pPr>
            <a:r>
              <a:rPr lang="lt-LT" sz="2400" b="1" dirty="0">
                <a:latin typeface="Times New Roman" panose="02020603050405020304" pitchFamily="18" charset="0"/>
                <a:cs typeface="Times New Roman" panose="02020603050405020304" pitchFamily="18" charset="0"/>
              </a:rPr>
              <a:t>Įvadinis</a:t>
            </a:r>
            <a:r>
              <a:rPr lang="lt-LT" sz="2400" dirty="0">
                <a:latin typeface="Times New Roman" panose="02020603050405020304" pitchFamily="18" charset="0"/>
                <a:cs typeface="Times New Roman" panose="02020603050405020304" pitchFamily="18" charset="0"/>
              </a:rPr>
              <a:t> atsiskaitomasis šilumos apskaitos prietaisas – taip, įrengtiems nuo 2020-10-25</a:t>
            </a:r>
          </a:p>
          <a:p>
            <a:pPr marL="342900" indent="-342900">
              <a:buFont typeface="+mj-lt"/>
              <a:buAutoNum type="arabicPeriod"/>
            </a:pPr>
            <a:r>
              <a:rPr lang="lt-LT" sz="2400" b="1" dirty="0">
                <a:latin typeface="Times New Roman" panose="02020603050405020304" pitchFamily="18" charset="0"/>
                <a:cs typeface="Times New Roman" panose="02020603050405020304" pitchFamily="18" charset="0"/>
              </a:rPr>
              <a:t>Geriamojo vandens </a:t>
            </a:r>
            <a:r>
              <a:rPr lang="lt-LT" sz="2400" dirty="0">
                <a:latin typeface="Times New Roman" panose="02020603050405020304" pitchFamily="18" charset="0"/>
                <a:cs typeface="Times New Roman" panose="02020603050405020304" pitchFamily="18" charset="0"/>
              </a:rPr>
              <a:t>apskaitos prietaisas </a:t>
            </a:r>
            <a:r>
              <a:rPr lang="lt-LT" sz="2400" dirty="0" err="1">
                <a:latin typeface="Times New Roman" panose="02020603050405020304" pitchFamily="18" charset="0"/>
                <a:cs typeface="Times New Roman" panose="02020603050405020304" pitchFamily="18" charset="0"/>
              </a:rPr>
              <a:t>preš</a:t>
            </a:r>
            <a:r>
              <a:rPr lang="lt-LT" sz="2400" dirty="0">
                <a:latin typeface="Times New Roman" panose="02020603050405020304" pitchFamily="18" charset="0"/>
                <a:cs typeface="Times New Roman" panose="02020603050405020304" pitchFamily="18" charset="0"/>
              </a:rPr>
              <a:t> KV ruošimo įrenginį (šilumokaitį) – taip, įrengtiems nuo 2020-10-25</a:t>
            </a:r>
          </a:p>
          <a:p>
            <a:pPr marL="342900" indent="-342900">
              <a:buFont typeface="+mj-lt"/>
              <a:buAutoNum type="arabicPeriod"/>
            </a:pPr>
            <a:r>
              <a:rPr lang="lt-LT" sz="2400" b="1" dirty="0">
                <a:latin typeface="Times New Roman" panose="02020603050405020304" pitchFamily="18" charset="0"/>
                <a:cs typeface="Times New Roman" panose="02020603050405020304" pitchFamily="18" charset="0"/>
              </a:rPr>
              <a:t>Šilumos skaitikliams </a:t>
            </a:r>
            <a:r>
              <a:rPr lang="lt-LT" sz="2400" dirty="0">
                <a:latin typeface="Times New Roman" panose="02020603050405020304" pitchFamily="18" charset="0"/>
                <a:cs typeface="Times New Roman" panose="02020603050405020304" pitchFamily="18" charset="0"/>
              </a:rPr>
              <a:t>butuose – taip, jei jeigu tai techniškai įmanoma ir ekonomiškai naudinga;</a:t>
            </a:r>
          </a:p>
          <a:p>
            <a:pPr marL="342900" indent="-342900">
              <a:buFont typeface="+mj-lt"/>
              <a:buAutoNum type="arabicPeriod"/>
            </a:pPr>
            <a:r>
              <a:rPr lang="lt-LT" sz="2400" b="1" dirty="0">
                <a:latin typeface="Times New Roman" panose="02020603050405020304" pitchFamily="18" charset="0"/>
                <a:cs typeface="Times New Roman" panose="02020603050405020304" pitchFamily="18" charset="0"/>
              </a:rPr>
              <a:t>Šilumos dalikliams </a:t>
            </a:r>
            <a:r>
              <a:rPr lang="lt-LT" sz="2400" dirty="0">
                <a:latin typeface="Times New Roman" panose="02020603050405020304" pitchFamily="18" charset="0"/>
                <a:cs typeface="Times New Roman" panose="02020603050405020304" pitchFamily="18" charset="0"/>
              </a:rPr>
              <a:t>butuose - taip, jei jeigu tai techniškai įmanoma ir ekonomiškai naudinga;</a:t>
            </a:r>
          </a:p>
          <a:p>
            <a:pPr marL="342900" indent="-342900">
              <a:buFont typeface="+mj-lt"/>
              <a:buAutoNum type="arabicPeriod"/>
            </a:pPr>
            <a:r>
              <a:rPr lang="lt-LT" sz="2400" b="1" dirty="0">
                <a:latin typeface="Times New Roman" panose="02020603050405020304" pitchFamily="18" charset="0"/>
                <a:cs typeface="Times New Roman" panose="02020603050405020304" pitchFamily="18" charset="0"/>
              </a:rPr>
              <a:t>Karšto vandens skaitikliams butuose </a:t>
            </a:r>
            <a:r>
              <a:rPr lang="lt-LT" sz="2400" dirty="0">
                <a:latin typeface="Times New Roman" panose="02020603050405020304" pitchFamily="18" charset="0"/>
                <a:cs typeface="Times New Roman" panose="02020603050405020304" pitchFamily="18" charset="0"/>
              </a:rPr>
              <a:t>- taip, jei jeigu tai techniškai įmanoma ir ekonomiškai naudinga ir nėra </a:t>
            </a:r>
            <a:r>
              <a:rPr lang="lt-LT" sz="2400" kern="1600" dirty="0">
                <a:latin typeface="Times New Roman" panose="02020603050405020304" pitchFamily="18" charset="0"/>
                <a:ea typeface="Times New Roman" panose="02020603050405020304" pitchFamily="18" charset="0"/>
                <a:cs typeface="Times New Roman" panose="02020603050405020304" pitchFamily="18" charset="0"/>
              </a:rPr>
              <a:t>įtakos apskaitos prietaisų aptarnavimo mokesčio dydžiui</a:t>
            </a:r>
            <a:endParaRPr lang="lt-LT" sz="2400" dirty="0">
              <a:latin typeface="Times New Roman" panose="02020603050405020304" pitchFamily="18" charset="0"/>
              <a:cs typeface="Times New Roman" panose="02020603050405020304" pitchFamily="18" charset="0"/>
            </a:endParaRPr>
          </a:p>
        </p:txBody>
      </p:sp>
      <p:pic>
        <p:nvPicPr>
          <p:cNvPr id="1026" name="Picture 2" descr="Trečdalis Vilniaus butų jau turi naujus karšto vandens skaitiklius ...">
            <a:extLst>
              <a:ext uri="{FF2B5EF4-FFF2-40B4-BE49-F238E27FC236}">
                <a16:creationId xmlns:a16="http://schemas.microsoft.com/office/drawing/2014/main" id="{51A5009C-56D7-40DC-94C1-FB16CBD6E7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805"/>
          <a:stretch/>
        </p:blipFill>
        <p:spPr bwMode="auto">
          <a:xfrm>
            <a:off x="150934" y="1351508"/>
            <a:ext cx="2188506" cy="1664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6719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58</TotalTime>
  <Words>531</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Times New Roman</vt:lpstr>
      <vt:lpstr>Wingdings 3</vt:lpstr>
      <vt:lpstr>Wisp</vt:lpstr>
      <vt:lpstr>LR ŠILUMOS ŪKIO ĮSTATYMO NR. IX-1565 8, 11 IR 15 STRAIPSNIŲ PAKEITIMO ĮSTATYMAS</vt:lpstr>
      <vt:lpstr>Šio metu galiojanti ŠŪĮ 11 str. 4 dalies redakcija</vt:lpstr>
      <vt:lpstr>Po ŠŪĮ 11 str. papildymo 6 dalimi</vt:lpstr>
      <vt:lpstr>Papildytas 15 straipsnis. Karšto vandens tiekimo daugiabučiuose namuose organizavimas</vt:lpstr>
      <vt:lpstr>Įstatymo įsigaliojimas ir taikymas</vt:lpstr>
      <vt:lpstr>Kuriems skaitikliams privalomas nuotolinis duomenų nuskaitymas?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LR ŠILUMOS ŪKIO ĮSTATYMO NR. IX-1565 8, 11 IR 15 STRAIPSNIŲ PAKEITIMO ĮSTATYMAS</dc:title>
  <dc:creator>LŠTA – Mantas Paulauskas</dc:creator>
  <cp:lastModifiedBy>LŠTA – Mantas Paulauskas</cp:lastModifiedBy>
  <cp:revision>12</cp:revision>
  <dcterms:created xsi:type="dcterms:W3CDTF">2020-06-08T07:46:46Z</dcterms:created>
  <dcterms:modified xsi:type="dcterms:W3CDTF">2020-06-08T09:34:01Z</dcterms:modified>
</cp:coreProperties>
</file>