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9"/>
  </p:normalViewPr>
  <p:slideViewPr>
    <p:cSldViewPr snapToGrid="0" snapToObjects="1">
      <p:cViewPr varScale="1">
        <p:scale>
          <a:sx n="95" d="100"/>
          <a:sy n="95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732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32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8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760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1122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5238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2655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330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816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300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376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093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488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521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167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39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BD9A-2B84-6C41-B76F-57D77EC9B4DD}" type="datetimeFigureOut">
              <a:rPr lang="lt-LT" smtClean="0"/>
              <a:t>2020-06-08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0CF07B-48A9-A142-9E16-9B5CBC8D1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043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-seimas.lrs.lt/portal/legalAct/lt/TAD/TAIS.446368/as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-seimas.lrs.lt/portal/legalAct/lt/TAD/124775329dd411e796fec328fe7809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-seimas.lrs.lt/portal/legalAct/lt/TAD/124775329dd411e796fec328fe7809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-seimas.lrs.lt/portal/legalAct/lt/TAD/124775329dd411e796fec328fe7809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76453-F632-AC42-A289-B960ACC70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413" y="954338"/>
            <a:ext cx="9586911" cy="3823043"/>
          </a:xfrm>
        </p:spPr>
        <p:txBody>
          <a:bodyPr/>
          <a:lstStyle/>
          <a:p>
            <a:r>
              <a:rPr lang="lt-LT" dirty="0"/>
              <a:t>Išmetamų teršalų iš vidutinių (1-50 MW) kurą deginančių įrenginių normos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2EC1-CEF5-844E-944D-590F5782F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3254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13A2-B47D-8443-911A-BB484882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/>
          <a:lstStyle/>
          <a:p>
            <a:r>
              <a:rPr lang="lt-LT" b="1" dirty="0"/>
              <a:t>Išmetamų teršalų iš kurą deginančių įrenginių normų </a:t>
            </a:r>
            <a:r>
              <a:rPr lang="lt-LT" b="1" dirty="0">
                <a:hlinkClick r:id="rId2"/>
              </a:rPr>
              <a:t>LAND 43 2013</a:t>
            </a:r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506A73-5FF6-4F45-939A-13B12B61E7F4}"/>
              </a:ext>
            </a:extLst>
          </p:cNvPr>
          <p:cNvSpPr txBox="1"/>
          <p:nvPr/>
        </p:nvSpPr>
        <p:spPr>
          <a:xfrm>
            <a:off x="2161309" y="1436914"/>
            <a:ext cx="9939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/>
              <a:t>IŠ KURĄ DEGINANČIŲ ĮRENGINIŲ, KURIŲ NOMINALI ŠILUMINĖ GALIA LYGI ARBA VIRŠIJA 1 MW, BET NESIEKIA 50 MW, IŠMETAMŲ TERŠALŲ RIBINĖS VERTĖS</a:t>
            </a:r>
            <a:endParaRPr lang="lt-LT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94CAF0-CB96-8148-8D91-C8B69A79F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55644"/>
              </p:ext>
            </p:extLst>
          </p:nvPr>
        </p:nvGraphicFramePr>
        <p:xfrm>
          <a:off x="1662545" y="2538412"/>
          <a:ext cx="10200904" cy="2762372"/>
        </p:xfrm>
        <a:graphic>
          <a:graphicData uri="http://schemas.openxmlformats.org/drawingml/2006/table">
            <a:tbl>
              <a:tblPr/>
              <a:tblGrid>
                <a:gridCol w="1056899">
                  <a:extLst>
                    <a:ext uri="{9D8B030D-6E8A-4147-A177-3AD203B41FA5}">
                      <a16:colId xmlns:a16="http://schemas.microsoft.com/office/drawing/2014/main" val="4075490181"/>
                    </a:ext>
                  </a:extLst>
                </a:gridCol>
                <a:gridCol w="1056899">
                  <a:extLst>
                    <a:ext uri="{9D8B030D-6E8A-4147-A177-3AD203B41FA5}">
                      <a16:colId xmlns:a16="http://schemas.microsoft.com/office/drawing/2014/main" val="370988689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839186901"/>
                    </a:ext>
                  </a:extLst>
                </a:gridCol>
                <a:gridCol w="766305">
                  <a:extLst>
                    <a:ext uri="{9D8B030D-6E8A-4147-A177-3AD203B41FA5}">
                      <a16:colId xmlns:a16="http://schemas.microsoft.com/office/drawing/2014/main" val="1158389782"/>
                    </a:ext>
                  </a:extLst>
                </a:gridCol>
                <a:gridCol w="716797">
                  <a:extLst>
                    <a:ext uri="{9D8B030D-6E8A-4147-A177-3AD203B41FA5}">
                      <a16:colId xmlns:a16="http://schemas.microsoft.com/office/drawing/2014/main" val="819655201"/>
                    </a:ext>
                  </a:extLst>
                </a:gridCol>
                <a:gridCol w="814738">
                  <a:extLst>
                    <a:ext uri="{9D8B030D-6E8A-4147-A177-3AD203B41FA5}">
                      <a16:colId xmlns:a16="http://schemas.microsoft.com/office/drawing/2014/main" val="2082108195"/>
                    </a:ext>
                  </a:extLst>
                </a:gridCol>
                <a:gridCol w="814738">
                  <a:extLst>
                    <a:ext uri="{9D8B030D-6E8A-4147-A177-3AD203B41FA5}">
                      <a16:colId xmlns:a16="http://schemas.microsoft.com/office/drawing/2014/main" val="1423165882"/>
                    </a:ext>
                  </a:extLst>
                </a:gridCol>
                <a:gridCol w="963264">
                  <a:extLst>
                    <a:ext uri="{9D8B030D-6E8A-4147-A177-3AD203B41FA5}">
                      <a16:colId xmlns:a16="http://schemas.microsoft.com/office/drawing/2014/main" val="2423125097"/>
                    </a:ext>
                  </a:extLst>
                </a:gridCol>
                <a:gridCol w="1008466">
                  <a:extLst>
                    <a:ext uri="{9D8B030D-6E8A-4147-A177-3AD203B41FA5}">
                      <a16:colId xmlns:a16="http://schemas.microsoft.com/office/drawing/2014/main" val="1855576387"/>
                    </a:ext>
                  </a:extLst>
                </a:gridCol>
                <a:gridCol w="1056899">
                  <a:extLst>
                    <a:ext uri="{9D8B030D-6E8A-4147-A177-3AD203B41FA5}">
                      <a16:colId xmlns:a16="http://schemas.microsoft.com/office/drawing/2014/main" val="505731326"/>
                    </a:ext>
                  </a:extLst>
                </a:gridCol>
                <a:gridCol w="1056899">
                  <a:extLst>
                    <a:ext uri="{9D8B030D-6E8A-4147-A177-3AD203B41FA5}">
                      <a16:colId xmlns:a16="http://schemas.microsoft.com/office/drawing/2014/main" val="320044500"/>
                    </a:ext>
                  </a:extLst>
                </a:gridCol>
              </a:tblGrid>
              <a:tr h="20956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</a:rPr>
                        <a:t>Kuro </a:t>
                      </a:r>
                      <a:r>
                        <a:rPr lang="en-GB" sz="1600" dirty="0" err="1">
                          <a:effectLst/>
                          <a:latin typeface="Times New Roman" panose="02020603050405020304" pitchFamily="18" charset="0"/>
                        </a:rPr>
                        <a:t>rūšis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Kurą deginančio įrenginio nominali šiluminė galia, MW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</a:rPr>
                        <a:t>Išmetamų teršalų ribinė vertė, mg/Nm</a:t>
                      </a:r>
                      <a:r>
                        <a:rPr lang="lt-LT" sz="1400" baseline="300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Standartinė O</a:t>
                      </a:r>
                      <a:r>
                        <a:rPr lang="lt-LT" sz="1600" baseline="-2500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koncentracija, tūrio proc.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752651"/>
                  </a:ext>
                </a:extLst>
              </a:tr>
              <a:tr h="20956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SO</a:t>
                      </a:r>
                      <a:r>
                        <a:rPr lang="lt-LT" sz="1600" baseline="-2500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lt-LT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  <a:r>
                        <a:rPr lang="lt-LT" sz="1600" baseline="-2500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lt-LT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CO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KD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492767"/>
                  </a:ext>
                </a:extLst>
              </a:tr>
              <a:tr h="125736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esamas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įrenginys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naujas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įrenginys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esamas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įrenginys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naujas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įrenginys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esamas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įrenginys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naujas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įrenginys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esamas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įrenginys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naujas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įrenginys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79833"/>
                  </a:ext>
                </a:extLst>
              </a:tr>
              <a:tr h="47151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Kietasis kuras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1  MW</a:t>
                      </a:r>
                      <a:r>
                        <a:rPr lang="lt-LT" sz="1600">
                          <a:effectLst/>
                          <a:latin typeface="Symbol" pitchFamily="2" charset="2"/>
                        </a:rPr>
                        <a:t>&lt;</a:t>
                      </a: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650</a:t>
                      </a:r>
                      <a:r>
                        <a:rPr lang="lt-LT" sz="1600" baseline="300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650</a:t>
                      </a:r>
                      <a:r>
                        <a:rPr lang="lt-LT" sz="1600" baseline="300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lt-LT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  <a:r>
                        <a:rPr lang="lt-LT" sz="1600" baseline="3000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lt-LT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  <a:r>
                        <a:rPr lang="lt-LT" sz="1600" baseline="3000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lt-LT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6 %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245050"/>
                  </a:ext>
                </a:extLst>
              </a:tr>
              <a:tr h="576293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20  MW</a:t>
                      </a:r>
                      <a:r>
                        <a:rPr lang="lt-LT" sz="1600">
                          <a:effectLst/>
                          <a:latin typeface="Symbol" pitchFamily="2" charset="2"/>
                        </a:rPr>
                        <a:t>&lt;</a:t>
                      </a: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 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650</a:t>
                      </a:r>
                      <a:r>
                        <a:rPr lang="lt-LT" sz="1600" baseline="300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650</a:t>
                      </a:r>
                      <a:r>
                        <a:rPr lang="lt-LT" sz="1600" baseline="300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lt-LT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</a:rPr>
                        <a:t>6 %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623410"/>
                  </a:ext>
                </a:extLst>
              </a:tr>
            </a:tbl>
          </a:graphicData>
        </a:graphic>
      </p:graphicFrame>
      <p:sp>
        <p:nvSpPr>
          <p:cNvPr id="6" name="Rectangle 6">
            <a:extLst>
              <a:ext uri="{FF2B5EF4-FFF2-40B4-BE49-F238E27FC236}">
                <a16:creationId xmlns:a16="http://schemas.microsoft.com/office/drawing/2014/main" id="{B7C74D2F-3DFD-EF44-B7A4-55B2546DD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0" y="25384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LT" altLang="en-L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LT" altLang="en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78A4DE-24A3-534C-9574-DA3D8585AC70}"/>
              </a:ext>
            </a:extLst>
          </p:cNvPr>
          <p:cNvSpPr txBox="1"/>
          <p:nvPr/>
        </p:nvSpPr>
        <p:spPr>
          <a:xfrm>
            <a:off x="1888177" y="5949538"/>
            <a:ext cx="644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aseline="30000" dirty="0"/>
              <a:t>3</a:t>
            </a:r>
            <a:r>
              <a:rPr lang="lt-LT" dirty="0"/>
              <a:t> Deginant biokurą – 750 mg/Nm</a:t>
            </a:r>
            <a:r>
              <a:rPr lang="lt-LT" baseline="30000" dirty="0"/>
              <a:t>3</a:t>
            </a:r>
            <a:r>
              <a:rPr lang="lt-LT" dirty="0"/>
              <a:t>.</a:t>
            </a:r>
          </a:p>
          <a:p>
            <a:r>
              <a:rPr lang="lt-LT" baseline="30000" dirty="0"/>
              <a:t>4</a:t>
            </a:r>
            <a:r>
              <a:rPr lang="lt-LT" dirty="0"/>
              <a:t> Deginant biokurą – 4 000 mg/Nm</a:t>
            </a:r>
            <a:r>
              <a:rPr lang="lt-LT" baseline="30000" dirty="0"/>
              <a:t>3</a:t>
            </a:r>
            <a:r>
              <a:rPr lang="lt-L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2120-EF2F-0A43-9BDA-3B62C75E5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421" y="101595"/>
            <a:ext cx="8911687" cy="1280890"/>
          </a:xfrm>
        </p:spPr>
        <p:txBody>
          <a:bodyPr/>
          <a:lstStyle/>
          <a:p>
            <a:r>
              <a:rPr lang="lt-LT" b="1" cap="all" dirty="0"/>
              <a:t>IŠMETAMŲ TERŠALŲ IŠ VIDUTINIŲ KURĄ DEGINANČIŲ ĮRENGINIŲ </a:t>
            </a:r>
            <a:r>
              <a:rPr lang="lt-LT" b="1" cap="all" dirty="0">
                <a:hlinkClick r:id="rId2"/>
              </a:rPr>
              <a:t>NORMOS</a:t>
            </a:r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2AC20-3BCB-2C4C-93DF-D97FF155B791}"/>
              </a:ext>
            </a:extLst>
          </p:cNvPr>
          <p:cNvSpPr txBox="1"/>
          <p:nvPr/>
        </p:nvSpPr>
        <p:spPr>
          <a:xfrm>
            <a:off x="933583" y="1331452"/>
            <a:ext cx="105096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i="1" u="sng" dirty="0"/>
              <a:t>Esamiems</a:t>
            </a:r>
            <a:r>
              <a:rPr lang="lt-LT" dirty="0"/>
              <a:t> vidutiniams KDĮ, kurių vardinė šiluminė galia yra </a:t>
            </a:r>
            <a:r>
              <a:rPr lang="lt-LT" b="1" dirty="0">
                <a:solidFill>
                  <a:srgbClr val="C00000"/>
                </a:solidFill>
              </a:rPr>
              <a:t>1 MW ar didesnė ir 5 MW </a:t>
            </a:r>
            <a:r>
              <a:rPr lang="lt-LT" dirty="0"/>
              <a:t>ar mažesnė, išskyrus variklius ir dujų turbinas, nuo </a:t>
            </a:r>
            <a:r>
              <a:rPr lang="lt-LT" b="1" dirty="0"/>
              <a:t>2030 m. sausio 1 d</a:t>
            </a:r>
            <a:r>
              <a:rPr lang="lt-LT" dirty="0"/>
              <a:t>. </a:t>
            </a:r>
            <a:r>
              <a:rPr lang="lt-LT" sz="2400" i="1" u="sng" dirty="0"/>
              <a:t>Esamiems</a:t>
            </a:r>
            <a:r>
              <a:rPr lang="lt-LT" sz="2400" dirty="0"/>
              <a:t> </a:t>
            </a:r>
            <a:r>
              <a:rPr lang="lt-LT" dirty="0"/>
              <a:t>vidutiniams KDĮ, kurių vardinė šiluminė </a:t>
            </a:r>
            <a:r>
              <a:rPr lang="lt-LT" b="1" dirty="0">
                <a:solidFill>
                  <a:srgbClr val="0070C0"/>
                </a:solidFill>
              </a:rPr>
              <a:t>galia yra didesnė kaip 5 MW</a:t>
            </a:r>
            <a:r>
              <a:rPr lang="lt-LT" dirty="0"/>
              <a:t>, išskyrus variklius ir dujų turbinas, </a:t>
            </a:r>
            <a:r>
              <a:rPr lang="lt-LT" b="1" dirty="0"/>
              <a:t>nuo 2025 m. sausio 1 d.</a:t>
            </a:r>
            <a:r>
              <a:rPr lang="lt-LT" dirty="0"/>
              <a:t> taikomos išmetamų teršalų ribinės vertės (mg/Nm</a:t>
            </a:r>
            <a:r>
              <a:rPr lang="lt-LT" baseline="30000" dirty="0"/>
              <a:t>3</a:t>
            </a:r>
            <a:r>
              <a:rPr lang="lt-LT" dirty="0"/>
              <a:t>).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00B3DA-E9ED-DC4A-B50B-8A08F5258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35962"/>
              </p:ext>
            </p:extLst>
          </p:nvPr>
        </p:nvGraphicFramePr>
        <p:xfrm>
          <a:off x="2067806" y="2800209"/>
          <a:ext cx="8241215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2443111">
                  <a:extLst>
                    <a:ext uri="{9D8B030D-6E8A-4147-A177-3AD203B41FA5}">
                      <a16:colId xmlns:a16="http://schemas.microsoft.com/office/drawing/2014/main" val="546393735"/>
                    </a:ext>
                  </a:extLst>
                </a:gridCol>
                <a:gridCol w="2733358">
                  <a:extLst>
                    <a:ext uri="{9D8B030D-6E8A-4147-A177-3AD203B41FA5}">
                      <a16:colId xmlns:a16="http://schemas.microsoft.com/office/drawing/2014/main" val="2638149166"/>
                    </a:ext>
                  </a:extLst>
                </a:gridCol>
                <a:gridCol w="3064746">
                  <a:extLst>
                    <a:ext uri="{9D8B030D-6E8A-4147-A177-3AD203B41FA5}">
                      <a16:colId xmlns:a16="http://schemas.microsoft.com/office/drawing/2014/main" val="9673808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1-5 MW </a:t>
                      </a:r>
                      <a:r>
                        <a:rPr lang="lt-LT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(nuo 2030 m.)</a:t>
                      </a:r>
                      <a:endParaRPr lang="en-LT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5-50 MW </a:t>
                      </a:r>
                      <a:r>
                        <a:rPr lang="lt-LT" sz="16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(nuo 2025 m.)</a:t>
                      </a:r>
                      <a:endParaRPr lang="en-LT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236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Teršalas</a:t>
                      </a:r>
                      <a:endParaRPr lang="en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Kieta biomasė</a:t>
                      </a:r>
                      <a:endParaRPr lang="en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526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</a:t>
                      </a:r>
                      <a:r>
                        <a:rPr lang="lt-LT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r>
                        <a:rPr lang="lt-LT" sz="2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(1)(2)</a:t>
                      </a:r>
                      <a:endParaRPr lang="en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lt-LT" sz="2400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(1)(2)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536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r>
                        <a:rPr lang="lt-LT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endParaRPr lang="en-L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650</a:t>
                      </a:r>
                      <a:endParaRPr lang="en-L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650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21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dulkės</a:t>
                      </a:r>
                      <a:endParaRPr lang="en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lt-LT" sz="2400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(7)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49139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A5042B4-71DD-8C44-97D5-1AAFC898638C}"/>
              </a:ext>
            </a:extLst>
          </p:cNvPr>
          <p:cNvSpPr txBox="1"/>
          <p:nvPr/>
        </p:nvSpPr>
        <p:spPr>
          <a:xfrm>
            <a:off x="1154189" y="4772966"/>
            <a:ext cx="42098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aseline="30000" dirty="0"/>
              <a:t>(1)</a:t>
            </a:r>
            <a:r>
              <a:rPr lang="lt-LT" dirty="0"/>
              <a:t> Vertė netaikoma vien tik kietąją medieną deginantiems vidutiniams KDĮ.</a:t>
            </a:r>
            <a:endParaRPr lang="en-LT" dirty="0"/>
          </a:p>
          <a:p>
            <a:r>
              <a:rPr lang="lt-LT" baseline="30000" dirty="0"/>
              <a:t>(2)</a:t>
            </a:r>
            <a:r>
              <a:rPr lang="lt-LT" dirty="0"/>
              <a:t> 300 mg/Nm</a:t>
            </a:r>
            <a:r>
              <a:rPr lang="lt-LT" baseline="30000" dirty="0"/>
              <a:t>3</a:t>
            </a:r>
            <a:r>
              <a:rPr lang="lt-LT" dirty="0"/>
              <a:t> šiaudus deginančių vidutinių KDĮ atveju.</a:t>
            </a:r>
            <a:endParaRPr lang="en-LT" dirty="0"/>
          </a:p>
          <a:p>
            <a:endParaRPr lang="lt-L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92230D-2177-4A2D-AECE-DE2FCFE30C4E}"/>
              </a:ext>
            </a:extLst>
          </p:cNvPr>
          <p:cNvSpPr txBox="1"/>
          <p:nvPr/>
        </p:nvSpPr>
        <p:spPr>
          <a:xfrm>
            <a:off x="6397451" y="4634466"/>
            <a:ext cx="56558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aseline="30000" dirty="0"/>
              <a:t>(1)</a:t>
            </a:r>
            <a:r>
              <a:rPr lang="lt-LT" dirty="0"/>
              <a:t> Vertė netaikoma vien tik kietąją medieną deginantiems vidutiniams KDĮ.</a:t>
            </a:r>
          </a:p>
          <a:p>
            <a:r>
              <a:rPr lang="lt-LT" baseline="30000" dirty="0"/>
              <a:t>(2)</a:t>
            </a:r>
            <a:r>
              <a:rPr lang="lt-LT" dirty="0"/>
              <a:t> 300 mg/Nm</a:t>
            </a:r>
            <a:r>
              <a:rPr lang="lt-LT" baseline="30000" dirty="0"/>
              <a:t>3</a:t>
            </a:r>
            <a:r>
              <a:rPr lang="lt-LT" dirty="0"/>
              <a:t> šiaudus deginančių vidutinių KDĮ atveju.</a:t>
            </a:r>
          </a:p>
          <a:p>
            <a:r>
              <a:rPr lang="lt-LT" baseline="30000" dirty="0"/>
              <a:t>(7)</a:t>
            </a:r>
            <a:r>
              <a:rPr lang="lt-LT" dirty="0"/>
              <a:t> 50 mg/Nm</a:t>
            </a:r>
            <a:r>
              <a:rPr lang="lt-LT" baseline="30000" dirty="0"/>
              <a:t>3</a:t>
            </a:r>
            <a:r>
              <a:rPr lang="lt-LT" dirty="0"/>
              <a:t> vidutinių KDĮ, kurių bendra vardinė šiluminė galia yra 5 MW ar didesnė ir 20 MW ar mažesnė, atveju. </a:t>
            </a:r>
          </a:p>
        </p:txBody>
      </p:sp>
    </p:spTree>
    <p:extLst>
      <p:ext uri="{BB962C8B-B14F-4D97-AF65-F5344CB8AC3E}">
        <p14:creationId xmlns:p14="http://schemas.microsoft.com/office/powerpoint/2010/main" val="154247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6A47E0-E819-498B-819F-B6521196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421" y="101595"/>
            <a:ext cx="8911687" cy="1280890"/>
          </a:xfrm>
        </p:spPr>
        <p:txBody>
          <a:bodyPr/>
          <a:lstStyle/>
          <a:p>
            <a:r>
              <a:rPr lang="lt-LT" b="1" cap="all" dirty="0"/>
              <a:t>IŠMETAMŲ TERŠALŲ IŠ VIDUTINIŲ KURĄ DEGINANČIŲ ĮRENGINIŲ </a:t>
            </a:r>
            <a:r>
              <a:rPr lang="lt-LT" b="1" cap="all" dirty="0">
                <a:hlinkClick r:id="rId2"/>
              </a:rPr>
              <a:t>NORMOS</a:t>
            </a:r>
            <a:endParaRPr lang="lt-L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D68CE7-3444-4DB8-AA02-0698E30610FC}"/>
              </a:ext>
            </a:extLst>
          </p:cNvPr>
          <p:cNvSpPr txBox="1"/>
          <p:nvPr/>
        </p:nvSpPr>
        <p:spPr>
          <a:xfrm>
            <a:off x="1711569" y="1577591"/>
            <a:ext cx="102560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/>
              <a:t>Naujiems</a:t>
            </a:r>
            <a:r>
              <a:rPr lang="lt-LT" dirty="0"/>
              <a:t> vidutiniams KDĮ, išskyrus variklius ir dujų turbinas, nuo </a:t>
            </a:r>
            <a:r>
              <a:rPr lang="lt-LT" b="1" dirty="0"/>
              <a:t>2018 m. gruodžio 20 d. </a:t>
            </a:r>
            <a:r>
              <a:rPr lang="lt-LT" dirty="0"/>
              <a:t>taikomos Normų priedo 5 punkte nustatytos išmetamųjų teršalų ribinės vertės (mg/Nm</a:t>
            </a:r>
            <a:r>
              <a:rPr lang="lt-LT" baseline="30000" dirty="0"/>
              <a:t>3</a:t>
            </a:r>
            <a:r>
              <a:rPr lang="lt-LT" dirty="0"/>
              <a:t>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536E463-7DF8-40D7-8477-4EE5298DD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786285"/>
              </p:ext>
            </p:extLst>
          </p:nvPr>
        </p:nvGraphicFramePr>
        <p:xfrm>
          <a:off x="3395247" y="2927199"/>
          <a:ext cx="4464000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2276412">
                  <a:extLst>
                    <a:ext uri="{9D8B030D-6E8A-4147-A177-3AD203B41FA5}">
                      <a16:colId xmlns:a16="http://schemas.microsoft.com/office/drawing/2014/main" val="1267152833"/>
                    </a:ext>
                  </a:extLst>
                </a:gridCol>
                <a:gridCol w="2187588">
                  <a:extLst>
                    <a:ext uri="{9D8B030D-6E8A-4147-A177-3AD203B41FA5}">
                      <a16:colId xmlns:a16="http://schemas.microsoft.com/office/drawing/2014/main" val="3400710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Teršalas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Kieta biomasė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023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</a:t>
                      </a:r>
                      <a:r>
                        <a:rPr lang="lt-LT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r>
                        <a:rPr lang="lt-LT" sz="2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783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r>
                        <a:rPr lang="lt-LT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endParaRPr lang="lt-L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</a:t>
                      </a:r>
                      <a:r>
                        <a:rPr lang="lt-LT" sz="2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(4)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177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dulkės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lt-LT" sz="2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(5)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39853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9E0EC16-1750-4BD6-A737-D85D2C8DF917}"/>
              </a:ext>
            </a:extLst>
          </p:cNvPr>
          <p:cNvSpPr txBox="1"/>
          <p:nvPr/>
        </p:nvSpPr>
        <p:spPr>
          <a:xfrm>
            <a:off x="1716207" y="4634079"/>
            <a:ext cx="87595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aseline="30000" dirty="0"/>
              <a:t>(1)</a:t>
            </a:r>
            <a:r>
              <a:rPr lang="lt-LT" dirty="0"/>
              <a:t> Vertė netaikoma vien tik kietąją medienos biomasę deginantiems vidutiniams KDĮ.</a:t>
            </a:r>
          </a:p>
          <a:p>
            <a:r>
              <a:rPr lang="lt-LT" baseline="30000" dirty="0"/>
              <a:t>(4)</a:t>
            </a:r>
            <a:r>
              <a:rPr lang="lt-LT" dirty="0"/>
              <a:t> 500 mg/Nm</a:t>
            </a:r>
            <a:r>
              <a:rPr lang="lt-LT" baseline="30000" dirty="0"/>
              <a:t>3</a:t>
            </a:r>
            <a:r>
              <a:rPr lang="lt-LT" dirty="0"/>
              <a:t> vidutinių KDĮ, kurių bendra vardinė šiluminė galia yra 1 MW ar didesnė ir 5 MW ar mažesnė, atveju. </a:t>
            </a:r>
          </a:p>
          <a:p>
            <a:r>
              <a:rPr lang="lt-LT" baseline="30000" dirty="0"/>
              <a:t>(5)</a:t>
            </a:r>
            <a:r>
              <a:rPr lang="lt-LT" dirty="0"/>
              <a:t> 50 mg/Nm</a:t>
            </a:r>
            <a:r>
              <a:rPr lang="lt-LT" baseline="30000" dirty="0"/>
              <a:t>3</a:t>
            </a:r>
            <a:r>
              <a:rPr lang="lt-LT" dirty="0"/>
              <a:t> vidutinių KDĮ, kurių bendra vardinė šiluminė galia yra 1 MW ar didesnė ir 5 MW ar mažesnė, atveju; 30 mg/Nm</a:t>
            </a:r>
            <a:r>
              <a:rPr lang="lt-LT" baseline="30000" dirty="0"/>
              <a:t>3</a:t>
            </a:r>
            <a:r>
              <a:rPr lang="lt-LT" dirty="0"/>
              <a:t> vidutinių KDĮ, kurių bendra vardinė šiluminė galia yra 5 MW ar didesnė ir 20 MW ar mažesnė, atveju. </a:t>
            </a:r>
          </a:p>
        </p:txBody>
      </p:sp>
    </p:spTree>
    <p:extLst>
      <p:ext uri="{BB962C8B-B14F-4D97-AF65-F5344CB8AC3E}">
        <p14:creationId xmlns:p14="http://schemas.microsoft.com/office/powerpoint/2010/main" val="54428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F4B946-9282-4EC5-B17F-1B7188034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421" y="101595"/>
            <a:ext cx="8911687" cy="1280890"/>
          </a:xfrm>
        </p:spPr>
        <p:txBody>
          <a:bodyPr/>
          <a:lstStyle/>
          <a:p>
            <a:r>
              <a:rPr lang="lt-LT" b="1" cap="all" dirty="0"/>
              <a:t>IŠMETAMŲ TERŠALŲ IŠ VIDUTINIŲ KURĄ DEGINANČIŲ ĮRENGINIŲ </a:t>
            </a:r>
            <a:r>
              <a:rPr lang="lt-LT" b="1" cap="all" dirty="0">
                <a:hlinkClick r:id="rId2"/>
              </a:rPr>
              <a:t>NORMOS</a:t>
            </a:r>
            <a:endParaRPr lang="lt-L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0DF5D-1D5B-4BFD-8C9A-3E42F68EDDAD}"/>
              </a:ext>
            </a:extLst>
          </p:cNvPr>
          <p:cNvSpPr txBox="1"/>
          <p:nvPr/>
        </p:nvSpPr>
        <p:spPr>
          <a:xfrm>
            <a:off x="1336430" y="1899138"/>
            <a:ext cx="100256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17. </a:t>
            </a:r>
            <a:r>
              <a:rPr lang="lt-LT" sz="2400" b="1" dirty="0"/>
              <a:t>Iki 2030 m. sausio 1 d. </a:t>
            </a:r>
            <a:r>
              <a:rPr lang="lt-LT" sz="2400" dirty="0"/>
              <a:t>Aplinkos apsaugos agentūra </a:t>
            </a:r>
            <a:r>
              <a:rPr lang="lt-LT" sz="2400" b="1" dirty="0"/>
              <a:t>gali atleisti </a:t>
            </a:r>
            <a:r>
              <a:rPr lang="lt-LT" sz="2400" dirty="0"/>
              <a:t>veiklos vykdytoją </a:t>
            </a:r>
            <a:r>
              <a:rPr lang="lt-LT" sz="2400" b="1" dirty="0"/>
              <a:t>nuo pareigos </a:t>
            </a:r>
            <a:r>
              <a:rPr lang="lt-LT" sz="2400" dirty="0"/>
              <a:t>esamuose vidutiniuose KDĮ, kurių vardinė šiluminė </a:t>
            </a:r>
            <a:r>
              <a:rPr lang="lt-LT" sz="2400" b="1" dirty="0"/>
              <a:t>galia yra didesnė kaip 5 MW</a:t>
            </a:r>
            <a:r>
              <a:rPr lang="lt-LT" sz="2400" dirty="0"/>
              <a:t>, </a:t>
            </a:r>
            <a:r>
              <a:rPr lang="lt-LT" sz="2400" b="1" dirty="0"/>
              <a:t>laikytis Normų priede nustatytų išmetamų teršalų ribinių verčių</a:t>
            </a:r>
            <a:r>
              <a:rPr lang="lt-LT" sz="2400" dirty="0"/>
              <a:t>, jei ne mažiau kaip 50 % įrenginyje pagaminto naudingos šilumos kiekio (taikant slenkantį penkerių metų vidurkį) tiekiama garų arba karšto vandens pavidalu į viešą centralizuoto šilumos tiekimo sistemą. Tokiu atveju SO</a:t>
            </a:r>
            <a:r>
              <a:rPr lang="lt-LT" sz="2400" baseline="-25000" dirty="0"/>
              <a:t>2</a:t>
            </a:r>
            <a:r>
              <a:rPr lang="lt-LT" sz="2400" dirty="0"/>
              <a:t> ir dulkėms nustatytos ribinės vertės negali viršyti atitinkamai 1100 mg/Nm</a:t>
            </a:r>
            <a:r>
              <a:rPr lang="lt-LT" sz="2400" baseline="30000" dirty="0"/>
              <a:t>3</a:t>
            </a:r>
            <a:r>
              <a:rPr lang="lt-LT" sz="2400" dirty="0"/>
              <a:t> ir 150 mg/Nm</a:t>
            </a:r>
            <a:r>
              <a:rPr lang="lt-LT" sz="2400" baseline="30000" dirty="0"/>
              <a:t>3</a:t>
            </a:r>
            <a:r>
              <a:rPr lang="lt-LT" sz="2400" dirty="0"/>
              <a:t>, o </a:t>
            </a:r>
            <a:r>
              <a:rPr lang="lt-LT" sz="2400" dirty="0" err="1"/>
              <a:t>NO</a:t>
            </a:r>
            <a:r>
              <a:rPr lang="lt-LT" sz="2400" baseline="-25000" dirty="0" err="1"/>
              <a:t>x</a:t>
            </a:r>
            <a:r>
              <a:rPr lang="lt-LT" sz="2400" dirty="0"/>
              <a:t> ribinė vertė – Išmetamų teršalų iš kurą deginančių įrenginių normų LAND 43-2013 2 priede nustatytos </a:t>
            </a:r>
            <a:r>
              <a:rPr lang="lt-LT" sz="2400" dirty="0" err="1"/>
              <a:t>NO</a:t>
            </a:r>
            <a:r>
              <a:rPr lang="lt-LT" sz="2400" baseline="-25000" dirty="0" err="1"/>
              <a:t>x</a:t>
            </a:r>
            <a:r>
              <a:rPr lang="lt-LT" sz="2400" dirty="0"/>
              <a:t> ribinės vertės atsižvelgiant į vidutinių KDĮ vardinę šiluminę galią.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1037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B73CB-8F52-43CB-9694-A356CB14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749" y="111644"/>
            <a:ext cx="8911687" cy="1280890"/>
          </a:xfrm>
        </p:spPr>
        <p:txBody>
          <a:bodyPr/>
          <a:lstStyle/>
          <a:p>
            <a:r>
              <a:rPr lang="lt-LT" dirty="0"/>
              <a:t>Išimties atveju teršalų ribinių verčių mg/Nm</a:t>
            </a:r>
            <a:r>
              <a:rPr lang="lt-LT" baseline="30000" dirty="0"/>
              <a:t>3</a:t>
            </a:r>
            <a:r>
              <a:rPr lang="lt-LT" dirty="0"/>
              <a:t> palyginimas 5-50 MW KDĮ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B7854D-7059-4DFC-96D1-6701663C4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133301"/>
              </p:ext>
            </p:extLst>
          </p:nvPr>
        </p:nvGraphicFramePr>
        <p:xfrm>
          <a:off x="3395247" y="2927199"/>
          <a:ext cx="766800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624222">
                  <a:extLst>
                    <a:ext uri="{9D8B030D-6E8A-4147-A177-3AD203B41FA5}">
                      <a16:colId xmlns:a16="http://schemas.microsoft.com/office/drawing/2014/main" val="1267152833"/>
                    </a:ext>
                  </a:extLst>
                </a:gridCol>
                <a:gridCol w="2521889">
                  <a:extLst>
                    <a:ext uri="{9D8B030D-6E8A-4147-A177-3AD203B41FA5}">
                      <a16:colId xmlns:a16="http://schemas.microsoft.com/office/drawing/2014/main" val="3400710497"/>
                    </a:ext>
                  </a:extLst>
                </a:gridCol>
                <a:gridCol w="2521889">
                  <a:extLst>
                    <a:ext uri="{9D8B030D-6E8A-4147-A177-3AD203B41FA5}">
                      <a16:colId xmlns:a16="http://schemas.microsoft.com/office/drawing/2014/main" val="16261513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Esamos vertės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 išimties nuo 2025-2030 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344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Teršalas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Kieta biomasė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023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</a:t>
                      </a:r>
                      <a:r>
                        <a:rPr lang="lt-LT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1100 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783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r>
                        <a:rPr lang="lt-LT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endParaRPr lang="lt-L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177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dulkės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700/500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398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41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{6213A40C-ED88-A245-8447-CA0B25E1D937}tf10001069</Template>
  <TotalTime>156</TotalTime>
  <Words>642</Words>
  <Application>Microsoft Office PowerPoint</Application>
  <PresentationFormat>Widescreen</PresentationFormat>
  <Paragraphs>100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Symbol</vt:lpstr>
      <vt:lpstr>Times New Roman</vt:lpstr>
      <vt:lpstr>Wingdings 3</vt:lpstr>
      <vt:lpstr>Wisp</vt:lpstr>
      <vt:lpstr>Išmetamų teršalų iš vidutinių (1-50 MW) kurą deginančių įrenginių normos</vt:lpstr>
      <vt:lpstr>Išmetamų teršalų iš kurą deginančių įrenginių normų LAND 43 2013</vt:lpstr>
      <vt:lpstr>IŠMETAMŲ TERŠALŲ IŠ VIDUTINIŲ KURĄ DEGINANČIŲ ĮRENGINIŲ NORMOS</vt:lpstr>
      <vt:lpstr>IŠMETAMŲ TERŠALŲ IŠ VIDUTINIŲ KURĄ DEGINANČIŲ ĮRENGINIŲ NORMOS</vt:lpstr>
      <vt:lpstr>IŠMETAMŲ TERŠALŲ IŠ VIDUTINIŲ KURĄ DEGINANČIŲ ĮRENGINIŲ NORMOS</vt:lpstr>
      <vt:lpstr>Išimties atveju teršalų ribinių verčių mg/Nm3 palyginimas 5-50 MW KDĮ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Išmetamų teršalų iš vidutinių (1-50 MW) kurą deginančių įrenginių normos</dc:title>
  <dc:creator>LŠTA – Mantas Paulauskas</dc:creator>
  <cp:lastModifiedBy>LŠTA – Mantas Paulauskas</cp:lastModifiedBy>
  <cp:revision>12</cp:revision>
  <dcterms:created xsi:type="dcterms:W3CDTF">2020-06-07T11:15:49Z</dcterms:created>
  <dcterms:modified xsi:type="dcterms:W3CDTF">2020-06-08T07:27:44Z</dcterms:modified>
</cp:coreProperties>
</file>