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347" r:id="rId3"/>
    <p:sldId id="348" r:id="rId4"/>
    <p:sldId id="338" r:id="rId5"/>
    <p:sldId id="340" r:id="rId6"/>
    <p:sldId id="351" r:id="rId7"/>
    <p:sldId id="350" r:id="rId8"/>
    <p:sldId id="346" r:id="rId9"/>
  </p:sldIdLst>
  <p:sldSz cx="9902825" cy="6858000"/>
  <p:notesSz cx="6858000" cy="9144000"/>
  <p:defaultTextStyle>
    <a:defPPr>
      <a:defRPr lang="en-US"/>
    </a:defPPr>
    <a:lvl1pPr marL="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4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1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1558"/>
    <a:srgbClr val="005D62"/>
    <a:srgbClr val="2C3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0" autoAdjust="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02" y="-77"/>
      </p:cViewPr>
      <p:guideLst>
        <p:guide orient="horz" pos="2160"/>
        <p:guide pos="31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-351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F9F67-41AE-4FE9-A98A-E4A3507508E6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08355-0610-4ED5-8DD0-3E38EAC49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83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8F5BD-FB7C-4C1A-AC87-27EE0E5C897B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E488C-E63A-4951-9B30-E3B8DBEDD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4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4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1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ė 1"/>
          <p:cNvGrpSpPr/>
          <p:nvPr userDrawn="1"/>
        </p:nvGrpSpPr>
        <p:grpSpPr>
          <a:xfrm>
            <a:off x="0" y="1090898"/>
            <a:ext cx="1501487" cy="5594350"/>
            <a:chOff x="0" y="1090898"/>
            <a:chExt cx="1501487" cy="5594350"/>
          </a:xfrm>
        </p:grpSpPr>
        <p:sp>
          <p:nvSpPr>
            <p:cNvPr id="3" name="object 5"/>
            <p:cNvSpPr/>
            <p:nvPr/>
          </p:nvSpPr>
          <p:spPr>
            <a:xfrm>
              <a:off x="381796" y="1090898"/>
              <a:ext cx="0" cy="5594350"/>
            </a:xfrm>
            <a:custGeom>
              <a:avLst/>
              <a:gdLst/>
              <a:ahLst/>
              <a:cxnLst/>
              <a:rect l="l" t="t" r="r" b="b"/>
              <a:pathLst>
                <a:path h="5594350">
                  <a:moveTo>
                    <a:pt x="0" y="0"/>
                  </a:moveTo>
                  <a:lnTo>
                    <a:pt x="0" y="5594210"/>
                  </a:lnTo>
                </a:path>
              </a:pathLst>
            </a:custGeom>
            <a:ln w="21780">
              <a:solidFill>
                <a:srgbClr val="9E1F63"/>
              </a:solidFill>
              <a:prstDash val="lg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6"/>
            <p:cNvSpPr/>
            <p:nvPr/>
          </p:nvSpPr>
          <p:spPr>
            <a:xfrm>
              <a:off x="591910" y="1691156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98818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7"/>
            <p:cNvSpPr/>
            <p:nvPr/>
          </p:nvSpPr>
          <p:spPr>
            <a:xfrm>
              <a:off x="591910" y="2086434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18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8"/>
            <p:cNvSpPr/>
            <p:nvPr/>
          </p:nvSpPr>
          <p:spPr>
            <a:xfrm>
              <a:off x="1006822" y="1939665"/>
              <a:ext cx="494665" cy="0"/>
            </a:xfrm>
            <a:custGeom>
              <a:avLst/>
              <a:gdLst/>
              <a:ahLst/>
              <a:cxnLst/>
              <a:rect l="l" t="t" r="r" b="b"/>
              <a:pathLst>
                <a:path w="494665">
                  <a:moveTo>
                    <a:pt x="0" y="0"/>
                  </a:moveTo>
                  <a:lnTo>
                    <a:pt x="494284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9"/>
            <p:cNvSpPr/>
            <p:nvPr/>
          </p:nvSpPr>
          <p:spPr>
            <a:xfrm>
              <a:off x="1006822" y="1939665"/>
              <a:ext cx="0" cy="97790"/>
            </a:xfrm>
            <a:custGeom>
              <a:avLst/>
              <a:gdLst/>
              <a:ahLst/>
              <a:cxnLst/>
              <a:rect l="l" t="t" r="r" b="b"/>
              <a:pathLst>
                <a:path h="97789">
                  <a:moveTo>
                    <a:pt x="0" y="0"/>
                  </a:moveTo>
                  <a:lnTo>
                    <a:pt x="0" y="97612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10"/>
            <p:cNvSpPr/>
            <p:nvPr/>
          </p:nvSpPr>
          <p:spPr>
            <a:xfrm>
              <a:off x="429226" y="1939665"/>
              <a:ext cx="577850" cy="0"/>
            </a:xfrm>
            <a:custGeom>
              <a:avLst/>
              <a:gdLst/>
              <a:ahLst/>
              <a:cxnLst/>
              <a:rect l="l" t="t" r="r" b="b"/>
              <a:pathLst>
                <a:path w="577850">
                  <a:moveTo>
                    <a:pt x="577596" y="0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1"/>
            <p:cNvSpPr/>
            <p:nvPr/>
          </p:nvSpPr>
          <p:spPr>
            <a:xfrm>
              <a:off x="1006822" y="1840313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h="99694">
                  <a:moveTo>
                    <a:pt x="0" y="99352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2"/>
            <p:cNvSpPr/>
            <p:nvPr/>
          </p:nvSpPr>
          <p:spPr>
            <a:xfrm>
              <a:off x="173572" y="1691156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98818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3"/>
            <p:cNvSpPr/>
            <p:nvPr/>
          </p:nvSpPr>
          <p:spPr>
            <a:xfrm>
              <a:off x="173572" y="2086434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18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4"/>
            <p:cNvSpPr/>
            <p:nvPr/>
          </p:nvSpPr>
          <p:spPr>
            <a:xfrm>
              <a:off x="0" y="1939665"/>
              <a:ext cx="310515" cy="0"/>
            </a:xfrm>
            <a:custGeom>
              <a:avLst/>
              <a:gdLst/>
              <a:ahLst/>
              <a:cxnLst/>
              <a:rect l="l" t="t" r="r" b="b"/>
              <a:pathLst>
                <a:path w="310515">
                  <a:moveTo>
                    <a:pt x="0" y="0"/>
                  </a:moveTo>
                  <a:lnTo>
                    <a:pt x="31032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Grupė 12"/>
          <p:cNvGrpSpPr/>
          <p:nvPr userDrawn="1"/>
        </p:nvGrpSpPr>
        <p:grpSpPr>
          <a:xfrm>
            <a:off x="4252128" y="1840313"/>
            <a:ext cx="5135597" cy="197142"/>
            <a:chOff x="4252128" y="1840313"/>
            <a:chExt cx="5135597" cy="197142"/>
          </a:xfrm>
        </p:grpSpPr>
        <p:sp>
          <p:nvSpPr>
            <p:cNvPr id="14" name="object 15"/>
            <p:cNvSpPr/>
            <p:nvPr/>
          </p:nvSpPr>
          <p:spPr>
            <a:xfrm>
              <a:off x="8893060" y="1939665"/>
              <a:ext cx="494665" cy="0"/>
            </a:xfrm>
            <a:custGeom>
              <a:avLst/>
              <a:gdLst/>
              <a:ahLst/>
              <a:cxnLst/>
              <a:rect l="l" t="t" r="r" b="b"/>
              <a:pathLst>
                <a:path w="494665">
                  <a:moveTo>
                    <a:pt x="0" y="0"/>
                  </a:moveTo>
                  <a:lnTo>
                    <a:pt x="494284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6"/>
            <p:cNvSpPr/>
            <p:nvPr/>
          </p:nvSpPr>
          <p:spPr>
            <a:xfrm>
              <a:off x="8893060" y="1939665"/>
              <a:ext cx="0" cy="97790"/>
            </a:xfrm>
            <a:custGeom>
              <a:avLst/>
              <a:gdLst/>
              <a:ahLst/>
              <a:cxnLst/>
              <a:rect l="l" t="t" r="r" b="b"/>
              <a:pathLst>
                <a:path h="97789">
                  <a:moveTo>
                    <a:pt x="0" y="0"/>
                  </a:moveTo>
                  <a:lnTo>
                    <a:pt x="0" y="97612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7"/>
            <p:cNvSpPr/>
            <p:nvPr/>
          </p:nvSpPr>
          <p:spPr>
            <a:xfrm>
              <a:off x="8315464" y="1939665"/>
              <a:ext cx="577850" cy="0"/>
            </a:xfrm>
            <a:custGeom>
              <a:avLst/>
              <a:gdLst/>
              <a:ahLst/>
              <a:cxnLst/>
              <a:rect l="l" t="t" r="r" b="b"/>
              <a:pathLst>
                <a:path w="577850">
                  <a:moveTo>
                    <a:pt x="577596" y="0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8"/>
            <p:cNvSpPr/>
            <p:nvPr/>
          </p:nvSpPr>
          <p:spPr>
            <a:xfrm>
              <a:off x="8893060" y="1840313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h="99694">
                  <a:moveTo>
                    <a:pt x="0" y="99352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9"/>
            <p:cNvSpPr/>
            <p:nvPr/>
          </p:nvSpPr>
          <p:spPr>
            <a:xfrm>
              <a:off x="6377625" y="1939665"/>
              <a:ext cx="1819275" cy="0"/>
            </a:xfrm>
            <a:custGeom>
              <a:avLst/>
              <a:gdLst/>
              <a:ahLst/>
              <a:cxnLst/>
              <a:rect l="l" t="t" r="r" b="b"/>
              <a:pathLst>
                <a:path w="1819275">
                  <a:moveTo>
                    <a:pt x="0" y="0"/>
                  </a:moveTo>
                  <a:lnTo>
                    <a:pt x="1818932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0"/>
            <p:cNvSpPr/>
            <p:nvPr/>
          </p:nvSpPr>
          <p:spPr>
            <a:xfrm>
              <a:off x="6377625" y="1939665"/>
              <a:ext cx="0" cy="97790"/>
            </a:xfrm>
            <a:custGeom>
              <a:avLst/>
              <a:gdLst/>
              <a:ahLst/>
              <a:cxnLst/>
              <a:rect l="l" t="t" r="r" b="b"/>
              <a:pathLst>
                <a:path h="97789">
                  <a:moveTo>
                    <a:pt x="0" y="0"/>
                  </a:moveTo>
                  <a:lnTo>
                    <a:pt x="0" y="97612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1"/>
            <p:cNvSpPr/>
            <p:nvPr/>
          </p:nvSpPr>
          <p:spPr>
            <a:xfrm>
              <a:off x="4252128" y="1939665"/>
              <a:ext cx="2125980" cy="0"/>
            </a:xfrm>
            <a:custGeom>
              <a:avLst/>
              <a:gdLst/>
              <a:ahLst/>
              <a:cxnLst/>
              <a:rect l="l" t="t" r="r" b="b"/>
              <a:pathLst>
                <a:path w="2125979">
                  <a:moveTo>
                    <a:pt x="2125497" y="0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2"/>
            <p:cNvSpPr/>
            <p:nvPr/>
          </p:nvSpPr>
          <p:spPr>
            <a:xfrm>
              <a:off x="6377625" y="1840313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h="99694">
                  <a:moveTo>
                    <a:pt x="0" y="99352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2" name="Picture 2" descr="\\svalia\Users\agne.girdziute\DARBAI\SERVISAS\AXIOMA SERVICE prezentacija\AXIOMA SERVICE PREZENTACIJA_EN_ARIAL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788" y="361666"/>
            <a:ext cx="3618408" cy="545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492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BEDDD-C060-4648-A47C-B43F3D6DEE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2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sirinktinis mak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kaidrės numerio vietos rezervavimo ženklas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BEDDD-C060-4648-A47C-B43F3D6DEE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116068" y="6585639"/>
            <a:ext cx="2350798" cy="288032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800" baseline="0" dirty="0" smtClean="0">
                <a:solidFill>
                  <a:schemeClr val="bg1"/>
                </a:solidFill>
                <a:latin typeface="Arial"/>
                <a:cs typeface="Arial"/>
              </a:rPr>
              <a:t>WWW.AXIPOWER.EU</a:t>
            </a:r>
            <a:endParaRPr lang="lt-LT" sz="8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0222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BEDDD-C060-4648-A47C-B43F3D6DEE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Stačiakampis 1"/>
          <p:cNvSpPr/>
          <p:nvPr userDrawn="1"/>
        </p:nvSpPr>
        <p:spPr>
          <a:xfrm>
            <a:off x="-2" y="3047856"/>
            <a:ext cx="99028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3600" b="0" i="0" u="none" strike="noStrike" kern="1200" baseline="30000" dirty="0" smtClean="0">
                <a:solidFill>
                  <a:srgbClr val="89155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www.axiomaservice.com</a:t>
            </a:r>
          </a:p>
          <a:p>
            <a:pPr algn="ctr" rtl="0"/>
            <a:r>
              <a:rPr lang="en-GB" sz="3600" b="0" i="0" u="none" strike="noStrike" kern="1200" baseline="30000" dirty="0" smtClean="0">
                <a:solidFill>
                  <a:srgbClr val="89155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service@axioma.eu </a:t>
            </a:r>
          </a:p>
        </p:txBody>
      </p:sp>
      <p:sp>
        <p:nvSpPr>
          <p:cNvPr id="4" name="Stačiakampis 3"/>
          <p:cNvSpPr/>
          <p:nvPr userDrawn="1"/>
        </p:nvSpPr>
        <p:spPr>
          <a:xfrm>
            <a:off x="0" y="1926509"/>
            <a:ext cx="99028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6000" b="0" i="0" u="none" strike="noStrike" kern="12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CONTACT US</a:t>
            </a:r>
          </a:p>
        </p:txBody>
      </p:sp>
      <p:grpSp>
        <p:nvGrpSpPr>
          <p:cNvPr id="5" name="Grupė 4"/>
          <p:cNvGrpSpPr/>
          <p:nvPr userDrawn="1"/>
        </p:nvGrpSpPr>
        <p:grpSpPr>
          <a:xfrm>
            <a:off x="122699" y="1881534"/>
            <a:ext cx="1335651" cy="4976466"/>
            <a:chOff x="0" y="1090898"/>
            <a:chExt cx="1501487" cy="5594350"/>
          </a:xfrm>
        </p:grpSpPr>
        <p:sp>
          <p:nvSpPr>
            <p:cNvPr id="6" name="object 5"/>
            <p:cNvSpPr/>
            <p:nvPr/>
          </p:nvSpPr>
          <p:spPr>
            <a:xfrm>
              <a:off x="381796" y="1090898"/>
              <a:ext cx="0" cy="5594350"/>
            </a:xfrm>
            <a:custGeom>
              <a:avLst/>
              <a:gdLst/>
              <a:ahLst/>
              <a:cxnLst/>
              <a:rect l="l" t="t" r="r" b="b"/>
              <a:pathLst>
                <a:path h="5594350">
                  <a:moveTo>
                    <a:pt x="0" y="0"/>
                  </a:moveTo>
                  <a:lnTo>
                    <a:pt x="0" y="5594210"/>
                  </a:lnTo>
                </a:path>
              </a:pathLst>
            </a:custGeom>
            <a:ln w="21780">
              <a:solidFill>
                <a:srgbClr val="9E1F63"/>
              </a:solidFill>
              <a:prstDash val="lg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591910" y="1691156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98818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591910" y="2086434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18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06822" y="1939665"/>
              <a:ext cx="494665" cy="0"/>
            </a:xfrm>
            <a:custGeom>
              <a:avLst/>
              <a:gdLst/>
              <a:ahLst/>
              <a:cxnLst/>
              <a:rect l="l" t="t" r="r" b="b"/>
              <a:pathLst>
                <a:path w="494665">
                  <a:moveTo>
                    <a:pt x="0" y="0"/>
                  </a:moveTo>
                  <a:lnTo>
                    <a:pt x="494284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06822" y="1939665"/>
              <a:ext cx="0" cy="97790"/>
            </a:xfrm>
            <a:custGeom>
              <a:avLst/>
              <a:gdLst/>
              <a:ahLst/>
              <a:cxnLst/>
              <a:rect l="l" t="t" r="r" b="b"/>
              <a:pathLst>
                <a:path h="97789">
                  <a:moveTo>
                    <a:pt x="0" y="0"/>
                  </a:moveTo>
                  <a:lnTo>
                    <a:pt x="0" y="97612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429226" y="1939665"/>
              <a:ext cx="577850" cy="0"/>
            </a:xfrm>
            <a:custGeom>
              <a:avLst/>
              <a:gdLst/>
              <a:ahLst/>
              <a:cxnLst/>
              <a:rect l="l" t="t" r="r" b="b"/>
              <a:pathLst>
                <a:path w="577850">
                  <a:moveTo>
                    <a:pt x="577596" y="0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06822" y="1840313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h="99694">
                  <a:moveTo>
                    <a:pt x="0" y="99352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73572" y="1691156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98818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73572" y="2086434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18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0" y="1939665"/>
              <a:ext cx="310515" cy="0"/>
            </a:xfrm>
            <a:custGeom>
              <a:avLst/>
              <a:gdLst/>
              <a:ahLst/>
              <a:cxnLst/>
              <a:rect l="l" t="t" r="r" b="b"/>
              <a:pathLst>
                <a:path w="310515">
                  <a:moveTo>
                    <a:pt x="0" y="0"/>
                  </a:moveTo>
                  <a:lnTo>
                    <a:pt x="31032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Grupė 15"/>
          <p:cNvGrpSpPr/>
          <p:nvPr userDrawn="1"/>
        </p:nvGrpSpPr>
        <p:grpSpPr>
          <a:xfrm>
            <a:off x="4539673" y="2538375"/>
            <a:ext cx="5135597" cy="197142"/>
            <a:chOff x="4252128" y="1840313"/>
            <a:chExt cx="5135597" cy="197142"/>
          </a:xfrm>
        </p:grpSpPr>
        <p:sp>
          <p:nvSpPr>
            <p:cNvPr id="17" name="object 15"/>
            <p:cNvSpPr/>
            <p:nvPr/>
          </p:nvSpPr>
          <p:spPr>
            <a:xfrm>
              <a:off x="8893060" y="1939665"/>
              <a:ext cx="494665" cy="0"/>
            </a:xfrm>
            <a:custGeom>
              <a:avLst/>
              <a:gdLst/>
              <a:ahLst/>
              <a:cxnLst/>
              <a:rect l="l" t="t" r="r" b="b"/>
              <a:pathLst>
                <a:path w="494665">
                  <a:moveTo>
                    <a:pt x="0" y="0"/>
                  </a:moveTo>
                  <a:lnTo>
                    <a:pt x="494284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/>
            <p:cNvSpPr/>
            <p:nvPr/>
          </p:nvSpPr>
          <p:spPr>
            <a:xfrm>
              <a:off x="8893060" y="1939665"/>
              <a:ext cx="0" cy="97790"/>
            </a:xfrm>
            <a:custGeom>
              <a:avLst/>
              <a:gdLst/>
              <a:ahLst/>
              <a:cxnLst/>
              <a:rect l="l" t="t" r="r" b="b"/>
              <a:pathLst>
                <a:path h="97789">
                  <a:moveTo>
                    <a:pt x="0" y="0"/>
                  </a:moveTo>
                  <a:lnTo>
                    <a:pt x="0" y="97612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/>
            <p:cNvSpPr/>
            <p:nvPr/>
          </p:nvSpPr>
          <p:spPr>
            <a:xfrm>
              <a:off x="8315464" y="1939665"/>
              <a:ext cx="577850" cy="0"/>
            </a:xfrm>
            <a:custGeom>
              <a:avLst/>
              <a:gdLst/>
              <a:ahLst/>
              <a:cxnLst/>
              <a:rect l="l" t="t" r="r" b="b"/>
              <a:pathLst>
                <a:path w="577850">
                  <a:moveTo>
                    <a:pt x="577596" y="0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8"/>
            <p:cNvSpPr/>
            <p:nvPr/>
          </p:nvSpPr>
          <p:spPr>
            <a:xfrm>
              <a:off x="8893060" y="1840313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h="99694">
                  <a:moveTo>
                    <a:pt x="0" y="99352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9"/>
            <p:cNvSpPr/>
            <p:nvPr/>
          </p:nvSpPr>
          <p:spPr>
            <a:xfrm>
              <a:off x="6377625" y="1939665"/>
              <a:ext cx="1819275" cy="0"/>
            </a:xfrm>
            <a:custGeom>
              <a:avLst/>
              <a:gdLst/>
              <a:ahLst/>
              <a:cxnLst/>
              <a:rect l="l" t="t" r="r" b="b"/>
              <a:pathLst>
                <a:path w="1819275">
                  <a:moveTo>
                    <a:pt x="0" y="0"/>
                  </a:moveTo>
                  <a:lnTo>
                    <a:pt x="1818932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0"/>
            <p:cNvSpPr/>
            <p:nvPr/>
          </p:nvSpPr>
          <p:spPr>
            <a:xfrm>
              <a:off x="6377625" y="1939665"/>
              <a:ext cx="0" cy="97790"/>
            </a:xfrm>
            <a:custGeom>
              <a:avLst/>
              <a:gdLst/>
              <a:ahLst/>
              <a:cxnLst/>
              <a:rect l="l" t="t" r="r" b="b"/>
              <a:pathLst>
                <a:path h="97789">
                  <a:moveTo>
                    <a:pt x="0" y="0"/>
                  </a:moveTo>
                  <a:lnTo>
                    <a:pt x="0" y="97612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1"/>
            <p:cNvSpPr/>
            <p:nvPr/>
          </p:nvSpPr>
          <p:spPr>
            <a:xfrm>
              <a:off x="4252128" y="1939665"/>
              <a:ext cx="2125980" cy="0"/>
            </a:xfrm>
            <a:custGeom>
              <a:avLst/>
              <a:gdLst/>
              <a:ahLst/>
              <a:cxnLst/>
              <a:rect l="l" t="t" r="r" b="b"/>
              <a:pathLst>
                <a:path w="2125979">
                  <a:moveTo>
                    <a:pt x="2125497" y="0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"/>
            <p:cNvSpPr/>
            <p:nvPr/>
          </p:nvSpPr>
          <p:spPr>
            <a:xfrm>
              <a:off x="6377625" y="1840313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h="99694">
                  <a:moveTo>
                    <a:pt x="0" y="99352"/>
                  </a:moveTo>
                  <a:lnTo>
                    <a:pt x="0" y="0"/>
                  </a:lnTo>
                </a:path>
              </a:pathLst>
            </a:custGeom>
            <a:ln w="21780">
              <a:solidFill>
                <a:srgbClr val="9E1F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9366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3888" y="6578300"/>
            <a:ext cx="575818" cy="365125"/>
          </a:xfrm>
          <a:prstGeom prst="rect">
            <a:avLst/>
          </a:prstGeom>
        </p:spPr>
        <p:txBody>
          <a:bodyPr lIns="91435" tIns="45718" rIns="91435" bIns="45718"/>
          <a:lstStyle>
            <a:lvl1pPr algn="r">
              <a:defRPr sz="800">
                <a:solidFill>
                  <a:srgbClr val="9E1E62"/>
                </a:solidFill>
                <a:latin typeface="Arial"/>
                <a:cs typeface="Arial"/>
              </a:defRPr>
            </a:lvl1pPr>
          </a:lstStyle>
          <a:p>
            <a:fld id="{08DBEDDD-C060-4648-A47C-B43F3D6DEE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object 3"/>
          <p:cNvSpPr txBox="1"/>
          <p:nvPr userDrawn="1"/>
        </p:nvSpPr>
        <p:spPr>
          <a:xfrm>
            <a:off x="7936324" y="406405"/>
            <a:ext cx="172762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lt-LT" sz="12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www.axiomaservice.com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\\SVALIA\Files\Rinkodara_visiems\LOGOTIPAI\AXIOMA\AXIOMA_LOGO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04" y="433457"/>
            <a:ext cx="937897" cy="20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0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timing>
    <p:tnLst>
      <p:par>
        <p:cTn id="1" dur="indefinite" restart="never" nodeType="tmRoot"/>
      </p:par>
    </p:tnLst>
  </p:timing>
  <p:txStyles>
    <p:titleStyle>
      <a:lvl1pPr algn="ctr" defTabSz="457177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45717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4" indent="-285735" algn="l" defTabSz="45717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45717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45717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45717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1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8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1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jonas.kisnierius@axioma.eu" TargetMode="External"/><Relationship Id="rId2" Type="http://schemas.openxmlformats.org/officeDocument/2006/relationships/hyperlink" Target="mailto:edgaras.adomaitis@axioma.eu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 txBox="1"/>
          <p:nvPr/>
        </p:nvSpPr>
        <p:spPr>
          <a:xfrm>
            <a:off x="2079235" y="4556108"/>
            <a:ext cx="5416842" cy="11817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0">
              <a:spcBef>
                <a:spcPts val="95"/>
              </a:spcBef>
            </a:pPr>
            <a:r>
              <a:rPr sz="4600" b="1" spc="-10" dirty="0" smtClean="0">
                <a:solidFill>
                  <a:srgbClr val="9E1F63"/>
                </a:solidFill>
                <a:latin typeface="Arial"/>
                <a:cs typeface="Arial"/>
              </a:rPr>
              <a:t>AXIOMA</a:t>
            </a:r>
            <a:r>
              <a:rPr sz="4600" b="1" spc="-290" dirty="0" smtClean="0">
                <a:solidFill>
                  <a:srgbClr val="9E1F63"/>
                </a:solidFill>
                <a:latin typeface="Arial"/>
                <a:cs typeface="Arial"/>
              </a:rPr>
              <a:t> </a:t>
            </a:r>
            <a:r>
              <a:rPr sz="4600" b="1" spc="-20" dirty="0" smtClean="0">
                <a:solidFill>
                  <a:srgbClr val="9E1F63"/>
                </a:solidFill>
                <a:latin typeface="Arial"/>
                <a:cs typeface="Arial"/>
              </a:rPr>
              <a:t>SERVICE</a:t>
            </a:r>
            <a:endParaRPr sz="4600" dirty="0">
              <a:latin typeface="Arial"/>
              <a:cs typeface="Arial"/>
            </a:endParaRPr>
          </a:p>
          <a:p>
            <a:pPr marL="12700"/>
            <a:r>
              <a:rPr sz="2800" spc="-10" dirty="0" smtClean="0">
                <a:solidFill>
                  <a:srgbClr val="9E1F63"/>
                </a:solidFill>
                <a:latin typeface="Arial"/>
                <a:cs typeface="Arial"/>
              </a:rPr>
              <a:t>SERVICE </a:t>
            </a:r>
            <a:r>
              <a:rPr sz="2800" dirty="0" smtClean="0">
                <a:solidFill>
                  <a:srgbClr val="9E1F63"/>
                </a:solidFill>
                <a:latin typeface="Arial"/>
                <a:cs typeface="Arial"/>
              </a:rPr>
              <a:t>AND</a:t>
            </a:r>
            <a:r>
              <a:rPr sz="2800" spc="-225" dirty="0" smtClean="0">
                <a:solidFill>
                  <a:srgbClr val="9E1F63"/>
                </a:solidFill>
                <a:latin typeface="Arial"/>
                <a:cs typeface="Arial"/>
              </a:rPr>
              <a:t> </a:t>
            </a:r>
            <a:r>
              <a:rPr sz="2800" spc="-5" dirty="0" smtClean="0">
                <a:solidFill>
                  <a:srgbClr val="9E1F63"/>
                </a:solidFill>
                <a:latin typeface="Arial"/>
                <a:cs typeface="Arial"/>
              </a:rPr>
              <a:t>MAINTENANCE</a:t>
            </a:r>
            <a:endParaRPr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3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/>
          <p:cNvSpPr txBox="1"/>
          <p:nvPr/>
        </p:nvSpPr>
        <p:spPr>
          <a:xfrm>
            <a:off x="5458528" y="1125026"/>
            <a:ext cx="4178557" cy="5905463"/>
          </a:xfrm>
          <a:prstGeom prst="rect">
            <a:avLst/>
          </a:prstGeom>
        </p:spPr>
        <p:txBody>
          <a:bodyPr vert="horz" wrap="square" lIns="0" tIns="148590" rIns="0" bIns="0" rtlCol="0">
            <a:spAutoFit/>
          </a:bodyPr>
          <a:lstStyle/>
          <a:p>
            <a:pPr marL="12700" marR="5080">
              <a:spcBef>
                <a:spcPts val="1195"/>
              </a:spcBef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Nuskaitomi prietaisai:</a:t>
            </a: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Buitinė bei įvadinė šilumos apskaita</a:t>
            </a: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Buitinė bei įvadinė karšto vandens apskaita</a:t>
            </a: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Šalto vandens apskaita prieš 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pašildymą</a:t>
            </a:r>
            <a:endParaRPr lang="lt-LT" sz="1400" dirty="0" smtClean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Šilumos dalikliai </a:t>
            </a:r>
            <a:endParaRPr lang="lt-LT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12700" marR="5080">
              <a:spcBef>
                <a:spcPts val="1195"/>
              </a:spcBef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Valdymas ir </a:t>
            </a:r>
            <a:r>
              <a:rPr lang="lt-LT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telemetrija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:</a:t>
            </a:r>
          </a:p>
          <a:p>
            <a:pPr marL="298450" marR="5080" indent="-285750">
              <a:spcBef>
                <a:spcPts val="1195"/>
              </a:spcBef>
              <a:buFontTx/>
              <a:buChar char="-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Šilumos punktai</a:t>
            </a:r>
          </a:p>
          <a:p>
            <a:pPr marL="298450" marR="5080" indent="-285750">
              <a:spcBef>
                <a:spcPts val="1195"/>
              </a:spcBef>
              <a:buFontTx/>
              <a:buChar char="-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Nutolę katilinės</a:t>
            </a:r>
          </a:p>
          <a:p>
            <a:pPr marL="298450" marR="5080" indent="-285750">
              <a:spcBef>
                <a:spcPts val="1195"/>
              </a:spcBef>
              <a:buFontTx/>
              <a:buChar char="-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Siurblinės ir pan.</a:t>
            </a:r>
          </a:p>
          <a:p>
            <a:pPr marL="12700" marR="5080">
              <a:spcBef>
                <a:spcPts val="1195"/>
              </a:spcBef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Informacinė sistema:</a:t>
            </a: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Šilumos punkto </a:t>
            </a:r>
            <a:r>
              <a:rPr lang="lt-LT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telemetrija</a:t>
            </a:r>
            <a:endParaRPr lang="lt-LT" sz="1400" dirty="0" smtClean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Apskaitos prietaisų stebėjimas ir valdymas</a:t>
            </a: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Billinginiai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duomenys</a:t>
            </a: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Analitika</a:t>
            </a: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endParaRPr lang="lt-LT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endParaRPr lang="lt-LT" sz="1400" dirty="0" smtClean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>
            <a:spLocks/>
          </p:cNvSpPr>
          <p:nvPr/>
        </p:nvSpPr>
        <p:spPr>
          <a:xfrm>
            <a:off x="79698" y="786698"/>
            <a:ext cx="6996426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Kas aktualu šilumos tiekėjams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4" name="Grupė 3"/>
          <p:cNvGrpSpPr/>
          <p:nvPr/>
        </p:nvGrpSpPr>
        <p:grpSpPr>
          <a:xfrm>
            <a:off x="7736773" y="4709795"/>
            <a:ext cx="2186015" cy="2174730"/>
            <a:chOff x="9647997" y="4623587"/>
            <a:chExt cx="2952115" cy="2936875"/>
          </a:xfrm>
        </p:grpSpPr>
        <p:sp>
          <p:nvSpPr>
            <p:cNvPr id="5" name="object 6"/>
            <p:cNvSpPr/>
            <p:nvPr/>
          </p:nvSpPr>
          <p:spPr>
            <a:xfrm>
              <a:off x="9647997" y="4623587"/>
              <a:ext cx="2952115" cy="2936875"/>
            </a:xfrm>
            <a:custGeom>
              <a:avLst/>
              <a:gdLst/>
              <a:ahLst/>
              <a:cxnLst/>
              <a:rect l="l" t="t" r="r" b="b"/>
              <a:pathLst>
                <a:path w="2952115" h="2936875">
                  <a:moveTo>
                    <a:pt x="2952001" y="0"/>
                  </a:moveTo>
                  <a:lnTo>
                    <a:pt x="111531" y="2645157"/>
                  </a:lnTo>
                  <a:lnTo>
                    <a:pt x="47052" y="2707583"/>
                  </a:lnTo>
                  <a:lnTo>
                    <a:pt x="13941" y="2755085"/>
                  </a:lnTo>
                  <a:lnTo>
                    <a:pt x="1742" y="2811689"/>
                  </a:lnTo>
                  <a:lnTo>
                    <a:pt x="0" y="2901418"/>
                  </a:lnTo>
                  <a:lnTo>
                    <a:pt x="0" y="2936417"/>
                  </a:lnTo>
                  <a:lnTo>
                    <a:pt x="2952001" y="2936417"/>
                  </a:lnTo>
                  <a:lnTo>
                    <a:pt x="2952001" y="0"/>
                  </a:lnTo>
                  <a:close/>
                </a:path>
              </a:pathLst>
            </a:custGeom>
            <a:solidFill>
              <a:srgbClr val="9E1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7"/>
            <p:cNvSpPr/>
            <p:nvPr/>
          </p:nvSpPr>
          <p:spPr>
            <a:xfrm>
              <a:off x="11281465" y="6902246"/>
              <a:ext cx="111729" cy="112928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8"/>
            <p:cNvSpPr/>
            <p:nvPr/>
          </p:nvSpPr>
          <p:spPr>
            <a:xfrm>
              <a:off x="11437133" y="6622488"/>
              <a:ext cx="111734" cy="11289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9"/>
            <p:cNvSpPr/>
            <p:nvPr/>
          </p:nvSpPr>
          <p:spPr>
            <a:xfrm>
              <a:off x="11110215" y="6524217"/>
              <a:ext cx="594995" cy="601345"/>
            </a:xfrm>
            <a:custGeom>
              <a:avLst/>
              <a:gdLst/>
              <a:ahLst/>
              <a:cxnLst/>
              <a:rect l="l" t="t" r="r" b="b"/>
              <a:pathLst>
                <a:path w="594995" h="601345">
                  <a:moveTo>
                    <a:pt x="594779" y="0"/>
                  </a:moveTo>
                  <a:lnTo>
                    <a:pt x="25" y="0"/>
                  </a:lnTo>
                  <a:lnTo>
                    <a:pt x="0" y="600976"/>
                  </a:lnTo>
                  <a:lnTo>
                    <a:pt x="594779" y="601014"/>
                  </a:lnTo>
                  <a:lnTo>
                    <a:pt x="594779" y="578497"/>
                  </a:lnTo>
                  <a:lnTo>
                    <a:pt x="447941" y="578497"/>
                  </a:lnTo>
                  <a:lnTo>
                    <a:pt x="22339" y="578421"/>
                  </a:lnTo>
                  <a:lnTo>
                    <a:pt x="22313" y="22529"/>
                  </a:lnTo>
                  <a:lnTo>
                    <a:pt x="594779" y="22529"/>
                  </a:lnTo>
                  <a:lnTo>
                    <a:pt x="594779" y="0"/>
                  </a:lnTo>
                  <a:close/>
                </a:path>
                <a:path w="594995" h="601345">
                  <a:moveTo>
                    <a:pt x="439875" y="81927"/>
                  </a:moveTo>
                  <a:lnTo>
                    <a:pt x="381546" y="81927"/>
                  </a:lnTo>
                  <a:lnTo>
                    <a:pt x="394651" y="83222"/>
                  </a:lnTo>
                  <a:lnTo>
                    <a:pt x="407068" y="87025"/>
                  </a:lnTo>
                  <a:lnTo>
                    <a:pt x="437040" y="111958"/>
                  </a:lnTo>
                  <a:lnTo>
                    <a:pt x="448170" y="149250"/>
                  </a:lnTo>
                  <a:lnTo>
                    <a:pt x="447941" y="578497"/>
                  </a:lnTo>
                  <a:lnTo>
                    <a:pt x="594779" y="578497"/>
                  </a:lnTo>
                  <a:lnTo>
                    <a:pt x="470255" y="578459"/>
                  </a:lnTo>
                  <a:lnTo>
                    <a:pt x="470469" y="149250"/>
                  </a:lnTo>
                  <a:lnTo>
                    <a:pt x="468779" y="131611"/>
                  </a:lnTo>
                  <a:lnTo>
                    <a:pt x="463770" y="114866"/>
                  </a:lnTo>
                  <a:lnTo>
                    <a:pt x="455607" y="99439"/>
                  </a:lnTo>
                  <a:lnTo>
                    <a:pt x="444449" y="85724"/>
                  </a:lnTo>
                  <a:lnTo>
                    <a:pt x="439875" y="81927"/>
                  </a:lnTo>
                  <a:close/>
                </a:path>
                <a:path w="594995" h="601345">
                  <a:moveTo>
                    <a:pt x="594779" y="22567"/>
                  </a:moveTo>
                  <a:lnTo>
                    <a:pt x="572465" y="22567"/>
                  </a:lnTo>
                  <a:lnTo>
                    <a:pt x="572477" y="578472"/>
                  </a:lnTo>
                  <a:lnTo>
                    <a:pt x="594779" y="578472"/>
                  </a:lnTo>
                  <a:lnTo>
                    <a:pt x="594779" y="22567"/>
                  </a:lnTo>
                  <a:close/>
                </a:path>
                <a:path w="594995" h="601345">
                  <a:moveTo>
                    <a:pt x="190812" y="196786"/>
                  </a:moveTo>
                  <a:lnTo>
                    <a:pt x="136867" y="196786"/>
                  </a:lnTo>
                  <a:lnTo>
                    <a:pt x="136880" y="437362"/>
                  </a:lnTo>
                  <a:lnTo>
                    <a:pt x="151775" y="487168"/>
                  </a:lnTo>
                  <a:lnTo>
                    <a:pt x="191819" y="520455"/>
                  </a:lnTo>
                  <a:lnTo>
                    <a:pt x="225869" y="527265"/>
                  </a:lnTo>
                  <a:lnTo>
                    <a:pt x="243340" y="525535"/>
                  </a:lnTo>
                  <a:lnTo>
                    <a:pt x="259907" y="520455"/>
                  </a:lnTo>
                  <a:lnTo>
                    <a:pt x="275181" y="512189"/>
                  </a:lnTo>
                  <a:lnTo>
                    <a:pt x="284215" y="504685"/>
                  </a:lnTo>
                  <a:lnTo>
                    <a:pt x="225856" y="504685"/>
                  </a:lnTo>
                  <a:lnTo>
                    <a:pt x="212743" y="503392"/>
                  </a:lnTo>
                  <a:lnTo>
                    <a:pt x="178714" y="484949"/>
                  </a:lnTo>
                  <a:lnTo>
                    <a:pt x="160468" y="450561"/>
                  </a:lnTo>
                  <a:lnTo>
                    <a:pt x="159207" y="196811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381380" y="59410"/>
                  </a:moveTo>
                  <a:lnTo>
                    <a:pt x="332148" y="74455"/>
                  </a:lnTo>
                  <a:lnTo>
                    <a:pt x="299265" y="114868"/>
                  </a:lnTo>
                  <a:lnTo>
                    <a:pt x="292515" y="437362"/>
                  </a:lnTo>
                  <a:lnTo>
                    <a:pt x="291238" y="450588"/>
                  </a:lnTo>
                  <a:lnTo>
                    <a:pt x="273011" y="484949"/>
                  </a:lnTo>
                  <a:lnTo>
                    <a:pt x="238970" y="503392"/>
                  </a:lnTo>
                  <a:lnTo>
                    <a:pt x="225856" y="504685"/>
                  </a:lnTo>
                  <a:lnTo>
                    <a:pt x="284215" y="504685"/>
                  </a:lnTo>
                  <a:lnTo>
                    <a:pt x="308124" y="471741"/>
                  </a:lnTo>
                  <a:lnTo>
                    <a:pt x="314848" y="149250"/>
                  </a:lnTo>
                  <a:lnTo>
                    <a:pt x="316126" y="136009"/>
                  </a:lnTo>
                  <a:lnTo>
                    <a:pt x="334351" y="101676"/>
                  </a:lnTo>
                  <a:lnTo>
                    <a:pt x="368504" y="83203"/>
                  </a:lnTo>
                  <a:lnTo>
                    <a:pt x="381546" y="81927"/>
                  </a:lnTo>
                  <a:lnTo>
                    <a:pt x="439875" y="81927"/>
                  </a:lnTo>
                  <a:lnTo>
                    <a:pt x="430876" y="74455"/>
                  </a:lnTo>
                  <a:lnTo>
                    <a:pt x="415591" y="66205"/>
                  </a:lnTo>
                  <a:lnTo>
                    <a:pt x="398968" y="61136"/>
                  </a:lnTo>
                  <a:lnTo>
                    <a:pt x="381380" y="59410"/>
                  </a:lnTo>
                  <a:close/>
                </a:path>
                <a:path w="594995" h="601345">
                  <a:moveTo>
                    <a:pt x="190793" y="196811"/>
                  </a:moveTo>
                  <a:lnTo>
                    <a:pt x="159207" y="196811"/>
                  </a:lnTo>
                  <a:lnTo>
                    <a:pt x="179908" y="212013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148005" y="160731"/>
                  </a:moveTo>
                  <a:lnTo>
                    <a:pt x="105028" y="192277"/>
                  </a:lnTo>
                  <a:lnTo>
                    <a:pt x="103085" y="193725"/>
                  </a:lnTo>
                  <a:lnTo>
                    <a:pt x="116192" y="211975"/>
                  </a:lnTo>
                  <a:lnTo>
                    <a:pt x="136867" y="196786"/>
                  </a:lnTo>
                  <a:lnTo>
                    <a:pt x="190812" y="196786"/>
                  </a:lnTo>
                  <a:lnTo>
                    <a:pt x="192976" y="193763"/>
                  </a:lnTo>
                  <a:lnTo>
                    <a:pt x="149440" y="161759"/>
                  </a:lnTo>
                  <a:lnTo>
                    <a:pt x="148005" y="160731"/>
                  </a:lnTo>
                  <a:close/>
                </a:path>
                <a:path w="594995" h="601345">
                  <a:moveTo>
                    <a:pt x="594779" y="22529"/>
                  </a:moveTo>
                  <a:lnTo>
                    <a:pt x="22313" y="22529"/>
                  </a:lnTo>
                  <a:lnTo>
                    <a:pt x="136893" y="22580"/>
                  </a:lnTo>
                  <a:lnTo>
                    <a:pt x="136893" y="146113"/>
                  </a:lnTo>
                  <a:lnTo>
                    <a:pt x="159207" y="146138"/>
                  </a:lnTo>
                  <a:lnTo>
                    <a:pt x="159181" y="22567"/>
                  </a:lnTo>
                  <a:lnTo>
                    <a:pt x="594779" y="2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0"/>
            <p:cNvSpPr/>
            <p:nvPr/>
          </p:nvSpPr>
          <p:spPr>
            <a:xfrm>
              <a:off x="10205480" y="6522189"/>
              <a:ext cx="621665" cy="648970"/>
            </a:xfrm>
            <a:custGeom>
              <a:avLst/>
              <a:gdLst/>
              <a:ahLst/>
              <a:cxnLst/>
              <a:rect l="l" t="t" r="r" b="b"/>
              <a:pathLst>
                <a:path w="621665" h="648970">
                  <a:moveTo>
                    <a:pt x="553015" y="0"/>
                  </a:moveTo>
                  <a:lnTo>
                    <a:pt x="129749" y="0"/>
                  </a:lnTo>
                  <a:lnTo>
                    <a:pt x="103167" y="5406"/>
                  </a:lnTo>
                  <a:lnTo>
                    <a:pt x="81424" y="20199"/>
                  </a:lnTo>
                  <a:lnTo>
                    <a:pt x="66747" y="42240"/>
                  </a:lnTo>
                  <a:lnTo>
                    <a:pt x="61360" y="69392"/>
                  </a:lnTo>
                  <a:lnTo>
                    <a:pt x="61360" y="491680"/>
                  </a:lnTo>
                  <a:lnTo>
                    <a:pt x="61729" y="498921"/>
                  </a:lnTo>
                  <a:lnTo>
                    <a:pt x="62839" y="505799"/>
                  </a:lnTo>
                  <a:lnTo>
                    <a:pt x="64692" y="512311"/>
                  </a:lnTo>
                  <a:lnTo>
                    <a:pt x="67290" y="518452"/>
                  </a:lnTo>
                  <a:lnTo>
                    <a:pt x="11791" y="573938"/>
                  </a:lnTo>
                  <a:lnTo>
                    <a:pt x="2870" y="588297"/>
                  </a:lnTo>
                  <a:lnTo>
                    <a:pt x="0" y="604693"/>
                  </a:lnTo>
                  <a:lnTo>
                    <a:pt x="3273" y="621081"/>
                  </a:lnTo>
                  <a:lnTo>
                    <a:pt x="12782" y="635419"/>
                  </a:lnTo>
                  <a:lnTo>
                    <a:pt x="27117" y="645457"/>
                  </a:lnTo>
                  <a:lnTo>
                    <a:pt x="43497" y="648904"/>
                  </a:lnTo>
                  <a:lnTo>
                    <a:pt x="59877" y="645854"/>
                  </a:lnTo>
                  <a:lnTo>
                    <a:pt x="74212" y="636397"/>
                  </a:lnTo>
                  <a:lnTo>
                    <a:pt x="75215" y="636397"/>
                  </a:lnTo>
                  <a:lnTo>
                    <a:pt x="150577" y="561073"/>
                  </a:lnTo>
                  <a:lnTo>
                    <a:pt x="553015" y="561073"/>
                  </a:lnTo>
                  <a:lnTo>
                    <a:pt x="579594" y="555667"/>
                  </a:lnTo>
                  <a:lnTo>
                    <a:pt x="601341" y="540873"/>
                  </a:lnTo>
                  <a:lnTo>
                    <a:pt x="616026" y="518832"/>
                  </a:lnTo>
                  <a:lnTo>
                    <a:pt x="621417" y="491680"/>
                  </a:lnTo>
                  <a:lnTo>
                    <a:pt x="621417" y="69392"/>
                  </a:lnTo>
                  <a:lnTo>
                    <a:pt x="616026" y="42240"/>
                  </a:lnTo>
                  <a:lnTo>
                    <a:pt x="601341" y="20199"/>
                  </a:lnTo>
                  <a:lnTo>
                    <a:pt x="579594" y="5406"/>
                  </a:lnTo>
                  <a:lnTo>
                    <a:pt x="553015" y="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1"/>
            <p:cNvSpPr/>
            <p:nvPr/>
          </p:nvSpPr>
          <p:spPr>
            <a:xfrm>
              <a:off x="10324143" y="6628424"/>
              <a:ext cx="442595" cy="394970"/>
            </a:xfrm>
            <a:custGeom>
              <a:avLst/>
              <a:gdLst/>
              <a:ahLst/>
              <a:cxnLst/>
              <a:rect l="l" t="t" r="r" b="b"/>
              <a:pathLst>
                <a:path w="442595" h="394970">
                  <a:moveTo>
                    <a:pt x="441325" y="394360"/>
                  </a:moveTo>
                  <a:lnTo>
                    <a:pt x="93357" y="394360"/>
                  </a:lnTo>
                  <a:lnTo>
                    <a:pt x="213296" y="274421"/>
                  </a:lnTo>
                  <a:lnTo>
                    <a:pt x="265323" y="304823"/>
                  </a:lnTo>
                  <a:lnTo>
                    <a:pt x="295943" y="315753"/>
                  </a:lnTo>
                  <a:lnTo>
                    <a:pt x="317107" y="307929"/>
                  </a:lnTo>
                  <a:lnTo>
                    <a:pt x="358124" y="248188"/>
                  </a:lnTo>
                  <a:lnTo>
                    <a:pt x="369454" y="205862"/>
                  </a:lnTo>
                  <a:lnTo>
                    <a:pt x="377482" y="154432"/>
                  </a:lnTo>
                  <a:lnTo>
                    <a:pt x="364998" y="96901"/>
                  </a:lnTo>
                  <a:lnTo>
                    <a:pt x="340715" y="165620"/>
                  </a:lnTo>
                  <a:lnTo>
                    <a:pt x="288620" y="202044"/>
                  </a:lnTo>
                  <a:lnTo>
                    <a:pt x="222846" y="137795"/>
                  </a:lnTo>
                  <a:lnTo>
                    <a:pt x="257975" y="84963"/>
                  </a:lnTo>
                  <a:lnTo>
                    <a:pt x="325742" y="59778"/>
                  </a:lnTo>
                  <a:lnTo>
                    <a:pt x="268338" y="49936"/>
                  </a:lnTo>
                  <a:lnTo>
                    <a:pt x="209241" y="58632"/>
                  </a:lnTo>
                  <a:lnTo>
                    <a:pt x="158256" y="75962"/>
                  </a:lnTo>
                  <a:lnTo>
                    <a:pt x="133976" y="123319"/>
                  </a:lnTo>
                  <a:lnTo>
                    <a:pt x="138579" y="162294"/>
                  </a:lnTo>
                  <a:lnTo>
                    <a:pt x="147816" y="195767"/>
                  </a:lnTo>
                  <a:lnTo>
                    <a:pt x="152857" y="209981"/>
                  </a:lnTo>
                  <a:lnTo>
                    <a:pt x="156692" y="210464"/>
                  </a:lnTo>
                  <a:lnTo>
                    <a:pt x="152" y="360654"/>
                  </a:lnTo>
                  <a:lnTo>
                    <a:pt x="0" y="0"/>
                  </a:lnTo>
                  <a:lnTo>
                    <a:pt x="442442" y="0"/>
                  </a:lnTo>
                  <a:lnTo>
                    <a:pt x="441325" y="39436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2"/>
            <p:cNvSpPr/>
            <p:nvPr/>
          </p:nvSpPr>
          <p:spPr>
            <a:xfrm>
              <a:off x="12065913" y="6704945"/>
              <a:ext cx="229870" cy="334645"/>
            </a:xfrm>
            <a:custGeom>
              <a:avLst/>
              <a:gdLst/>
              <a:ahLst/>
              <a:cxnLst/>
              <a:rect l="l" t="t" r="r" b="b"/>
              <a:pathLst>
                <a:path w="229870" h="334645">
                  <a:moveTo>
                    <a:pt x="114668" y="0"/>
                  </a:moveTo>
                  <a:lnTo>
                    <a:pt x="67183" y="69648"/>
                  </a:lnTo>
                  <a:lnTo>
                    <a:pt x="36261" y="121729"/>
                  </a:lnTo>
                  <a:lnTo>
                    <a:pt x="10666" y="175116"/>
                  </a:lnTo>
                  <a:lnTo>
                    <a:pt x="0" y="219379"/>
                  </a:lnTo>
                  <a:lnTo>
                    <a:pt x="9026" y="263977"/>
                  </a:lnTo>
                  <a:lnTo>
                    <a:pt x="33626" y="300439"/>
                  </a:lnTo>
                  <a:lnTo>
                    <a:pt x="70080" y="325044"/>
                  </a:lnTo>
                  <a:lnTo>
                    <a:pt x="114668" y="334073"/>
                  </a:lnTo>
                  <a:lnTo>
                    <a:pt x="159276" y="325044"/>
                  </a:lnTo>
                  <a:lnTo>
                    <a:pt x="176252" y="313588"/>
                  </a:lnTo>
                  <a:lnTo>
                    <a:pt x="104673" y="313588"/>
                  </a:lnTo>
                  <a:lnTo>
                    <a:pt x="71357" y="303624"/>
                  </a:lnTo>
                  <a:lnTo>
                    <a:pt x="44446" y="282938"/>
                  </a:lnTo>
                  <a:lnTo>
                    <a:pt x="26456" y="254025"/>
                  </a:lnTo>
                  <a:lnTo>
                    <a:pt x="19900" y="219379"/>
                  </a:lnTo>
                  <a:lnTo>
                    <a:pt x="28406" y="184088"/>
                  </a:lnTo>
                  <a:lnTo>
                    <a:pt x="49647" y="138890"/>
                  </a:lnTo>
                  <a:lnTo>
                    <a:pt x="77208" y="91278"/>
                  </a:lnTo>
                  <a:lnTo>
                    <a:pt x="104673" y="48742"/>
                  </a:lnTo>
                  <a:lnTo>
                    <a:pt x="148312" y="48742"/>
                  </a:lnTo>
                  <a:lnTo>
                    <a:pt x="135465" y="29304"/>
                  </a:lnTo>
                  <a:lnTo>
                    <a:pt x="122694" y="11125"/>
                  </a:lnTo>
                  <a:lnTo>
                    <a:pt x="114668" y="0"/>
                  </a:lnTo>
                  <a:close/>
                </a:path>
                <a:path w="229870" h="334645">
                  <a:moveTo>
                    <a:pt x="124650" y="48742"/>
                  </a:moveTo>
                  <a:lnTo>
                    <a:pt x="104673" y="48742"/>
                  </a:lnTo>
                  <a:lnTo>
                    <a:pt x="104673" y="313588"/>
                  </a:lnTo>
                  <a:lnTo>
                    <a:pt x="124650" y="313588"/>
                  </a:lnTo>
                  <a:lnTo>
                    <a:pt x="124650" y="266598"/>
                  </a:lnTo>
                  <a:lnTo>
                    <a:pt x="158612" y="241973"/>
                  </a:lnTo>
                  <a:lnTo>
                    <a:pt x="124650" y="241973"/>
                  </a:lnTo>
                  <a:lnTo>
                    <a:pt x="124650" y="175755"/>
                  </a:lnTo>
                  <a:lnTo>
                    <a:pt x="159476" y="151510"/>
                  </a:lnTo>
                  <a:lnTo>
                    <a:pt x="124650" y="151510"/>
                  </a:lnTo>
                  <a:lnTo>
                    <a:pt x="124650" y="48742"/>
                  </a:lnTo>
                  <a:close/>
                </a:path>
                <a:path w="229870" h="334645">
                  <a:moveTo>
                    <a:pt x="226225" y="206374"/>
                  </a:moveTo>
                  <a:lnTo>
                    <a:pt x="207708" y="206374"/>
                  </a:lnTo>
                  <a:lnTo>
                    <a:pt x="208749" y="211099"/>
                  </a:lnTo>
                  <a:lnTo>
                    <a:pt x="209461" y="215569"/>
                  </a:lnTo>
                  <a:lnTo>
                    <a:pt x="209461" y="219379"/>
                  </a:lnTo>
                  <a:lnTo>
                    <a:pt x="202897" y="254030"/>
                  </a:lnTo>
                  <a:lnTo>
                    <a:pt x="184891" y="282952"/>
                  </a:lnTo>
                  <a:lnTo>
                    <a:pt x="157967" y="303640"/>
                  </a:lnTo>
                  <a:lnTo>
                    <a:pt x="124650" y="313588"/>
                  </a:lnTo>
                  <a:lnTo>
                    <a:pt x="176252" y="313588"/>
                  </a:lnTo>
                  <a:lnTo>
                    <a:pt x="195737" y="300439"/>
                  </a:lnTo>
                  <a:lnTo>
                    <a:pt x="220336" y="263977"/>
                  </a:lnTo>
                  <a:lnTo>
                    <a:pt x="229361" y="219379"/>
                  </a:lnTo>
                  <a:lnTo>
                    <a:pt x="226225" y="206374"/>
                  </a:lnTo>
                  <a:close/>
                </a:path>
                <a:path w="229870" h="334645">
                  <a:moveTo>
                    <a:pt x="200818" y="137871"/>
                  </a:moveTo>
                  <a:lnTo>
                    <a:pt x="179069" y="137871"/>
                  </a:lnTo>
                  <a:lnTo>
                    <a:pt x="185693" y="150555"/>
                  </a:lnTo>
                  <a:lnTo>
                    <a:pt x="191722" y="162909"/>
                  </a:lnTo>
                  <a:lnTo>
                    <a:pt x="197050" y="174815"/>
                  </a:lnTo>
                  <a:lnTo>
                    <a:pt x="201574" y="186156"/>
                  </a:lnTo>
                  <a:lnTo>
                    <a:pt x="124650" y="241973"/>
                  </a:lnTo>
                  <a:lnTo>
                    <a:pt x="158612" y="241973"/>
                  </a:lnTo>
                  <a:lnTo>
                    <a:pt x="207708" y="206374"/>
                  </a:lnTo>
                  <a:lnTo>
                    <a:pt x="226225" y="206374"/>
                  </a:lnTo>
                  <a:lnTo>
                    <a:pt x="218688" y="175116"/>
                  </a:lnTo>
                  <a:lnTo>
                    <a:pt x="200818" y="137871"/>
                  </a:lnTo>
                  <a:close/>
                </a:path>
                <a:path w="229870" h="334645">
                  <a:moveTo>
                    <a:pt x="148312" y="48742"/>
                  </a:moveTo>
                  <a:lnTo>
                    <a:pt x="124650" y="48742"/>
                  </a:lnTo>
                  <a:lnTo>
                    <a:pt x="135285" y="64795"/>
                  </a:lnTo>
                  <a:lnTo>
                    <a:pt x="146548" y="82400"/>
                  </a:lnTo>
                  <a:lnTo>
                    <a:pt x="158026" y="101077"/>
                  </a:lnTo>
                  <a:lnTo>
                    <a:pt x="169303" y="120345"/>
                  </a:lnTo>
                  <a:lnTo>
                    <a:pt x="124650" y="151510"/>
                  </a:lnTo>
                  <a:lnTo>
                    <a:pt x="159476" y="151510"/>
                  </a:lnTo>
                  <a:lnTo>
                    <a:pt x="179069" y="137871"/>
                  </a:lnTo>
                  <a:lnTo>
                    <a:pt x="200818" y="137871"/>
                  </a:lnTo>
                  <a:lnTo>
                    <a:pt x="193073" y="121729"/>
                  </a:lnTo>
                  <a:lnTo>
                    <a:pt x="162128" y="69648"/>
                  </a:lnTo>
                  <a:lnTo>
                    <a:pt x="148312" y="487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3"/>
            <p:cNvSpPr/>
            <p:nvPr/>
          </p:nvSpPr>
          <p:spPr>
            <a:xfrm>
              <a:off x="11884843" y="6515878"/>
              <a:ext cx="591820" cy="604520"/>
            </a:xfrm>
            <a:custGeom>
              <a:avLst/>
              <a:gdLst/>
              <a:ahLst/>
              <a:cxnLst/>
              <a:rect l="l" t="t" r="r" b="b"/>
              <a:pathLst>
                <a:path w="591820" h="604520">
                  <a:moveTo>
                    <a:pt x="414575" y="43510"/>
                  </a:moveTo>
                  <a:lnTo>
                    <a:pt x="176933" y="43510"/>
                  </a:lnTo>
                  <a:lnTo>
                    <a:pt x="176574" y="75606"/>
                  </a:lnTo>
                  <a:lnTo>
                    <a:pt x="175975" y="121645"/>
                  </a:lnTo>
                  <a:lnTo>
                    <a:pt x="175856" y="169606"/>
                  </a:lnTo>
                  <a:lnTo>
                    <a:pt x="176933" y="207467"/>
                  </a:lnTo>
                  <a:lnTo>
                    <a:pt x="173181" y="218585"/>
                  </a:lnTo>
                  <a:lnTo>
                    <a:pt x="163626" y="235002"/>
                  </a:lnTo>
                  <a:lnTo>
                    <a:pt x="150819" y="254289"/>
                  </a:lnTo>
                  <a:lnTo>
                    <a:pt x="137309" y="274015"/>
                  </a:lnTo>
                  <a:lnTo>
                    <a:pt x="128018" y="285962"/>
                  </a:lnTo>
                  <a:lnTo>
                    <a:pt x="118768" y="298632"/>
                  </a:lnTo>
                  <a:lnTo>
                    <a:pt x="71661" y="371837"/>
                  </a:lnTo>
                  <a:lnTo>
                    <a:pt x="42646" y="422165"/>
                  </a:lnTo>
                  <a:lnTo>
                    <a:pt x="20142" y="462384"/>
                  </a:lnTo>
                  <a:lnTo>
                    <a:pt x="2774" y="501527"/>
                  </a:lnTo>
                  <a:lnTo>
                    <a:pt x="0" y="526103"/>
                  </a:lnTo>
                  <a:lnTo>
                    <a:pt x="2774" y="550679"/>
                  </a:lnTo>
                  <a:lnTo>
                    <a:pt x="20252" y="586884"/>
                  </a:lnTo>
                  <a:lnTo>
                    <a:pt x="62950" y="604189"/>
                  </a:lnTo>
                  <a:lnTo>
                    <a:pt x="528354" y="604189"/>
                  </a:lnTo>
                  <a:lnTo>
                    <a:pt x="571253" y="586884"/>
                  </a:lnTo>
                  <a:lnTo>
                    <a:pt x="581320" y="570903"/>
                  </a:lnTo>
                  <a:lnTo>
                    <a:pt x="62950" y="570903"/>
                  </a:lnTo>
                  <a:lnTo>
                    <a:pt x="55997" y="569949"/>
                  </a:lnTo>
                  <a:lnTo>
                    <a:pt x="33166" y="527016"/>
                  </a:lnTo>
                  <a:lnTo>
                    <a:pt x="35294" y="511213"/>
                  </a:lnTo>
                  <a:lnTo>
                    <a:pt x="105367" y="388345"/>
                  </a:lnTo>
                  <a:lnTo>
                    <a:pt x="139742" y="331206"/>
                  </a:lnTo>
                  <a:lnTo>
                    <a:pt x="164512" y="294462"/>
                  </a:lnTo>
                  <a:lnTo>
                    <a:pt x="184402" y="265383"/>
                  </a:lnTo>
                  <a:lnTo>
                    <a:pt x="198929" y="242301"/>
                  </a:lnTo>
                  <a:lnTo>
                    <a:pt x="207389" y="223551"/>
                  </a:lnTo>
                  <a:lnTo>
                    <a:pt x="209076" y="207467"/>
                  </a:lnTo>
                  <a:lnTo>
                    <a:pt x="209076" y="51257"/>
                  </a:lnTo>
                  <a:lnTo>
                    <a:pt x="414655" y="51257"/>
                  </a:lnTo>
                  <a:lnTo>
                    <a:pt x="414575" y="43510"/>
                  </a:lnTo>
                  <a:close/>
                </a:path>
                <a:path w="591820" h="604520">
                  <a:moveTo>
                    <a:pt x="414655" y="51257"/>
                  </a:moveTo>
                  <a:lnTo>
                    <a:pt x="382431" y="51257"/>
                  </a:lnTo>
                  <a:lnTo>
                    <a:pt x="382431" y="207467"/>
                  </a:lnTo>
                  <a:lnTo>
                    <a:pt x="384119" y="223551"/>
                  </a:lnTo>
                  <a:lnTo>
                    <a:pt x="392579" y="242301"/>
                  </a:lnTo>
                  <a:lnTo>
                    <a:pt x="407106" y="265383"/>
                  </a:lnTo>
                  <a:lnTo>
                    <a:pt x="426996" y="294462"/>
                  </a:lnTo>
                  <a:lnTo>
                    <a:pt x="451473" y="332501"/>
                  </a:lnTo>
                  <a:lnTo>
                    <a:pt x="493399" y="401267"/>
                  </a:lnTo>
                  <a:lnTo>
                    <a:pt x="550630" y="496595"/>
                  </a:lnTo>
                  <a:lnTo>
                    <a:pt x="556228" y="511213"/>
                  </a:lnTo>
                  <a:lnTo>
                    <a:pt x="558361" y="527016"/>
                  </a:lnTo>
                  <a:lnTo>
                    <a:pt x="557270" y="542360"/>
                  </a:lnTo>
                  <a:lnTo>
                    <a:pt x="528354" y="570903"/>
                  </a:lnTo>
                  <a:lnTo>
                    <a:pt x="581320" y="570903"/>
                  </a:lnTo>
                  <a:lnTo>
                    <a:pt x="588734" y="550679"/>
                  </a:lnTo>
                  <a:lnTo>
                    <a:pt x="591508" y="526103"/>
                  </a:lnTo>
                  <a:lnTo>
                    <a:pt x="588734" y="501527"/>
                  </a:lnTo>
                  <a:lnTo>
                    <a:pt x="548408" y="420261"/>
                  </a:lnTo>
                  <a:lnTo>
                    <a:pt x="528454" y="384722"/>
                  </a:lnTo>
                  <a:lnTo>
                    <a:pt x="491270" y="325069"/>
                  </a:lnTo>
                  <a:lnTo>
                    <a:pt x="463410" y="285962"/>
                  </a:lnTo>
                  <a:lnTo>
                    <a:pt x="454212" y="274015"/>
                  </a:lnTo>
                  <a:lnTo>
                    <a:pt x="440694" y="254289"/>
                  </a:lnTo>
                  <a:lnTo>
                    <a:pt x="427883" y="235002"/>
                  </a:lnTo>
                  <a:lnTo>
                    <a:pt x="418327" y="218585"/>
                  </a:lnTo>
                  <a:lnTo>
                    <a:pt x="414575" y="207467"/>
                  </a:lnTo>
                  <a:lnTo>
                    <a:pt x="415572" y="169606"/>
                  </a:lnTo>
                  <a:lnTo>
                    <a:pt x="415461" y="121645"/>
                  </a:lnTo>
                  <a:lnTo>
                    <a:pt x="414907" y="75606"/>
                  </a:lnTo>
                  <a:lnTo>
                    <a:pt x="414655" y="51257"/>
                  </a:lnTo>
                  <a:close/>
                </a:path>
                <a:path w="591820" h="604520">
                  <a:moveTo>
                    <a:pt x="436851" y="0"/>
                  </a:moveTo>
                  <a:lnTo>
                    <a:pt x="144802" y="0"/>
                  </a:lnTo>
                  <a:lnTo>
                    <a:pt x="144802" y="43510"/>
                  </a:lnTo>
                  <a:lnTo>
                    <a:pt x="436851" y="43510"/>
                  </a:lnTo>
                  <a:lnTo>
                    <a:pt x="4368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605" y="4974171"/>
            <a:ext cx="953045" cy="49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145"/>
          <p:cNvGrpSpPr/>
          <p:nvPr/>
        </p:nvGrpSpPr>
        <p:grpSpPr>
          <a:xfrm>
            <a:off x="196918" y="1982648"/>
            <a:ext cx="5108149" cy="4456285"/>
            <a:chOff x="387589" y="-275140"/>
            <a:chExt cx="7039658" cy="5883589"/>
          </a:xfrm>
        </p:grpSpPr>
        <p:cxnSp>
          <p:nvCxnSpPr>
            <p:cNvPr id="25" name="AutoShape 57"/>
            <p:cNvCxnSpPr>
              <a:cxnSpLocks noChangeShapeType="1"/>
            </p:cNvCxnSpPr>
            <p:nvPr/>
          </p:nvCxnSpPr>
          <p:spPr bwMode="auto">
            <a:xfrm>
              <a:off x="5047013" y="1341911"/>
              <a:ext cx="365125" cy="658495"/>
            </a:xfrm>
            <a:prstGeom prst="curvedConnector2">
              <a:avLst/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6" name="AutoShape 58"/>
            <p:cNvCxnSpPr>
              <a:cxnSpLocks noChangeShapeType="1"/>
            </p:cNvCxnSpPr>
            <p:nvPr/>
          </p:nvCxnSpPr>
          <p:spPr bwMode="auto">
            <a:xfrm flipV="1">
              <a:off x="2850077" y="2715936"/>
              <a:ext cx="2379498" cy="1712940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</p:spPr>
        </p:cxnSp>
        <p:grpSp>
          <p:nvGrpSpPr>
            <p:cNvPr id="27" name="Group 148"/>
            <p:cNvGrpSpPr/>
            <p:nvPr/>
          </p:nvGrpSpPr>
          <p:grpSpPr>
            <a:xfrm>
              <a:off x="387589" y="-275140"/>
              <a:ext cx="7039658" cy="5883589"/>
              <a:chOff x="387589" y="-275140"/>
              <a:chExt cx="7039658" cy="5883589"/>
            </a:xfrm>
          </p:grpSpPr>
          <p:grpSp>
            <p:nvGrpSpPr>
              <p:cNvPr id="30" name="Group 151"/>
              <p:cNvGrpSpPr/>
              <p:nvPr/>
            </p:nvGrpSpPr>
            <p:grpSpPr>
              <a:xfrm>
                <a:off x="387589" y="-275140"/>
                <a:ext cx="7039658" cy="5883589"/>
                <a:chOff x="387589" y="-275140"/>
                <a:chExt cx="7039658" cy="5883589"/>
              </a:xfrm>
            </p:grpSpPr>
            <p:pic>
              <p:nvPicPr>
                <p:cNvPr id="33" name="Picture 152"/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4313906" y="959886"/>
                  <a:ext cx="748145" cy="8906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154" descr="LAN"/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819398" y="4251366"/>
                  <a:ext cx="2042556" cy="7837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155" descr="vartotojas_PC"/>
                <p:cNvPicPr>
                  <a:picLocks noChangeAspect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1674996" y="3811979"/>
                  <a:ext cx="593766" cy="558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37" name="AutoShape 55"/>
                <p:cNvCxnSpPr>
                  <a:cxnSpLocks noChangeShapeType="1"/>
                </p:cNvCxnSpPr>
                <p:nvPr/>
              </p:nvCxnSpPr>
              <p:spPr bwMode="auto">
                <a:xfrm flipV="1">
                  <a:off x="2031989" y="1062103"/>
                  <a:ext cx="2542559" cy="897326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28575">
                  <a:solidFill>
                    <a:schemeClr val="accent2"/>
                  </a:solidFill>
                  <a:round/>
                  <a:headEnd type="triangle" w="med" len="med"/>
                  <a:tailEnd type="triangle" w="med" len="med"/>
                </a:ln>
              </p:spPr>
            </p:cxnSp>
            <p:cxnSp>
              <p:nvCxnSpPr>
                <p:cNvPr id="38" name="AutoShape 60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564462" y="2943144"/>
                  <a:ext cx="1006803" cy="872968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38100">
                  <a:solidFill>
                    <a:schemeClr val="accent1"/>
                  </a:solidFill>
                  <a:prstDash val="sysDot"/>
                  <a:round/>
                  <a:headEnd type="triangle" w="med" len="med"/>
                  <a:tailEnd/>
                </a:ln>
              </p:spPr>
            </p:cxnSp>
            <p:pic>
              <p:nvPicPr>
                <p:cNvPr id="39" name="Picture 158"/>
                <p:cNvPicPr>
                  <a:picLocks noChangeAspect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387589" y="1066763"/>
                  <a:ext cx="1496290" cy="1567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159" descr="katiline"/>
                <p:cNvPicPr>
                  <a:picLocks noChangeAspect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1883879" y="-275140"/>
                  <a:ext cx="807522" cy="6768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41" name="AutoShape 56"/>
                <p:cNvCxnSpPr>
                  <a:cxnSpLocks noChangeShapeType="1"/>
                  <a:stCxn id="40" idx="3"/>
                </p:cNvCxnSpPr>
                <p:nvPr/>
              </p:nvCxnSpPr>
              <p:spPr bwMode="auto">
                <a:xfrm>
                  <a:off x="2691400" y="63307"/>
                  <a:ext cx="1939845" cy="831053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28575">
                  <a:solidFill>
                    <a:schemeClr val="accent2"/>
                  </a:solidFill>
                  <a:round/>
                  <a:headEnd type="triangle" w="med" len="med"/>
                  <a:tailEnd type="triangle" w="med" len="med"/>
                </a:ln>
              </p:spPr>
            </p:cxnSp>
            <p:sp>
              <p:nvSpPr>
                <p:cNvPr id="42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728182" y="5120824"/>
                  <a:ext cx="2305051" cy="4876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ts val="720"/>
                    </a:spcBef>
                    <a:spcAft>
                      <a:spcPts val="0"/>
                    </a:spcAft>
                  </a:pPr>
                  <a:r>
                    <a:rPr lang="lt-LT" sz="900" b="1" kern="12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Valdymo ir administravimo sistema</a:t>
                  </a:r>
                  <a:endParaRPr lang="lt-LT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267315" y="2228311"/>
                  <a:ext cx="1529349" cy="4876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960"/>
                    </a:spcBef>
                    <a:spcAft>
                      <a:spcPts val="0"/>
                    </a:spcAft>
                  </a:pPr>
                  <a:r>
                    <a:rPr lang="lt-LT" sz="900" b="1" kern="12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Objektuose esanti įranga</a:t>
                  </a:r>
                  <a:endParaRPr lang="lt-LT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3367779" y="5167811"/>
                  <a:ext cx="2042743" cy="3168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960"/>
                    </a:spcBef>
                    <a:spcAft>
                      <a:spcPts val="0"/>
                    </a:spcAft>
                  </a:pPr>
                  <a:r>
                    <a:rPr lang="lt-LT" sz="900" b="1" kern="1200" dirty="0" err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Bilingo</a:t>
                  </a:r>
                  <a:r>
                    <a:rPr lang="lt-LT" sz="900" b="1" kern="12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 duomenys</a:t>
                  </a:r>
                  <a:endParaRPr lang="lt-LT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5864330" y="1405210"/>
                  <a:ext cx="1562917" cy="7527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lt-LT" sz="900" b="1" dirty="0" err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Serverinės</a:t>
                  </a:r>
                  <a:r>
                    <a:rPr lang="lt-LT" sz="900" b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 ir duomenų talpyklos</a:t>
                  </a:r>
                  <a:endParaRPr lang="lt-LT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7" name="AutoShape 60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5533709" y="3062398"/>
                  <a:ext cx="1136321" cy="687927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38100">
                  <a:solidFill>
                    <a:schemeClr val="accent1"/>
                  </a:solidFill>
                  <a:prstDash val="sysDot"/>
                  <a:round/>
                  <a:headEnd type="triangle" w="med" len="med"/>
                  <a:tailEnd/>
                </a:ln>
              </p:spPr>
            </p:cxnSp>
            <p:sp>
              <p:nvSpPr>
                <p:cNvPr id="48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5992323" y="4684641"/>
                  <a:ext cx="1306932" cy="4876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960"/>
                    </a:spcBef>
                    <a:spcAft>
                      <a:spcPts val="0"/>
                    </a:spcAft>
                  </a:pPr>
                  <a:r>
                    <a:rPr lang="lt-LT" sz="900" b="1" kern="12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Analitikos sistema</a:t>
                  </a:r>
                  <a:endParaRPr lang="lt-LT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4768965" y="478833"/>
                  <a:ext cx="1504677" cy="6704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720"/>
                    </a:spcBef>
                    <a:spcAft>
                      <a:spcPts val="0"/>
                    </a:spcAft>
                  </a:pPr>
                  <a:r>
                    <a:rPr lang="lt-LT" sz="900" b="1" kern="1200" dirty="0" err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Ethernet</a:t>
                  </a:r>
                  <a:r>
                    <a:rPr lang="en-US" sz="900" b="1" kern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, </a:t>
                  </a:r>
                  <a:r>
                    <a:rPr lang="en-US" sz="900" b="1" kern="12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GSM/GPRS</a:t>
                  </a:r>
                  <a:r>
                    <a:rPr lang="lt-LT" sz="900" b="1" kern="12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/</a:t>
                  </a:r>
                  <a:r>
                    <a:rPr lang="en-US" sz="900" b="1" kern="1200" dirty="0" err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LoRaWAN</a:t>
                  </a:r>
                  <a:endParaRPr lang="lt-LT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52" name="Picture 171" descr="vartotojas_PC"/>
                <p:cNvPicPr>
                  <a:picLocks noChangeAspect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1883879" y="4614127"/>
                  <a:ext cx="593767" cy="558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3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728183" y="478833"/>
                  <a:ext cx="2933139" cy="3168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960"/>
                    </a:spcBef>
                    <a:spcAft>
                      <a:spcPts val="0"/>
                    </a:spcAft>
                  </a:pPr>
                  <a:r>
                    <a:rPr lang="lt-LT" sz="900" b="1" kern="12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Arial" panose="020B0604020202020204" pitchFamily="34" charset="0"/>
                      <a:ea typeface="Times New Roman"/>
                      <a:cs typeface="Arial" panose="020B0604020202020204" pitchFamily="34" charset="0"/>
                    </a:rPr>
                    <a:t>Katilinių įranga</a:t>
                  </a:r>
                  <a:endParaRPr lang="lt-LT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54" name="Picture 173" descr="silumospunktas">
                  <a:hlinkClick r:id="" action="ppaction://noaction"/>
                </p:cNvPr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19398" y="2626793"/>
                  <a:ext cx="855598" cy="9306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31" name="Picture 149" descr="vartotojas_PC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896587" y="3787743"/>
                <a:ext cx="593766" cy="558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150" descr="vartotojas_PC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410691" y="3788228"/>
                <a:ext cx="593766" cy="558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826" y="5014545"/>
            <a:ext cx="646039" cy="93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675" y="3673188"/>
            <a:ext cx="1065309" cy="66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10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ė 3"/>
          <p:cNvGrpSpPr/>
          <p:nvPr/>
        </p:nvGrpSpPr>
        <p:grpSpPr>
          <a:xfrm>
            <a:off x="7736773" y="4709795"/>
            <a:ext cx="2186015" cy="2174730"/>
            <a:chOff x="9647997" y="4623587"/>
            <a:chExt cx="2952115" cy="2936875"/>
          </a:xfrm>
        </p:grpSpPr>
        <p:sp>
          <p:nvSpPr>
            <p:cNvPr id="5" name="object 6"/>
            <p:cNvSpPr/>
            <p:nvPr/>
          </p:nvSpPr>
          <p:spPr>
            <a:xfrm>
              <a:off x="9647997" y="4623587"/>
              <a:ext cx="2952115" cy="2936875"/>
            </a:xfrm>
            <a:custGeom>
              <a:avLst/>
              <a:gdLst/>
              <a:ahLst/>
              <a:cxnLst/>
              <a:rect l="l" t="t" r="r" b="b"/>
              <a:pathLst>
                <a:path w="2952115" h="2936875">
                  <a:moveTo>
                    <a:pt x="2952001" y="0"/>
                  </a:moveTo>
                  <a:lnTo>
                    <a:pt x="111531" y="2645157"/>
                  </a:lnTo>
                  <a:lnTo>
                    <a:pt x="47052" y="2707583"/>
                  </a:lnTo>
                  <a:lnTo>
                    <a:pt x="13941" y="2755085"/>
                  </a:lnTo>
                  <a:lnTo>
                    <a:pt x="1742" y="2811689"/>
                  </a:lnTo>
                  <a:lnTo>
                    <a:pt x="0" y="2901418"/>
                  </a:lnTo>
                  <a:lnTo>
                    <a:pt x="0" y="2936417"/>
                  </a:lnTo>
                  <a:lnTo>
                    <a:pt x="2952001" y="2936417"/>
                  </a:lnTo>
                  <a:lnTo>
                    <a:pt x="2952001" y="0"/>
                  </a:lnTo>
                  <a:close/>
                </a:path>
              </a:pathLst>
            </a:custGeom>
            <a:solidFill>
              <a:srgbClr val="9E1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7"/>
            <p:cNvSpPr/>
            <p:nvPr/>
          </p:nvSpPr>
          <p:spPr>
            <a:xfrm>
              <a:off x="11281465" y="6902246"/>
              <a:ext cx="111729" cy="112928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8"/>
            <p:cNvSpPr/>
            <p:nvPr/>
          </p:nvSpPr>
          <p:spPr>
            <a:xfrm>
              <a:off x="11437133" y="6622488"/>
              <a:ext cx="111734" cy="11289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9"/>
            <p:cNvSpPr/>
            <p:nvPr/>
          </p:nvSpPr>
          <p:spPr>
            <a:xfrm>
              <a:off x="11110215" y="6524217"/>
              <a:ext cx="594995" cy="601345"/>
            </a:xfrm>
            <a:custGeom>
              <a:avLst/>
              <a:gdLst/>
              <a:ahLst/>
              <a:cxnLst/>
              <a:rect l="l" t="t" r="r" b="b"/>
              <a:pathLst>
                <a:path w="594995" h="601345">
                  <a:moveTo>
                    <a:pt x="594779" y="0"/>
                  </a:moveTo>
                  <a:lnTo>
                    <a:pt x="25" y="0"/>
                  </a:lnTo>
                  <a:lnTo>
                    <a:pt x="0" y="600976"/>
                  </a:lnTo>
                  <a:lnTo>
                    <a:pt x="594779" y="601014"/>
                  </a:lnTo>
                  <a:lnTo>
                    <a:pt x="594779" y="578497"/>
                  </a:lnTo>
                  <a:lnTo>
                    <a:pt x="447941" y="578497"/>
                  </a:lnTo>
                  <a:lnTo>
                    <a:pt x="22339" y="578421"/>
                  </a:lnTo>
                  <a:lnTo>
                    <a:pt x="22313" y="22529"/>
                  </a:lnTo>
                  <a:lnTo>
                    <a:pt x="594779" y="22529"/>
                  </a:lnTo>
                  <a:lnTo>
                    <a:pt x="594779" y="0"/>
                  </a:lnTo>
                  <a:close/>
                </a:path>
                <a:path w="594995" h="601345">
                  <a:moveTo>
                    <a:pt x="439875" y="81927"/>
                  </a:moveTo>
                  <a:lnTo>
                    <a:pt x="381546" y="81927"/>
                  </a:lnTo>
                  <a:lnTo>
                    <a:pt x="394651" y="83222"/>
                  </a:lnTo>
                  <a:lnTo>
                    <a:pt x="407068" y="87025"/>
                  </a:lnTo>
                  <a:lnTo>
                    <a:pt x="437040" y="111958"/>
                  </a:lnTo>
                  <a:lnTo>
                    <a:pt x="448170" y="149250"/>
                  </a:lnTo>
                  <a:lnTo>
                    <a:pt x="447941" y="578497"/>
                  </a:lnTo>
                  <a:lnTo>
                    <a:pt x="594779" y="578497"/>
                  </a:lnTo>
                  <a:lnTo>
                    <a:pt x="470255" y="578459"/>
                  </a:lnTo>
                  <a:lnTo>
                    <a:pt x="470469" y="149250"/>
                  </a:lnTo>
                  <a:lnTo>
                    <a:pt x="468779" y="131611"/>
                  </a:lnTo>
                  <a:lnTo>
                    <a:pt x="463770" y="114866"/>
                  </a:lnTo>
                  <a:lnTo>
                    <a:pt x="455607" y="99439"/>
                  </a:lnTo>
                  <a:lnTo>
                    <a:pt x="444449" y="85724"/>
                  </a:lnTo>
                  <a:lnTo>
                    <a:pt x="439875" y="81927"/>
                  </a:lnTo>
                  <a:close/>
                </a:path>
                <a:path w="594995" h="601345">
                  <a:moveTo>
                    <a:pt x="594779" y="22567"/>
                  </a:moveTo>
                  <a:lnTo>
                    <a:pt x="572465" y="22567"/>
                  </a:lnTo>
                  <a:lnTo>
                    <a:pt x="572477" y="578472"/>
                  </a:lnTo>
                  <a:lnTo>
                    <a:pt x="594779" y="578472"/>
                  </a:lnTo>
                  <a:lnTo>
                    <a:pt x="594779" y="22567"/>
                  </a:lnTo>
                  <a:close/>
                </a:path>
                <a:path w="594995" h="601345">
                  <a:moveTo>
                    <a:pt x="190812" y="196786"/>
                  </a:moveTo>
                  <a:lnTo>
                    <a:pt x="136867" y="196786"/>
                  </a:lnTo>
                  <a:lnTo>
                    <a:pt x="136880" y="437362"/>
                  </a:lnTo>
                  <a:lnTo>
                    <a:pt x="151775" y="487168"/>
                  </a:lnTo>
                  <a:lnTo>
                    <a:pt x="191819" y="520455"/>
                  </a:lnTo>
                  <a:lnTo>
                    <a:pt x="225869" y="527265"/>
                  </a:lnTo>
                  <a:lnTo>
                    <a:pt x="243340" y="525535"/>
                  </a:lnTo>
                  <a:lnTo>
                    <a:pt x="259907" y="520455"/>
                  </a:lnTo>
                  <a:lnTo>
                    <a:pt x="275181" y="512189"/>
                  </a:lnTo>
                  <a:lnTo>
                    <a:pt x="284215" y="504685"/>
                  </a:lnTo>
                  <a:lnTo>
                    <a:pt x="225856" y="504685"/>
                  </a:lnTo>
                  <a:lnTo>
                    <a:pt x="212743" y="503392"/>
                  </a:lnTo>
                  <a:lnTo>
                    <a:pt x="178714" y="484949"/>
                  </a:lnTo>
                  <a:lnTo>
                    <a:pt x="160468" y="450561"/>
                  </a:lnTo>
                  <a:lnTo>
                    <a:pt x="159207" y="196811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381380" y="59410"/>
                  </a:moveTo>
                  <a:lnTo>
                    <a:pt x="332148" y="74455"/>
                  </a:lnTo>
                  <a:lnTo>
                    <a:pt x="299265" y="114868"/>
                  </a:lnTo>
                  <a:lnTo>
                    <a:pt x="292515" y="437362"/>
                  </a:lnTo>
                  <a:lnTo>
                    <a:pt x="291238" y="450588"/>
                  </a:lnTo>
                  <a:lnTo>
                    <a:pt x="273011" y="484949"/>
                  </a:lnTo>
                  <a:lnTo>
                    <a:pt x="238970" y="503392"/>
                  </a:lnTo>
                  <a:lnTo>
                    <a:pt x="225856" y="504685"/>
                  </a:lnTo>
                  <a:lnTo>
                    <a:pt x="284215" y="504685"/>
                  </a:lnTo>
                  <a:lnTo>
                    <a:pt x="308124" y="471741"/>
                  </a:lnTo>
                  <a:lnTo>
                    <a:pt x="314848" y="149250"/>
                  </a:lnTo>
                  <a:lnTo>
                    <a:pt x="316126" y="136009"/>
                  </a:lnTo>
                  <a:lnTo>
                    <a:pt x="334351" y="101676"/>
                  </a:lnTo>
                  <a:lnTo>
                    <a:pt x="368504" y="83203"/>
                  </a:lnTo>
                  <a:lnTo>
                    <a:pt x="381546" y="81927"/>
                  </a:lnTo>
                  <a:lnTo>
                    <a:pt x="439875" y="81927"/>
                  </a:lnTo>
                  <a:lnTo>
                    <a:pt x="430876" y="74455"/>
                  </a:lnTo>
                  <a:lnTo>
                    <a:pt x="415591" y="66205"/>
                  </a:lnTo>
                  <a:lnTo>
                    <a:pt x="398968" y="61136"/>
                  </a:lnTo>
                  <a:lnTo>
                    <a:pt x="381380" y="59410"/>
                  </a:lnTo>
                  <a:close/>
                </a:path>
                <a:path w="594995" h="601345">
                  <a:moveTo>
                    <a:pt x="190793" y="196811"/>
                  </a:moveTo>
                  <a:lnTo>
                    <a:pt x="159207" y="196811"/>
                  </a:lnTo>
                  <a:lnTo>
                    <a:pt x="179908" y="212013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148005" y="160731"/>
                  </a:moveTo>
                  <a:lnTo>
                    <a:pt x="105028" y="192277"/>
                  </a:lnTo>
                  <a:lnTo>
                    <a:pt x="103085" y="193725"/>
                  </a:lnTo>
                  <a:lnTo>
                    <a:pt x="116192" y="211975"/>
                  </a:lnTo>
                  <a:lnTo>
                    <a:pt x="136867" y="196786"/>
                  </a:lnTo>
                  <a:lnTo>
                    <a:pt x="190812" y="196786"/>
                  </a:lnTo>
                  <a:lnTo>
                    <a:pt x="192976" y="193763"/>
                  </a:lnTo>
                  <a:lnTo>
                    <a:pt x="149440" y="161759"/>
                  </a:lnTo>
                  <a:lnTo>
                    <a:pt x="148005" y="160731"/>
                  </a:lnTo>
                  <a:close/>
                </a:path>
                <a:path w="594995" h="601345">
                  <a:moveTo>
                    <a:pt x="594779" y="22529"/>
                  </a:moveTo>
                  <a:lnTo>
                    <a:pt x="22313" y="22529"/>
                  </a:lnTo>
                  <a:lnTo>
                    <a:pt x="136893" y="22580"/>
                  </a:lnTo>
                  <a:lnTo>
                    <a:pt x="136893" y="146113"/>
                  </a:lnTo>
                  <a:lnTo>
                    <a:pt x="159207" y="146138"/>
                  </a:lnTo>
                  <a:lnTo>
                    <a:pt x="159181" y="22567"/>
                  </a:lnTo>
                  <a:lnTo>
                    <a:pt x="594779" y="2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0"/>
            <p:cNvSpPr/>
            <p:nvPr/>
          </p:nvSpPr>
          <p:spPr>
            <a:xfrm>
              <a:off x="10205480" y="6522189"/>
              <a:ext cx="621665" cy="648970"/>
            </a:xfrm>
            <a:custGeom>
              <a:avLst/>
              <a:gdLst/>
              <a:ahLst/>
              <a:cxnLst/>
              <a:rect l="l" t="t" r="r" b="b"/>
              <a:pathLst>
                <a:path w="621665" h="648970">
                  <a:moveTo>
                    <a:pt x="553015" y="0"/>
                  </a:moveTo>
                  <a:lnTo>
                    <a:pt x="129749" y="0"/>
                  </a:lnTo>
                  <a:lnTo>
                    <a:pt x="103167" y="5406"/>
                  </a:lnTo>
                  <a:lnTo>
                    <a:pt x="81424" y="20199"/>
                  </a:lnTo>
                  <a:lnTo>
                    <a:pt x="66747" y="42240"/>
                  </a:lnTo>
                  <a:lnTo>
                    <a:pt x="61360" y="69392"/>
                  </a:lnTo>
                  <a:lnTo>
                    <a:pt x="61360" y="491680"/>
                  </a:lnTo>
                  <a:lnTo>
                    <a:pt x="61729" y="498921"/>
                  </a:lnTo>
                  <a:lnTo>
                    <a:pt x="62839" y="505799"/>
                  </a:lnTo>
                  <a:lnTo>
                    <a:pt x="64692" y="512311"/>
                  </a:lnTo>
                  <a:lnTo>
                    <a:pt x="67290" y="518452"/>
                  </a:lnTo>
                  <a:lnTo>
                    <a:pt x="11791" y="573938"/>
                  </a:lnTo>
                  <a:lnTo>
                    <a:pt x="2870" y="588297"/>
                  </a:lnTo>
                  <a:lnTo>
                    <a:pt x="0" y="604693"/>
                  </a:lnTo>
                  <a:lnTo>
                    <a:pt x="3273" y="621081"/>
                  </a:lnTo>
                  <a:lnTo>
                    <a:pt x="12782" y="635419"/>
                  </a:lnTo>
                  <a:lnTo>
                    <a:pt x="27117" y="645457"/>
                  </a:lnTo>
                  <a:lnTo>
                    <a:pt x="43497" y="648904"/>
                  </a:lnTo>
                  <a:lnTo>
                    <a:pt x="59877" y="645854"/>
                  </a:lnTo>
                  <a:lnTo>
                    <a:pt x="74212" y="636397"/>
                  </a:lnTo>
                  <a:lnTo>
                    <a:pt x="75215" y="636397"/>
                  </a:lnTo>
                  <a:lnTo>
                    <a:pt x="150577" y="561073"/>
                  </a:lnTo>
                  <a:lnTo>
                    <a:pt x="553015" y="561073"/>
                  </a:lnTo>
                  <a:lnTo>
                    <a:pt x="579594" y="555667"/>
                  </a:lnTo>
                  <a:lnTo>
                    <a:pt x="601341" y="540873"/>
                  </a:lnTo>
                  <a:lnTo>
                    <a:pt x="616026" y="518832"/>
                  </a:lnTo>
                  <a:lnTo>
                    <a:pt x="621417" y="491680"/>
                  </a:lnTo>
                  <a:lnTo>
                    <a:pt x="621417" y="69392"/>
                  </a:lnTo>
                  <a:lnTo>
                    <a:pt x="616026" y="42240"/>
                  </a:lnTo>
                  <a:lnTo>
                    <a:pt x="601341" y="20199"/>
                  </a:lnTo>
                  <a:lnTo>
                    <a:pt x="579594" y="5406"/>
                  </a:lnTo>
                  <a:lnTo>
                    <a:pt x="553015" y="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1"/>
            <p:cNvSpPr/>
            <p:nvPr/>
          </p:nvSpPr>
          <p:spPr>
            <a:xfrm>
              <a:off x="10324143" y="6628424"/>
              <a:ext cx="442595" cy="394970"/>
            </a:xfrm>
            <a:custGeom>
              <a:avLst/>
              <a:gdLst/>
              <a:ahLst/>
              <a:cxnLst/>
              <a:rect l="l" t="t" r="r" b="b"/>
              <a:pathLst>
                <a:path w="442595" h="394970">
                  <a:moveTo>
                    <a:pt x="441325" y="394360"/>
                  </a:moveTo>
                  <a:lnTo>
                    <a:pt x="93357" y="394360"/>
                  </a:lnTo>
                  <a:lnTo>
                    <a:pt x="213296" y="274421"/>
                  </a:lnTo>
                  <a:lnTo>
                    <a:pt x="265323" y="304823"/>
                  </a:lnTo>
                  <a:lnTo>
                    <a:pt x="295943" y="315753"/>
                  </a:lnTo>
                  <a:lnTo>
                    <a:pt x="317107" y="307929"/>
                  </a:lnTo>
                  <a:lnTo>
                    <a:pt x="358124" y="248188"/>
                  </a:lnTo>
                  <a:lnTo>
                    <a:pt x="369454" y="205862"/>
                  </a:lnTo>
                  <a:lnTo>
                    <a:pt x="377482" y="154432"/>
                  </a:lnTo>
                  <a:lnTo>
                    <a:pt x="364998" y="96901"/>
                  </a:lnTo>
                  <a:lnTo>
                    <a:pt x="340715" y="165620"/>
                  </a:lnTo>
                  <a:lnTo>
                    <a:pt x="288620" y="202044"/>
                  </a:lnTo>
                  <a:lnTo>
                    <a:pt x="222846" y="137795"/>
                  </a:lnTo>
                  <a:lnTo>
                    <a:pt x="257975" y="84963"/>
                  </a:lnTo>
                  <a:lnTo>
                    <a:pt x="325742" y="59778"/>
                  </a:lnTo>
                  <a:lnTo>
                    <a:pt x="268338" y="49936"/>
                  </a:lnTo>
                  <a:lnTo>
                    <a:pt x="209241" y="58632"/>
                  </a:lnTo>
                  <a:lnTo>
                    <a:pt x="158256" y="75962"/>
                  </a:lnTo>
                  <a:lnTo>
                    <a:pt x="133976" y="123319"/>
                  </a:lnTo>
                  <a:lnTo>
                    <a:pt x="138579" y="162294"/>
                  </a:lnTo>
                  <a:lnTo>
                    <a:pt x="147816" y="195767"/>
                  </a:lnTo>
                  <a:lnTo>
                    <a:pt x="152857" y="209981"/>
                  </a:lnTo>
                  <a:lnTo>
                    <a:pt x="156692" y="210464"/>
                  </a:lnTo>
                  <a:lnTo>
                    <a:pt x="152" y="360654"/>
                  </a:lnTo>
                  <a:lnTo>
                    <a:pt x="0" y="0"/>
                  </a:lnTo>
                  <a:lnTo>
                    <a:pt x="442442" y="0"/>
                  </a:lnTo>
                  <a:lnTo>
                    <a:pt x="441325" y="39436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2"/>
            <p:cNvSpPr/>
            <p:nvPr/>
          </p:nvSpPr>
          <p:spPr>
            <a:xfrm>
              <a:off x="12065913" y="6704945"/>
              <a:ext cx="229870" cy="334645"/>
            </a:xfrm>
            <a:custGeom>
              <a:avLst/>
              <a:gdLst/>
              <a:ahLst/>
              <a:cxnLst/>
              <a:rect l="l" t="t" r="r" b="b"/>
              <a:pathLst>
                <a:path w="229870" h="334645">
                  <a:moveTo>
                    <a:pt x="114668" y="0"/>
                  </a:moveTo>
                  <a:lnTo>
                    <a:pt x="67183" y="69648"/>
                  </a:lnTo>
                  <a:lnTo>
                    <a:pt x="36261" y="121729"/>
                  </a:lnTo>
                  <a:lnTo>
                    <a:pt x="10666" y="175116"/>
                  </a:lnTo>
                  <a:lnTo>
                    <a:pt x="0" y="219379"/>
                  </a:lnTo>
                  <a:lnTo>
                    <a:pt x="9026" y="263977"/>
                  </a:lnTo>
                  <a:lnTo>
                    <a:pt x="33626" y="300439"/>
                  </a:lnTo>
                  <a:lnTo>
                    <a:pt x="70080" y="325044"/>
                  </a:lnTo>
                  <a:lnTo>
                    <a:pt x="114668" y="334073"/>
                  </a:lnTo>
                  <a:lnTo>
                    <a:pt x="159276" y="325044"/>
                  </a:lnTo>
                  <a:lnTo>
                    <a:pt x="176252" y="313588"/>
                  </a:lnTo>
                  <a:lnTo>
                    <a:pt x="104673" y="313588"/>
                  </a:lnTo>
                  <a:lnTo>
                    <a:pt x="71357" y="303624"/>
                  </a:lnTo>
                  <a:lnTo>
                    <a:pt x="44446" y="282938"/>
                  </a:lnTo>
                  <a:lnTo>
                    <a:pt x="26456" y="254025"/>
                  </a:lnTo>
                  <a:lnTo>
                    <a:pt x="19900" y="219379"/>
                  </a:lnTo>
                  <a:lnTo>
                    <a:pt x="28406" y="184088"/>
                  </a:lnTo>
                  <a:lnTo>
                    <a:pt x="49647" y="138890"/>
                  </a:lnTo>
                  <a:lnTo>
                    <a:pt x="77208" y="91278"/>
                  </a:lnTo>
                  <a:lnTo>
                    <a:pt x="104673" y="48742"/>
                  </a:lnTo>
                  <a:lnTo>
                    <a:pt x="148312" y="48742"/>
                  </a:lnTo>
                  <a:lnTo>
                    <a:pt x="135465" y="29304"/>
                  </a:lnTo>
                  <a:lnTo>
                    <a:pt x="122694" y="11125"/>
                  </a:lnTo>
                  <a:lnTo>
                    <a:pt x="114668" y="0"/>
                  </a:lnTo>
                  <a:close/>
                </a:path>
                <a:path w="229870" h="334645">
                  <a:moveTo>
                    <a:pt x="124650" y="48742"/>
                  </a:moveTo>
                  <a:lnTo>
                    <a:pt x="104673" y="48742"/>
                  </a:lnTo>
                  <a:lnTo>
                    <a:pt x="104673" y="313588"/>
                  </a:lnTo>
                  <a:lnTo>
                    <a:pt x="124650" y="313588"/>
                  </a:lnTo>
                  <a:lnTo>
                    <a:pt x="124650" y="266598"/>
                  </a:lnTo>
                  <a:lnTo>
                    <a:pt x="158612" y="241973"/>
                  </a:lnTo>
                  <a:lnTo>
                    <a:pt x="124650" y="241973"/>
                  </a:lnTo>
                  <a:lnTo>
                    <a:pt x="124650" y="175755"/>
                  </a:lnTo>
                  <a:lnTo>
                    <a:pt x="159476" y="151510"/>
                  </a:lnTo>
                  <a:lnTo>
                    <a:pt x="124650" y="151510"/>
                  </a:lnTo>
                  <a:lnTo>
                    <a:pt x="124650" y="48742"/>
                  </a:lnTo>
                  <a:close/>
                </a:path>
                <a:path w="229870" h="334645">
                  <a:moveTo>
                    <a:pt x="226225" y="206374"/>
                  </a:moveTo>
                  <a:lnTo>
                    <a:pt x="207708" y="206374"/>
                  </a:lnTo>
                  <a:lnTo>
                    <a:pt x="208749" y="211099"/>
                  </a:lnTo>
                  <a:lnTo>
                    <a:pt x="209461" y="215569"/>
                  </a:lnTo>
                  <a:lnTo>
                    <a:pt x="209461" y="219379"/>
                  </a:lnTo>
                  <a:lnTo>
                    <a:pt x="202897" y="254030"/>
                  </a:lnTo>
                  <a:lnTo>
                    <a:pt x="184891" y="282952"/>
                  </a:lnTo>
                  <a:lnTo>
                    <a:pt x="157967" y="303640"/>
                  </a:lnTo>
                  <a:lnTo>
                    <a:pt x="124650" y="313588"/>
                  </a:lnTo>
                  <a:lnTo>
                    <a:pt x="176252" y="313588"/>
                  </a:lnTo>
                  <a:lnTo>
                    <a:pt x="195737" y="300439"/>
                  </a:lnTo>
                  <a:lnTo>
                    <a:pt x="220336" y="263977"/>
                  </a:lnTo>
                  <a:lnTo>
                    <a:pt x="229361" y="219379"/>
                  </a:lnTo>
                  <a:lnTo>
                    <a:pt x="226225" y="206374"/>
                  </a:lnTo>
                  <a:close/>
                </a:path>
                <a:path w="229870" h="334645">
                  <a:moveTo>
                    <a:pt x="200818" y="137871"/>
                  </a:moveTo>
                  <a:lnTo>
                    <a:pt x="179069" y="137871"/>
                  </a:lnTo>
                  <a:lnTo>
                    <a:pt x="185693" y="150555"/>
                  </a:lnTo>
                  <a:lnTo>
                    <a:pt x="191722" y="162909"/>
                  </a:lnTo>
                  <a:lnTo>
                    <a:pt x="197050" y="174815"/>
                  </a:lnTo>
                  <a:lnTo>
                    <a:pt x="201574" y="186156"/>
                  </a:lnTo>
                  <a:lnTo>
                    <a:pt x="124650" y="241973"/>
                  </a:lnTo>
                  <a:lnTo>
                    <a:pt x="158612" y="241973"/>
                  </a:lnTo>
                  <a:lnTo>
                    <a:pt x="207708" y="206374"/>
                  </a:lnTo>
                  <a:lnTo>
                    <a:pt x="226225" y="206374"/>
                  </a:lnTo>
                  <a:lnTo>
                    <a:pt x="218688" y="175116"/>
                  </a:lnTo>
                  <a:lnTo>
                    <a:pt x="200818" y="137871"/>
                  </a:lnTo>
                  <a:close/>
                </a:path>
                <a:path w="229870" h="334645">
                  <a:moveTo>
                    <a:pt x="148312" y="48742"/>
                  </a:moveTo>
                  <a:lnTo>
                    <a:pt x="124650" y="48742"/>
                  </a:lnTo>
                  <a:lnTo>
                    <a:pt x="135285" y="64795"/>
                  </a:lnTo>
                  <a:lnTo>
                    <a:pt x="146548" y="82400"/>
                  </a:lnTo>
                  <a:lnTo>
                    <a:pt x="158026" y="101077"/>
                  </a:lnTo>
                  <a:lnTo>
                    <a:pt x="169303" y="120345"/>
                  </a:lnTo>
                  <a:lnTo>
                    <a:pt x="124650" y="151510"/>
                  </a:lnTo>
                  <a:lnTo>
                    <a:pt x="159476" y="151510"/>
                  </a:lnTo>
                  <a:lnTo>
                    <a:pt x="179069" y="137871"/>
                  </a:lnTo>
                  <a:lnTo>
                    <a:pt x="200818" y="137871"/>
                  </a:lnTo>
                  <a:lnTo>
                    <a:pt x="193073" y="121729"/>
                  </a:lnTo>
                  <a:lnTo>
                    <a:pt x="162128" y="69648"/>
                  </a:lnTo>
                  <a:lnTo>
                    <a:pt x="148312" y="487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3"/>
            <p:cNvSpPr/>
            <p:nvPr/>
          </p:nvSpPr>
          <p:spPr>
            <a:xfrm>
              <a:off x="11884843" y="6515878"/>
              <a:ext cx="591820" cy="604520"/>
            </a:xfrm>
            <a:custGeom>
              <a:avLst/>
              <a:gdLst/>
              <a:ahLst/>
              <a:cxnLst/>
              <a:rect l="l" t="t" r="r" b="b"/>
              <a:pathLst>
                <a:path w="591820" h="604520">
                  <a:moveTo>
                    <a:pt x="414575" y="43510"/>
                  </a:moveTo>
                  <a:lnTo>
                    <a:pt x="176933" y="43510"/>
                  </a:lnTo>
                  <a:lnTo>
                    <a:pt x="176574" y="75606"/>
                  </a:lnTo>
                  <a:lnTo>
                    <a:pt x="175975" y="121645"/>
                  </a:lnTo>
                  <a:lnTo>
                    <a:pt x="175856" y="169606"/>
                  </a:lnTo>
                  <a:lnTo>
                    <a:pt x="176933" y="207467"/>
                  </a:lnTo>
                  <a:lnTo>
                    <a:pt x="173181" y="218585"/>
                  </a:lnTo>
                  <a:lnTo>
                    <a:pt x="163626" y="235002"/>
                  </a:lnTo>
                  <a:lnTo>
                    <a:pt x="150819" y="254289"/>
                  </a:lnTo>
                  <a:lnTo>
                    <a:pt x="137309" y="274015"/>
                  </a:lnTo>
                  <a:lnTo>
                    <a:pt x="128018" y="285962"/>
                  </a:lnTo>
                  <a:lnTo>
                    <a:pt x="118768" y="298632"/>
                  </a:lnTo>
                  <a:lnTo>
                    <a:pt x="71661" y="371837"/>
                  </a:lnTo>
                  <a:lnTo>
                    <a:pt x="42646" y="422165"/>
                  </a:lnTo>
                  <a:lnTo>
                    <a:pt x="20142" y="462384"/>
                  </a:lnTo>
                  <a:lnTo>
                    <a:pt x="2774" y="501527"/>
                  </a:lnTo>
                  <a:lnTo>
                    <a:pt x="0" y="526103"/>
                  </a:lnTo>
                  <a:lnTo>
                    <a:pt x="2774" y="550679"/>
                  </a:lnTo>
                  <a:lnTo>
                    <a:pt x="20252" y="586884"/>
                  </a:lnTo>
                  <a:lnTo>
                    <a:pt x="62950" y="604189"/>
                  </a:lnTo>
                  <a:lnTo>
                    <a:pt x="528354" y="604189"/>
                  </a:lnTo>
                  <a:lnTo>
                    <a:pt x="571253" y="586884"/>
                  </a:lnTo>
                  <a:lnTo>
                    <a:pt x="581320" y="570903"/>
                  </a:lnTo>
                  <a:lnTo>
                    <a:pt x="62950" y="570903"/>
                  </a:lnTo>
                  <a:lnTo>
                    <a:pt x="55997" y="569949"/>
                  </a:lnTo>
                  <a:lnTo>
                    <a:pt x="33166" y="527016"/>
                  </a:lnTo>
                  <a:lnTo>
                    <a:pt x="35294" y="511213"/>
                  </a:lnTo>
                  <a:lnTo>
                    <a:pt x="105367" y="388345"/>
                  </a:lnTo>
                  <a:lnTo>
                    <a:pt x="139742" y="331206"/>
                  </a:lnTo>
                  <a:lnTo>
                    <a:pt x="164512" y="294462"/>
                  </a:lnTo>
                  <a:lnTo>
                    <a:pt x="184402" y="265383"/>
                  </a:lnTo>
                  <a:lnTo>
                    <a:pt x="198929" y="242301"/>
                  </a:lnTo>
                  <a:lnTo>
                    <a:pt x="207389" y="223551"/>
                  </a:lnTo>
                  <a:lnTo>
                    <a:pt x="209076" y="207467"/>
                  </a:lnTo>
                  <a:lnTo>
                    <a:pt x="209076" y="51257"/>
                  </a:lnTo>
                  <a:lnTo>
                    <a:pt x="414655" y="51257"/>
                  </a:lnTo>
                  <a:lnTo>
                    <a:pt x="414575" y="43510"/>
                  </a:lnTo>
                  <a:close/>
                </a:path>
                <a:path w="591820" h="604520">
                  <a:moveTo>
                    <a:pt x="414655" y="51257"/>
                  </a:moveTo>
                  <a:lnTo>
                    <a:pt x="382431" y="51257"/>
                  </a:lnTo>
                  <a:lnTo>
                    <a:pt x="382431" y="207467"/>
                  </a:lnTo>
                  <a:lnTo>
                    <a:pt x="384119" y="223551"/>
                  </a:lnTo>
                  <a:lnTo>
                    <a:pt x="392579" y="242301"/>
                  </a:lnTo>
                  <a:lnTo>
                    <a:pt x="407106" y="265383"/>
                  </a:lnTo>
                  <a:lnTo>
                    <a:pt x="426996" y="294462"/>
                  </a:lnTo>
                  <a:lnTo>
                    <a:pt x="451473" y="332501"/>
                  </a:lnTo>
                  <a:lnTo>
                    <a:pt x="493399" y="401267"/>
                  </a:lnTo>
                  <a:lnTo>
                    <a:pt x="550630" y="496595"/>
                  </a:lnTo>
                  <a:lnTo>
                    <a:pt x="556228" y="511213"/>
                  </a:lnTo>
                  <a:lnTo>
                    <a:pt x="558361" y="527016"/>
                  </a:lnTo>
                  <a:lnTo>
                    <a:pt x="557270" y="542360"/>
                  </a:lnTo>
                  <a:lnTo>
                    <a:pt x="528354" y="570903"/>
                  </a:lnTo>
                  <a:lnTo>
                    <a:pt x="581320" y="570903"/>
                  </a:lnTo>
                  <a:lnTo>
                    <a:pt x="588734" y="550679"/>
                  </a:lnTo>
                  <a:lnTo>
                    <a:pt x="591508" y="526103"/>
                  </a:lnTo>
                  <a:lnTo>
                    <a:pt x="588734" y="501527"/>
                  </a:lnTo>
                  <a:lnTo>
                    <a:pt x="548408" y="420261"/>
                  </a:lnTo>
                  <a:lnTo>
                    <a:pt x="528454" y="384722"/>
                  </a:lnTo>
                  <a:lnTo>
                    <a:pt x="491270" y="325069"/>
                  </a:lnTo>
                  <a:lnTo>
                    <a:pt x="463410" y="285962"/>
                  </a:lnTo>
                  <a:lnTo>
                    <a:pt x="454212" y="274015"/>
                  </a:lnTo>
                  <a:lnTo>
                    <a:pt x="440694" y="254289"/>
                  </a:lnTo>
                  <a:lnTo>
                    <a:pt x="427883" y="235002"/>
                  </a:lnTo>
                  <a:lnTo>
                    <a:pt x="418327" y="218585"/>
                  </a:lnTo>
                  <a:lnTo>
                    <a:pt x="414575" y="207467"/>
                  </a:lnTo>
                  <a:lnTo>
                    <a:pt x="415572" y="169606"/>
                  </a:lnTo>
                  <a:lnTo>
                    <a:pt x="415461" y="121645"/>
                  </a:lnTo>
                  <a:lnTo>
                    <a:pt x="414907" y="75606"/>
                  </a:lnTo>
                  <a:lnTo>
                    <a:pt x="414655" y="51257"/>
                  </a:lnTo>
                  <a:close/>
                </a:path>
                <a:path w="591820" h="604520">
                  <a:moveTo>
                    <a:pt x="436851" y="0"/>
                  </a:moveTo>
                  <a:lnTo>
                    <a:pt x="144802" y="0"/>
                  </a:lnTo>
                  <a:lnTo>
                    <a:pt x="144802" y="43510"/>
                  </a:lnTo>
                  <a:lnTo>
                    <a:pt x="436851" y="43510"/>
                  </a:lnTo>
                  <a:lnTo>
                    <a:pt x="4368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8" name="object 4"/>
          <p:cNvSpPr txBox="1"/>
          <p:nvPr/>
        </p:nvSpPr>
        <p:spPr>
          <a:xfrm>
            <a:off x="411551" y="1760338"/>
            <a:ext cx="6703624" cy="365485"/>
          </a:xfrm>
          <a:prstGeom prst="rect">
            <a:avLst/>
          </a:prstGeom>
        </p:spPr>
        <p:txBody>
          <a:bodyPr vert="horz" wrap="square" lIns="0" tIns="148590" rIns="0" bIns="0" rtlCol="0">
            <a:spAutoFit/>
          </a:bodyPr>
          <a:lstStyle/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Kokį skaitiklį rinktis: Mechanika, Elektromechanika, Ultragarsas.</a:t>
            </a:r>
            <a:endParaRPr lang="lt-LT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bject 3"/>
          <p:cNvSpPr txBox="1">
            <a:spLocks/>
          </p:cNvSpPr>
          <p:nvPr/>
        </p:nvSpPr>
        <p:spPr>
          <a:xfrm>
            <a:off x="411550" y="1008850"/>
            <a:ext cx="92007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lt-LT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Esminiai klausimai: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6" name="object 4"/>
          <p:cNvSpPr txBox="1"/>
          <p:nvPr/>
        </p:nvSpPr>
        <p:spPr>
          <a:xfrm>
            <a:off x="411550" y="2452279"/>
            <a:ext cx="6703624" cy="365485"/>
          </a:xfrm>
          <a:prstGeom prst="rect">
            <a:avLst/>
          </a:prstGeom>
        </p:spPr>
        <p:txBody>
          <a:bodyPr vert="horz" wrap="square" lIns="0" tIns="148590" rIns="0" bIns="0" rtlCol="0">
            <a:spAutoFit/>
          </a:bodyPr>
          <a:lstStyle/>
          <a:p>
            <a:pPr marL="298450" marR="5080" indent="-285750">
              <a:spcBef>
                <a:spcPts val="1195"/>
              </a:spcBef>
              <a:buFont typeface="Arial" panose="020B0604020202020204" pitchFamily="34" charset="0"/>
              <a:buChar char="•"/>
              <a:tabLst>
                <a:tab pos="152400" algn="l"/>
              </a:tabLst>
            </a:pPr>
            <a:r>
              <a:rPr lang="lt-LT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Kokią Technologiją pasirinkti: </a:t>
            </a:r>
            <a:r>
              <a:rPr lang="lt-LT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wMbus</a:t>
            </a:r>
            <a:r>
              <a:rPr lang="lt-LT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, LPWAN  (Lora, NB ar pan.)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80" y="3628983"/>
            <a:ext cx="3313163" cy="229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600" y="3841115"/>
            <a:ext cx="2621533" cy="208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57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\svalia\Users\agne.girdziute\DARBAI\AXIS POWER\PREZENTACIJOS\SOLUTION FOR POWER\axis power baltas logo_prezentacija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0802" y="2273386"/>
            <a:ext cx="2580079" cy="44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ė 4"/>
          <p:cNvGrpSpPr/>
          <p:nvPr/>
        </p:nvGrpSpPr>
        <p:grpSpPr>
          <a:xfrm>
            <a:off x="7362908" y="4347138"/>
            <a:ext cx="2547868" cy="2534715"/>
            <a:chOff x="9647997" y="4623587"/>
            <a:chExt cx="2952115" cy="2936875"/>
          </a:xfrm>
        </p:grpSpPr>
        <p:sp>
          <p:nvSpPr>
            <p:cNvPr id="6" name="object 6"/>
            <p:cNvSpPr/>
            <p:nvPr/>
          </p:nvSpPr>
          <p:spPr>
            <a:xfrm>
              <a:off x="9647997" y="4623587"/>
              <a:ext cx="2952115" cy="2936875"/>
            </a:xfrm>
            <a:custGeom>
              <a:avLst/>
              <a:gdLst/>
              <a:ahLst/>
              <a:cxnLst/>
              <a:rect l="l" t="t" r="r" b="b"/>
              <a:pathLst>
                <a:path w="2952115" h="2936875">
                  <a:moveTo>
                    <a:pt x="2952001" y="0"/>
                  </a:moveTo>
                  <a:lnTo>
                    <a:pt x="111531" y="2645157"/>
                  </a:lnTo>
                  <a:lnTo>
                    <a:pt x="47052" y="2707583"/>
                  </a:lnTo>
                  <a:lnTo>
                    <a:pt x="13941" y="2755085"/>
                  </a:lnTo>
                  <a:lnTo>
                    <a:pt x="1742" y="2811689"/>
                  </a:lnTo>
                  <a:lnTo>
                    <a:pt x="0" y="2901418"/>
                  </a:lnTo>
                  <a:lnTo>
                    <a:pt x="0" y="2936417"/>
                  </a:lnTo>
                  <a:lnTo>
                    <a:pt x="2952001" y="2936417"/>
                  </a:lnTo>
                  <a:lnTo>
                    <a:pt x="2952001" y="0"/>
                  </a:lnTo>
                  <a:close/>
                </a:path>
              </a:pathLst>
            </a:custGeom>
            <a:solidFill>
              <a:srgbClr val="9E1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281465" y="6902246"/>
              <a:ext cx="111729" cy="112928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437133" y="6622488"/>
              <a:ext cx="111734" cy="11289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110215" y="6524217"/>
              <a:ext cx="594995" cy="601345"/>
            </a:xfrm>
            <a:custGeom>
              <a:avLst/>
              <a:gdLst/>
              <a:ahLst/>
              <a:cxnLst/>
              <a:rect l="l" t="t" r="r" b="b"/>
              <a:pathLst>
                <a:path w="594995" h="601345">
                  <a:moveTo>
                    <a:pt x="594779" y="0"/>
                  </a:moveTo>
                  <a:lnTo>
                    <a:pt x="25" y="0"/>
                  </a:lnTo>
                  <a:lnTo>
                    <a:pt x="0" y="600976"/>
                  </a:lnTo>
                  <a:lnTo>
                    <a:pt x="594779" y="601014"/>
                  </a:lnTo>
                  <a:lnTo>
                    <a:pt x="594779" y="578497"/>
                  </a:lnTo>
                  <a:lnTo>
                    <a:pt x="447941" y="578497"/>
                  </a:lnTo>
                  <a:lnTo>
                    <a:pt x="22339" y="578421"/>
                  </a:lnTo>
                  <a:lnTo>
                    <a:pt x="22313" y="22529"/>
                  </a:lnTo>
                  <a:lnTo>
                    <a:pt x="594779" y="22529"/>
                  </a:lnTo>
                  <a:lnTo>
                    <a:pt x="594779" y="0"/>
                  </a:lnTo>
                  <a:close/>
                </a:path>
                <a:path w="594995" h="601345">
                  <a:moveTo>
                    <a:pt x="439875" y="81927"/>
                  </a:moveTo>
                  <a:lnTo>
                    <a:pt x="381546" y="81927"/>
                  </a:lnTo>
                  <a:lnTo>
                    <a:pt x="394651" y="83222"/>
                  </a:lnTo>
                  <a:lnTo>
                    <a:pt x="407068" y="87025"/>
                  </a:lnTo>
                  <a:lnTo>
                    <a:pt x="437040" y="111958"/>
                  </a:lnTo>
                  <a:lnTo>
                    <a:pt x="448170" y="149250"/>
                  </a:lnTo>
                  <a:lnTo>
                    <a:pt x="447941" y="578497"/>
                  </a:lnTo>
                  <a:lnTo>
                    <a:pt x="594779" y="578497"/>
                  </a:lnTo>
                  <a:lnTo>
                    <a:pt x="470255" y="578459"/>
                  </a:lnTo>
                  <a:lnTo>
                    <a:pt x="470469" y="149250"/>
                  </a:lnTo>
                  <a:lnTo>
                    <a:pt x="468779" y="131611"/>
                  </a:lnTo>
                  <a:lnTo>
                    <a:pt x="463770" y="114866"/>
                  </a:lnTo>
                  <a:lnTo>
                    <a:pt x="455607" y="99439"/>
                  </a:lnTo>
                  <a:lnTo>
                    <a:pt x="444449" y="85724"/>
                  </a:lnTo>
                  <a:lnTo>
                    <a:pt x="439875" y="81927"/>
                  </a:lnTo>
                  <a:close/>
                </a:path>
                <a:path w="594995" h="601345">
                  <a:moveTo>
                    <a:pt x="594779" y="22567"/>
                  </a:moveTo>
                  <a:lnTo>
                    <a:pt x="572465" y="22567"/>
                  </a:lnTo>
                  <a:lnTo>
                    <a:pt x="572477" y="578472"/>
                  </a:lnTo>
                  <a:lnTo>
                    <a:pt x="594779" y="578472"/>
                  </a:lnTo>
                  <a:lnTo>
                    <a:pt x="594779" y="22567"/>
                  </a:lnTo>
                  <a:close/>
                </a:path>
                <a:path w="594995" h="601345">
                  <a:moveTo>
                    <a:pt x="190812" y="196786"/>
                  </a:moveTo>
                  <a:lnTo>
                    <a:pt x="136867" y="196786"/>
                  </a:lnTo>
                  <a:lnTo>
                    <a:pt x="136880" y="437362"/>
                  </a:lnTo>
                  <a:lnTo>
                    <a:pt x="151775" y="487168"/>
                  </a:lnTo>
                  <a:lnTo>
                    <a:pt x="191819" y="520455"/>
                  </a:lnTo>
                  <a:lnTo>
                    <a:pt x="225869" y="527265"/>
                  </a:lnTo>
                  <a:lnTo>
                    <a:pt x="243340" y="525535"/>
                  </a:lnTo>
                  <a:lnTo>
                    <a:pt x="259907" y="520455"/>
                  </a:lnTo>
                  <a:lnTo>
                    <a:pt x="275181" y="512189"/>
                  </a:lnTo>
                  <a:lnTo>
                    <a:pt x="284215" y="504685"/>
                  </a:lnTo>
                  <a:lnTo>
                    <a:pt x="225856" y="504685"/>
                  </a:lnTo>
                  <a:lnTo>
                    <a:pt x="212743" y="503392"/>
                  </a:lnTo>
                  <a:lnTo>
                    <a:pt x="178714" y="484949"/>
                  </a:lnTo>
                  <a:lnTo>
                    <a:pt x="160468" y="450561"/>
                  </a:lnTo>
                  <a:lnTo>
                    <a:pt x="159207" y="196811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381380" y="59410"/>
                  </a:moveTo>
                  <a:lnTo>
                    <a:pt x="332148" y="74455"/>
                  </a:lnTo>
                  <a:lnTo>
                    <a:pt x="299265" y="114868"/>
                  </a:lnTo>
                  <a:lnTo>
                    <a:pt x="292515" y="437362"/>
                  </a:lnTo>
                  <a:lnTo>
                    <a:pt x="291238" y="450588"/>
                  </a:lnTo>
                  <a:lnTo>
                    <a:pt x="273011" y="484949"/>
                  </a:lnTo>
                  <a:lnTo>
                    <a:pt x="238970" y="503392"/>
                  </a:lnTo>
                  <a:lnTo>
                    <a:pt x="225856" y="504685"/>
                  </a:lnTo>
                  <a:lnTo>
                    <a:pt x="284215" y="504685"/>
                  </a:lnTo>
                  <a:lnTo>
                    <a:pt x="308124" y="471741"/>
                  </a:lnTo>
                  <a:lnTo>
                    <a:pt x="314848" y="149250"/>
                  </a:lnTo>
                  <a:lnTo>
                    <a:pt x="316126" y="136009"/>
                  </a:lnTo>
                  <a:lnTo>
                    <a:pt x="334351" y="101676"/>
                  </a:lnTo>
                  <a:lnTo>
                    <a:pt x="368504" y="83203"/>
                  </a:lnTo>
                  <a:lnTo>
                    <a:pt x="381546" y="81927"/>
                  </a:lnTo>
                  <a:lnTo>
                    <a:pt x="439875" y="81927"/>
                  </a:lnTo>
                  <a:lnTo>
                    <a:pt x="430876" y="74455"/>
                  </a:lnTo>
                  <a:lnTo>
                    <a:pt x="415591" y="66205"/>
                  </a:lnTo>
                  <a:lnTo>
                    <a:pt x="398968" y="61136"/>
                  </a:lnTo>
                  <a:lnTo>
                    <a:pt x="381380" y="59410"/>
                  </a:lnTo>
                  <a:close/>
                </a:path>
                <a:path w="594995" h="601345">
                  <a:moveTo>
                    <a:pt x="190793" y="196811"/>
                  </a:moveTo>
                  <a:lnTo>
                    <a:pt x="159207" y="196811"/>
                  </a:lnTo>
                  <a:lnTo>
                    <a:pt x="179908" y="212013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148005" y="160731"/>
                  </a:moveTo>
                  <a:lnTo>
                    <a:pt x="105028" y="192277"/>
                  </a:lnTo>
                  <a:lnTo>
                    <a:pt x="103085" y="193725"/>
                  </a:lnTo>
                  <a:lnTo>
                    <a:pt x="116192" y="211975"/>
                  </a:lnTo>
                  <a:lnTo>
                    <a:pt x="136867" y="196786"/>
                  </a:lnTo>
                  <a:lnTo>
                    <a:pt x="190812" y="196786"/>
                  </a:lnTo>
                  <a:lnTo>
                    <a:pt x="192976" y="193763"/>
                  </a:lnTo>
                  <a:lnTo>
                    <a:pt x="149440" y="161759"/>
                  </a:lnTo>
                  <a:lnTo>
                    <a:pt x="148005" y="160731"/>
                  </a:lnTo>
                  <a:close/>
                </a:path>
                <a:path w="594995" h="601345">
                  <a:moveTo>
                    <a:pt x="594779" y="22529"/>
                  </a:moveTo>
                  <a:lnTo>
                    <a:pt x="22313" y="22529"/>
                  </a:lnTo>
                  <a:lnTo>
                    <a:pt x="136893" y="22580"/>
                  </a:lnTo>
                  <a:lnTo>
                    <a:pt x="136893" y="146113"/>
                  </a:lnTo>
                  <a:lnTo>
                    <a:pt x="159207" y="146138"/>
                  </a:lnTo>
                  <a:lnTo>
                    <a:pt x="159181" y="22567"/>
                  </a:lnTo>
                  <a:lnTo>
                    <a:pt x="594779" y="2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205480" y="6522189"/>
              <a:ext cx="621665" cy="648970"/>
            </a:xfrm>
            <a:custGeom>
              <a:avLst/>
              <a:gdLst/>
              <a:ahLst/>
              <a:cxnLst/>
              <a:rect l="l" t="t" r="r" b="b"/>
              <a:pathLst>
                <a:path w="621665" h="648970">
                  <a:moveTo>
                    <a:pt x="553015" y="0"/>
                  </a:moveTo>
                  <a:lnTo>
                    <a:pt x="129749" y="0"/>
                  </a:lnTo>
                  <a:lnTo>
                    <a:pt x="103167" y="5406"/>
                  </a:lnTo>
                  <a:lnTo>
                    <a:pt x="81424" y="20199"/>
                  </a:lnTo>
                  <a:lnTo>
                    <a:pt x="66747" y="42240"/>
                  </a:lnTo>
                  <a:lnTo>
                    <a:pt x="61360" y="69392"/>
                  </a:lnTo>
                  <a:lnTo>
                    <a:pt x="61360" y="491680"/>
                  </a:lnTo>
                  <a:lnTo>
                    <a:pt x="61729" y="498921"/>
                  </a:lnTo>
                  <a:lnTo>
                    <a:pt x="62839" y="505799"/>
                  </a:lnTo>
                  <a:lnTo>
                    <a:pt x="64692" y="512311"/>
                  </a:lnTo>
                  <a:lnTo>
                    <a:pt x="67290" y="518452"/>
                  </a:lnTo>
                  <a:lnTo>
                    <a:pt x="11791" y="573938"/>
                  </a:lnTo>
                  <a:lnTo>
                    <a:pt x="2870" y="588297"/>
                  </a:lnTo>
                  <a:lnTo>
                    <a:pt x="0" y="604693"/>
                  </a:lnTo>
                  <a:lnTo>
                    <a:pt x="3273" y="621081"/>
                  </a:lnTo>
                  <a:lnTo>
                    <a:pt x="12782" y="635419"/>
                  </a:lnTo>
                  <a:lnTo>
                    <a:pt x="27117" y="645457"/>
                  </a:lnTo>
                  <a:lnTo>
                    <a:pt x="43497" y="648904"/>
                  </a:lnTo>
                  <a:lnTo>
                    <a:pt x="59877" y="645854"/>
                  </a:lnTo>
                  <a:lnTo>
                    <a:pt x="74212" y="636397"/>
                  </a:lnTo>
                  <a:lnTo>
                    <a:pt x="75215" y="636397"/>
                  </a:lnTo>
                  <a:lnTo>
                    <a:pt x="150577" y="561073"/>
                  </a:lnTo>
                  <a:lnTo>
                    <a:pt x="553015" y="561073"/>
                  </a:lnTo>
                  <a:lnTo>
                    <a:pt x="579594" y="555667"/>
                  </a:lnTo>
                  <a:lnTo>
                    <a:pt x="601341" y="540873"/>
                  </a:lnTo>
                  <a:lnTo>
                    <a:pt x="616026" y="518832"/>
                  </a:lnTo>
                  <a:lnTo>
                    <a:pt x="621417" y="491680"/>
                  </a:lnTo>
                  <a:lnTo>
                    <a:pt x="621417" y="69392"/>
                  </a:lnTo>
                  <a:lnTo>
                    <a:pt x="616026" y="42240"/>
                  </a:lnTo>
                  <a:lnTo>
                    <a:pt x="601341" y="20199"/>
                  </a:lnTo>
                  <a:lnTo>
                    <a:pt x="579594" y="5406"/>
                  </a:lnTo>
                  <a:lnTo>
                    <a:pt x="553015" y="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324143" y="6628424"/>
              <a:ext cx="442595" cy="394970"/>
            </a:xfrm>
            <a:custGeom>
              <a:avLst/>
              <a:gdLst/>
              <a:ahLst/>
              <a:cxnLst/>
              <a:rect l="l" t="t" r="r" b="b"/>
              <a:pathLst>
                <a:path w="442595" h="394970">
                  <a:moveTo>
                    <a:pt x="441325" y="394360"/>
                  </a:moveTo>
                  <a:lnTo>
                    <a:pt x="93357" y="394360"/>
                  </a:lnTo>
                  <a:lnTo>
                    <a:pt x="213296" y="274421"/>
                  </a:lnTo>
                  <a:lnTo>
                    <a:pt x="265323" y="304823"/>
                  </a:lnTo>
                  <a:lnTo>
                    <a:pt x="295943" y="315753"/>
                  </a:lnTo>
                  <a:lnTo>
                    <a:pt x="317107" y="307929"/>
                  </a:lnTo>
                  <a:lnTo>
                    <a:pt x="358124" y="248188"/>
                  </a:lnTo>
                  <a:lnTo>
                    <a:pt x="369454" y="205862"/>
                  </a:lnTo>
                  <a:lnTo>
                    <a:pt x="377482" y="154432"/>
                  </a:lnTo>
                  <a:lnTo>
                    <a:pt x="364998" y="96901"/>
                  </a:lnTo>
                  <a:lnTo>
                    <a:pt x="340715" y="165620"/>
                  </a:lnTo>
                  <a:lnTo>
                    <a:pt x="288620" y="202044"/>
                  </a:lnTo>
                  <a:lnTo>
                    <a:pt x="222846" y="137795"/>
                  </a:lnTo>
                  <a:lnTo>
                    <a:pt x="257975" y="84963"/>
                  </a:lnTo>
                  <a:lnTo>
                    <a:pt x="325742" y="59778"/>
                  </a:lnTo>
                  <a:lnTo>
                    <a:pt x="268338" y="49936"/>
                  </a:lnTo>
                  <a:lnTo>
                    <a:pt x="209241" y="58632"/>
                  </a:lnTo>
                  <a:lnTo>
                    <a:pt x="158256" y="75962"/>
                  </a:lnTo>
                  <a:lnTo>
                    <a:pt x="133976" y="123319"/>
                  </a:lnTo>
                  <a:lnTo>
                    <a:pt x="138579" y="162294"/>
                  </a:lnTo>
                  <a:lnTo>
                    <a:pt x="147816" y="195767"/>
                  </a:lnTo>
                  <a:lnTo>
                    <a:pt x="152857" y="209981"/>
                  </a:lnTo>
                  <a:lnTo>
                    <a:pt x="156692" y="210464"/>
                  </a:lnTo>
                  <a:lnTo>
                    <a:pt x="152" y="360654"/>
                  </a:lnTo>
                  <a:lnTo>
                    <a:pt x="0" y="0"/>
                  </a:lnTo>
                  <a:lnTo>
                    <a:pt x="442442" y="0"/>
                  </a:lnTo>
                  <a:lnTo>
                    <a:pt x="441325" y="39436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2065913" y="6704945"/>
              <a:ext cx="229870" cy="334645"/>
            </a:xfrm>
            <a:custGeom>
              <a:avLst/>
              <a:gdLst/>
              <a:ahLst/>
              <a:cxnLst/>
              <a:rect l="l" t="t" r="r" b="b"/>
              <a:pathLst>
                <a:path w="229870" h="334645">
                  <a:moveTo>
                    <a:pt x="114668" y="0"/>
                  </a:moveTo>
                  <a:lnTo>
                    <a:pt x="67183" y="69648"/>
                  </a:lnTo>
                  <a:lnTo>
                    <a:pt x="36261" y="121729"/>
                  </a:lnTo>
                  <a:lnTo>
                    <a:pt x="10666" y="175116"/>
                  </a:lnTo>
                  <a:lnTo>
                    <a:pt x="0" y="219379"/>
                  </a:lnTo>
                  <a:lnTo>
                    <a:pt x="9026" y="263977"/>
                  </a:lnTo>
                  <a:lnTo>
                    <a:pt x="33626" y="300439"/>
                  </a:lnTo>
                  <a:lnTo>
                    <a:pt x="70080" y="325044"/>
                  </a:lnTo>
                  <a:lnTo>
                    <a:pt x="114668" y="334073"/>
                  </a:lnTo>
                  <a:lnTo>
                    <a:pt x="159276" y="325044"/>
                  </a:lnTo>
                  <a:lnTo>
                    <a:pt x="176252" y="313588"/>
                  </a:lnTo>
                  <a:lnTo>
                    <a:pt x="104673" y="313588"/>
                  </a:lnTo>
                  <a:lnTo>
                    <a:pt x="71357" y="303624"/>
                  </a:lnTo>
                  <a:lnTo>
                    <a:pt x="44446" y="282938"/>
                  </a:lnTo>
                  <a:lnTo>
                    <a:pt x="26456" y="254025"/>
                  </a:lnTo>
                  <a:lnTo>
                    <a:pt x="19900" y="219379"/>
                  </a:lnTo>
                  <a:lnTo>
                    <a:pt x="28406" y="184088"/>
                  </a:lnTo>
                  <a:lnTo>
                    <a:pt x="49647" y="138890"/>
                  </a:lnTo>
                  <a:lnTo>
                    <a:pt x="77208" y="91278"/>
                  </a:lnTo>
                  <a:lnTo>
                    <a:pt x="104673" y="48742"/>
                  </a:lnTo>
                  <a:lnTo>
                    <a:pt x="148312" y="48742"/>
                  </a:lnTo>
                  <a:lnTo>
                    <a:pt x="135465" y="29304"/>
                  </a:lnTo>
                  <a:lnTo>
                    <a:pt x="122694" y="11125"/>
                  </a:lnTo>
                  <a:lnTo>
                    <a:pt x="114668" y="0"/>
                  </a:lnTo>
                  <a:close/>
                </a:path>
                <a:path w="229870" h="334645">
                  <a:moveTo>
                    <a:pt x="124650" y="48742"/>
                  </a:moveTo>
                  <a:lnTo>
                    <a:pt x="104673" y="48742"/>
                  </a:lnTo>
                  <a:lnTo>
                    <a:pt x="104673" y="313588"/>
                  </a:lnTo>
                  <a:lnTo>
                    <a:pt x="124650" y="313588"/>
                  </a:lnTo>
                  <a:lnTo>
                    <a:pt x="124650" y="266598"/>
                  </a:lnTo>
                  <a:lnTo>
                    <a:pt x="158612" y="241973"/>
                  </a:lnTo>
                  <a:lnTo>
                    <a:pt x="124650" y="241973"/>
                  </a:lnTo>
                  <a:lnTo>
                    <a:pt x="124650" y="175755"/>
                  </a:lnTo>
                  <a:lnTo>
                    <a:pt x="159476" y="151510"/>
                  </a:lnTo>
                  <a:lnTo>
                    <a:pt x="124650" y="151510"/>
                  </a:lnTo>
                  <a:lnTo>
                    <a:pt x="124650" y="48742"/>
                  </a:lnTo>
                  <a:close/>
                </a:path>
                <a:path w="229870" h="334645">
                  <a:moveTo>
                    <a:pt x="226225" y="206374"/>
                  </a:moveTo>
                  <a:lnTo>
                    <a:pt x="207708" y="206374"/>
                  </a:lnTo>
                  <a:lnTo>
                    <a:pt x="208749" y="211099"/>
                  </a:lnTo>
                  <a:lnTo>
                    <a:pt x="209461" y="215569"/>
                  </a:lnTo>
                  <a:lnTo>
                    <a:pt x="209461" y="219379"/>
                  </a:lnTo>
                  <a:lnTo>
                    <a:pt x="202897" y="254030"/>
                  </a:lnTo>
                  <a:lnTo>
                    <a:pt x="184891" y="282952"/>
                  </a:lnTo>
                  <a:lnTo>
                    <a:pt x="157967" y="303640"/>
                  </a:lnTo>
                  <a:lnTo>
                    <a:pt x="124650" y="313588"/>
                  </a:lnTo>
                  <a:lnTo>
                    <a:pt x="176252" y="313588"/>
                  </a:lnTo>
                  <a:lnTo>
                    <a:pt x="195737" y="300439"/>
                  </a:lnTo>
                  <a:lnTo>
                    <a:pt x="220336" y="263977"/>
                  </a:lnTo>
                  <a:lnTo>
                    <a:pt x="229361" y="219379"/>
                  </a:lnTo>
                  <a:lnTo>
                    <a:pt x="226225" y="206374"/>
                  </a:lnTo>
                  <a:close/>
                </a:path>
                <a:path w="229870" h="334645">
                  <a:moveTo>
                    <a:pt x="200818" y="137871"/>
                  </a:moveTo>
                  <a:lnTo>
                    <a:pt x="179069" y="137871"/>
                  </a:lnTo>
                  <a:lnTo>
                    <a:pt x="185693" y="150555"/>
                  </a:lnTo>
                  <a:lnTo>
                    <a:pt x="191722" y="162909"/>
                  </a:lnTo>
                  <a:lnTo>
                    <a:pt x="197050" y="174815"/>
                  </a:lnTo>
                  <a:lnTo>
                    <a:pt x="201574" y="186156"/>
                  </a:lnTo>
                  <a:lnTo>
                    <a:pt x="124650" y="241973"/>
                  </a:lnTo>
                  <a:lnTo>
                    <a:pt x="158612" y="241973"/>
                  </a:lnTo>
                  <a:lnTo>
                    <a:pt x="207708" y="206374"/>
                  </a:lnTo>
                  <a:lnTo>
                    <a:pt x="226225" y="206374"/>
                  </a:lnTo>
                  <a:lnTo>
                    <a:pt x="218688" y="175116"/>
                  </a:lnTo>
                  <a:lnTo>
                    <a:pt x="200818" y="137871"/>
                  </a:lnTo>
                  <a:close/>
                </a:path>
                <a:path w="229870" h="334645">
                  <a:moveTo>
                    <a:pt x="148312" y="48742"/>
                  </a:moveTo>
                  <a:lnTo>
                    <a:pt x="124650" y="48742"/>
                  </a:lnTo>
                  <a:lnTo>
                    <a:pt x="135285" y="64795"/>
                  </a:lnTo>
                  <a:lnTo>
                    <a:pt x="146548" y="82400"/>
                  </a:lnTo>
                  <a:lnTo>
                    <a:pt x="158026" y="101077"/>
                  </a:lnTo>
                  <a:lnTo>
                    <a:pt x="169303" y="120345"/>
                  </a:lnTo>
                  <a:lnTo>
                    <a:pt x="124650" y="151510"/>
                  </a:lnTo>
                  <a:lnTo>
                    <a:pt x="159476" y="151510"/>
                  </a:lnTo>
                  <a:lnTo>
                    <a:pt x="179069" y="137871"/>
                  </a:lnTo>
                  <a:lnTo>
                    <a:pt x="200818" y="137871"/>
                  </a:lnTo>
                  <a:lnTo>
                    <a:pt x="193073" y="121729"/>
                  </a:lnTo>
                  <a:lnTo>
                    <a:pt x="162128" y="69648"/>
                  </a:lnTo>
                  <a:lnTo>
                    <a:pt x="148312" y="487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884843" y="6515878"/>
              <a:ext cx="591820" cy="604520"/>
            </a:xfrm>
            <a:custGeom>
              <a:avLst/>
              <a:gdLst/>
              <a:ahLst/>
              <a:cxnLst/>
              <a:rect l="l" t="t" r="r" b="b"/>
              <a:pathLst>
                <a:path w="591820" h="604520">
                  <a:moveTo>
                    <a:pt x="414575" y="43510"/>
                  </a:moveTo>
                  <a:lnTo>
                    <a:pt x="176933" y="43510"/>
                  </a:lnTo>
                  <a:lnTo>
                    <a:pt x="176574" y="75606"/>
                  </a:lnTo>
                  <a:lnTo>
                    <a:pt x="175975" y="121645"/>
                  </a:lnTo>
                  <a:lnTo>
                    <a:pt x="175856" y="169606"/>
                  </a:lnTo>
                  <a:lnTo>
                    <a:pt x="176933" y="207467"/>
                  </a:lnTo>
                  <a:lnTo>
                    <a:pt x="173181" y="218585"/>
                  </a:lnTo>
                  <a:lnTo>
                    <a:pt x="163626" y="235002"/>
                  </a:lnTo>
                  <a:lnTo>
                    <a:pt x="150819" y="254289"/>
                  </a:lnTo>
                  <a:lnTo>
                    <a:pt x="137309" y="274015"/>
                  </a:lnTo>
                  <a:lnTo>
                    <a:pt x="128018" y="285962"/>
                  </a:lnTo>
                  <a:lnTo>
                    <a:pt x="118768" y="298632"/>
                  </a:lnTo>
                  <a:lnTo>
                    <a:pt x="71661" y="371837"/>
                  </a:lnTo>
                  <a:lnTo>
                    <a:pt x="42646" y="422165"/>
                  </a:lnTo>
                  <a:lnTo>
                    <a:pt x="20142" y="462384"/>
                  </a:lnTo>
                  <a:lnTo>
                    <a:pt x="2774" y="501527"/>
                  </a:lnTo>
                  <a:lnTo>
                    <a:pt x="0" y="526103"/>
                  </a:lnTo>
                  <a:lnTo>
                    <a:pt x="2774" y="550679"/>
                  </a:lnTo>
                  <a:lnTo>
                    <a:pt x="20252" y="586884"/>
                  </a:lnTo>
                  <a:lnTo>
                    <a:pt x="62950" y="604189"/>
                  </a:lnTo>
                  <a:lnTo>
                    <a:pt x="528354" y="604189"/>
                  </a:lnTo>
                  <a:lnTo>
                    <a:pt x="571253" y="586884"/>
                  </a:lnTo>
                  <a:lnTo>
                    <a:pt x="581320" y="570903"/>
                  </a:lnTo>
                  <a:lnTo>
                    <a:pt x="62950" y="570903"/>
                  </a:lnTo>
                  <a:lnTo>
                    <a:pt x="55997" y="569949"/>
                  </a:lnTo>
                  <a:lnTo>
                    <a:pt x="33166" y="527016"/>
                  </a:lnTo>
                  <a:lnTo>
                    <a:pt x="35294" y="511213"/>
                  </a:lnTo>
                  <a:lnTo>
                    <a:pt x="105367" y="388345"/>
                  </a:lnTo>
                  <a:lnTo>
                    <a:pt x="139742" y="331206"/>
                  </a:lnTo>
                  <a:lnTo>
                    <a:pt x="164512" y="294462"/>
                  </a:lnTo>
                  <a:lnTo>
                    <a:pt x="184402" y="265383"/>
                  </a:lnTo>
                  <a:lnTo>
                    <a:pt x="198929" y="242301"/>
                  </a:lnTo>
                  <a:lnTo>
                    <a:pt x="207389" y="223551"/>
                  </a:lnTo>
                  <a:lnTo>
                    <a:pt x="209076" y="207467"/>
                  </a:lnTo>
                  <a:lnTo>
                    <a:pt x="209076" y="51257"/>
                  </a:lnTo>
                  <a:lnTo>
                    <a:pt x="414655" y="51257"/>
                  </a:lnTo>
                  <a:lnTo>
                    <a:pt x="414575" y="43510"/>
                  </a:lnTo>
                  <a:close/>
                </a:path>
                <a:path w="591820" h="604520">
                  <a:moveTo>
                    <a:pt x="414655" y="51257"/>
                  </a:moveTo>
                  <a:lnTo>
                    <a:pt x="382431" y="51257"/>
                  </a:lnTo>
                  <a:lnTo>
                    <a:pt x="382431" y="207467"/>
                  </a:lnTo>
                  <a:lnTo>
                    <a:pt x="384119" y="223551"/>
                  </a:lnTo>
                  <a:lnTo>
                    <a:pt x="392579" y="242301"/>
                  </a:lnTo>
                  <a:lnTo>
                    <a:pt x="407106" y="265383"/>
                  </a:lnTo>
                  <a:lnTo>
                    <a:pt x="426996" y="294462"/>
                  </a:lnTo>
                  <a:lnTo>
                    <a:pt x="451473" y="332501"/>
                  </a:lnTo>
                  <a:lnTo>
                    <a:pt x="493399" y="401267"/>
                  </a:lnTo>
                  <a:lnTo>
                    <a:pt x="550630" y="496595"/>
                  </a:lnTo>
                  <a:lnTo>
                    <a:pt x="556228" y="511213"/>
                  </a:lnTo>
                  <a:lnTo>
                    <a:pt x="558361" y="527016"/>
                  </a:lnTo>
                  <a:lnTo>
                    <a:pt x="557270" y="542360"/>
                  </a:lnTo>
                  <a:lnTo>
                    <a:pt x="528354" y="570903"/>
                  </a:lnTo>
                  <a:lnTo>
                    <a:pt x="581320" y="570903"/>
                  </a:lnTo>
                  <a:lnTo>
                    <a:pt x="588734" y="550679"/>
                  </a:lnTo>
                  <a:lnTo>
                    <a:pt x="591508" y="526103"/>
                  </a:lnTo>
                  <a:lnTo>
                    <a:pt x="588734" y="501527"/>
                  </a:lnTo>
                  <a:lnTo>
                    <a:pt x="548408" y="420261"/>
                  </a:lnTo>
                  <a:lnTo>
                    <a:pt x="528454" y="384722"/>
                  </a:lnTo>
                  <a:lnTo>
                    <a:pt x="491270" y="325069"/>
                  </a:lnTo>
                  <a:lnTo>
                    <a:pt x="463410" y="285962"/>
                  </a:lnTo>
                  <a:lnTo>
                    <a:pt x="454212" y="274015"/>
                  </a:lnTo>
                  <a:lnTo>
                    <a:pt x="440694" y="254289"/>
                  </a:lnTo>
                  <a:lnTo>
                    <a:pt x="427883" y="235002"/>
                  </a:lnTo>
                  <a:lnTo>
                    <a:pt x="418327" y="218585"/>
                  </a:lnTo>
                  <a:lnTo>
                    <a:pt x="414575" y="207467"/>
                  </a:lnTo>
                  <a:lnTo>
                    <a:pt x="415572" y="169606"/>
                  </a:lnTo>
                  <a:lnTo>
                    <a:pt x="415461" y="121645"/>
                  </a:lnTo>
                  <a:lnTo>
                    <a:pt x="414907" y="75606"/>
                  </a:lnTo>
                  <a:lnTo>
                    <a:pt x="414655" y="51257"/>
                  </a:lnTo>
                  <a:close/>
                </a:path>
                <a:path w="591820" h="604520">
                  <a:moveTo>
                    <a:pt x="436851" y="0"/>
                  </a:moveTo>
                  <a:lnTo>
                    <a:pt x="144802" y="0"/>
                  </a:lnTo>
                  <a:lnTo>
                    <a:pt x="144802" y="43510"/>
                  </a:lnTo>
                  <a:lnTo>
                    <a:pt x="436851" y="43510"/>
                  </a:lnTo>
                  <a:lnTo>
                    <a:pt x="4368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2"/>
          <p:cNvSpPr txBox="1">
            <a:spLocks/>
          </p:cNvSpPr>
          <p:nvPr/>
        </p:nvSpPr>
        <p:spPr>
          <a:xfrm>
            <a:off x="202276" y="704909"/>
            <a:ext cx="944584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177" rtl="0" eaLnBrk="1" latinLnBrk="0" hangingPunct="1"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spcBef>
                <a:spcPts val="100"/>
              </a:spcBef>
            </a:pPr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Mechaninis skaitiklis </a:t>
            </a:r>
            <a:r>
              <a:rPr lang="lt-LT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Ultragarsinis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Lentelė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25599"/>
              </p:ext>
            </p:extLst>
          </p:nvPr>
        </p:nvGraphicFramePr>
        <p:xfrm>
          <a:off x="202276" y="1210177"/>
          <a:ext cx="8679383" cy="3701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8154"/>
                <a:gridCol w="4040508"/>
                <a:gridCol w="2140721"/>
              </a:tblGrid>
              <a:tr h="218501">
                <a:tc>
                  <a:txBody>
                    <a:bodyPr/>
                    <a:lstStyle/>
                    <a:p>
                      <a:pPr algn="r" fontAlgn="b"/>
                      <a:r>
                        <a:rPr lang="lt-L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Mechanika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Ultragarsas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21850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Matavimo</a:t>
                      </a:r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diapozonas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R80 (160)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R400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(800)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218501">
                <a:tc rowSpan="2">
                  <a:txBody>
                    <a:bodyPr/>
                    <a:lstStyle/>
                    <a:p>
                      <a:pPr marL="0" marR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Į</a:t>
                      </a:r>
                      <a:r>
                        <a:rPr lang="en-US" sz="1400" b="0" i="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rengimo</a:t>
                      </a:r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būdas</a:t>
                      </a:r>
                      <a:endParaRPr lang="ru-RU" sz="1400" b="0" i="0" u="none" strike="noStrike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H</a:t>
                      </a:r>
                      <a:r>
                        <a:rPr lang="lt-LT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arba V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Be apribojimų</a:t>
                      </a:r>
                    </a:p>
                  </a:txBody>
                  <a:tcPr marL="6350" marR="6350" marT="6350" marB="0" anchor="ctr"/>
                </a:tc>
              </a:tr>
              <a:tr h="218501">
                <a:tc vMerge="1">
                  <a:txBody>
                    <a:bodyPr/>
                    <a:lstStyle/>
                    <a:p>
                      <a:pPr algn="r" fontAlgn="b"/>
                      <a:endParaRPr lang="ru-RU" sz="16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Jei V tada R mažėja iki </a:t>
                      </a:r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lt-LT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kartų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R ne</a:t>
                      </a: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</a:t>
                      </a:r>
                      <a:r>
                        <a:rPr lang="en-US" sz="1400" b="0" i="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ikei</a:t>
                      </a: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čia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365324">
                <a:tc>
                  <a:txBody>
                    <a:bodyPr/>
                    <a:lstStyle/>
                    <a:p>
                      <a:pPr marL="0" marR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Atgalinis srautas</a:t>
                      </a:r>
                      <a:endParaRPr lang="ru-RU" sz="1400" b="0" i="0" u="none" strike="noStrike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Apskaitomas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Indikuojamas</a:t>
                      </a: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,</a:t>
                      </a:r>
                      <a:r>
                        <a:rPr lang="lt-LT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neapskaitomas</a:t>
                      </a:r>
                    </a:p>
                  </a:txBody>
                  <a:tcPr marL="6350" marR="6350" marT="6350" marB="0" anchor="ctr"/>
                </a:tc>
              </a:tr>
              <a:tr h="218501"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Nusidėvėjimas</a:t>
                      </a:r>
                      <a:endParaRPr lang="ru-RU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Tikslumas mažėja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Tikslumas nekinta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931839"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Manipuliacijos</a:t>
                      </a:r>
                      <a:endParaRPr lang="ru-RU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Užspaudimas</a:t>
                      </a:r>
                    </a:p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Atgalinis srautas</a:t>
                      </a:r>
                    </a:p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Magnetinis poveikis</a:t>
                      </a:r>
                    </a:p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Sparnuotės blokavimas</a:t>
                      </a:r>
                    </a:p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Skaičiavimo mechanizmo blokavimas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Negalimos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313298"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Korpuso medžiaga</a:t>
                      </a:r>
                      <a:endParaRPr lang="ru-RU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Žalvaris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Vientisas kompozitas</a:t>
                      </a:r>
                    </a:p>
                  </a:txBody>
                  <a:tcPr marL="6350" marR="6350" marT="6350" marB="0" anchor="ctr"/>
                </a:tc>
              </a:tr>
              <a:tr h="313298"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Judančios</a:t>
                      </a:r>
                      <a:r>
                        <a:rPr lang="lt-LT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dalys</a:t>
                      </a:r>
                      <a:endParaRPr lang="ru-RU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Sparnuotė,</a:t>
                      </a:r>
                      <a:r>
                        <a:rPr lang="lt-LT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skaičiavimo mechanizmas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Nėra</a:t>
                      </a:r>
                    </a:p>
                  </a:txBody>
                  <a:tcPr marL="6350" marR="6350" marT="6350" marB="0" anchor="ctr"/>
                </a:tc>
              </a:tr>
              <a:tr h="218501"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Apsaugos klasė</a:t>
                      </a:r>
                      <a:endParaRPr lang="ru-RU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IP65 (I</a:t>
                      </a: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P</a:t>
                      </a:r>
                      <a:r>
                        <a:rPr lang="lt-LT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68)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IP68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218501">
                <a:tc>
                  <a:txBody>
                    <a:bodyPr/>
                    <a:lstStyle/>
                    <a:p>
                      <a:pPr marL="0" marR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0" i="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Smart</a:t>
                      </a:r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, </a:t>
                      </a:r>
                      <a:r>
                        <a:rPr lang="lt-LT" sz="1400" b="0" i="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IoT</a:t>
                      </a:r>
                      <a:endParaRPr lang="ru-RU" sz="1400" b="0" i="0" u="none" strike="noStrike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Nepalaiko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t-LT" sz="14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anose="020B0502020202020204" pitchFamily="34" charset="0"/>
                        </a:rPr>
                        <a:t>Palaiko</a:t>
                      </a:r>
                      <a:endParaRPr lang="lt-LT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7" name="object 25"/>
          <p:cNvSpPr txBox="1"/>
          <p:nvPr/>
        </p:nvSpPr>
        <p:spPr>
          <a:xfrm>
            <a:off x="202276" y="5720787"/>
            <a:ext cx="11798300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800" indent="-172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Duomenų </a:t>
            </a:r>
            <a:r>
              <a:rPr lang="lt-L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perdavimas be vidinės 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infrastruktūros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2800" indent="-172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Duomenų </a:t>
            </a:r>
            <a:r>
              <a:rPr lang="lt-L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perdavimas ir skirstymas pagal vartotojų grupes (tiekėjas, servisas, vartotojas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2800" indent="-172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lt-L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liarmų </a:t>
            </a:r>
            <a:r>
              <a:rPr lang="lt-LT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indikavimas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(nutekėjimas, vamzdžio trūkis, atgalinis srautas, užšalimas ir pan.)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2800" indent="-172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Integruotas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</a:t>
            </a:r>
            <a:r>
              <a:rPr lang="lt-L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omunikacijos</a:t>
            </a:r>
            <a:r>
              <a:rPr lang="lt-L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modulis nedidina apskaitos prietaiso matmenų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2800" indent="-1728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Baterijos </a:t>
            </a:r>
            <a:r>
              <a:rPr lang="lt-L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statuso </a:t>
            </a:r>
            <a:r>
              <a:rPr lang="lt-LT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indikavimas</a:t>
            </a:r>
            <a:r>
              <a:rPr lang="lt-L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" name="object 2"/>
          <p:cNvSpPr txBox="1">
            <a:spLocks/>
          </p:cNvSpPr>
          <p:nvPr/>
        </p:nvSpPr>
        <p:spPr>
          <a:xfrm>
            <a:off x="202276" y="5149250"/>
            <a:ext cx="944584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177" rtl="0" eaLnBrk="1" latinLnBrk="0" hangingPunct="1"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spcBef>
                <a:spcPts val="100"/>
              </a:spcBef>
            </a:pPr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Ultragarsinis su </a:t>
            </a:r>
            <a:r>
              <a:rPr lang="lt-LT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</a:t>
            </a:r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4844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2"/>
          <p:cNvSpPr txBox="1">
            <a:spLocks/>
          </p:cNvSpPr>
          <p:nvPr/>
        </p:nvSpPr>
        <p:spPr>
          <a:xfrm>
            <a:off x="0" y="1126100"/>
            <a:ext cx="989279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177" rtl="0" eaLnBrk="1" latinLnBrk="0" hangingPunct="1"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Ryšio technologijų palyginimas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Grupė 54"/>
          <p:cNvGrpSpPr/>
          <p:nvPr/>
        </p:nvGrpSpPr>
        <p:grpSpPr>
          <a:xfrm>
            <a:off x="7362908" y="4347138"/>
            <a:ext cx="2547868" cy="2534715"/>
            <a:chOff x="9647997" y="4623587"/>
            <a:chExt cx="2952115" cy="2936875"/>
          </a:xfrm>
        </p:grpSpPr>
        <p:sp>
          <p:nvSpPr>
            <p:cNvPr id="56" name="object 6"/>
            <p:cNvSpPr/>
            <p:nvPr/>
          </p:nvSpPr>
          <p:spPr>
            <a:xfrm>
              <a:off x="9647997" y="4623587"/>
              <a:ext cx="2952115" cy="2936875"/>
            </a:xfrm>
            <a:custGeom>
              <a:avLst/>
              <a:gdLst/>
              <a:ahLst/>
              <a:cxnLst/>
              <a:rect l="l" t="t" r="r" b="b"/>
              <a:pathLst>
                <a:path w="2952115" h="2936875">
                  <a:moveTo>
                    <a:pt x="2952001" y="0"/>
                  </a:moveTo>
                  <a:lnTo>
                    <a:pt x="111531" y="2645157"/>
                  </a:lnTo>
                  <a:lnTo>
                    <a:pt x="47052" y="2707583"/>
                  </a:lnTo>
                  <a:lnTo>
                    <a:pt x="13941" y="2755085"/>
                  </a:lnTo>
                  <a:lnTo>
                    <a:pt x="1742" y="2811689"/>
                  </a:lnTo>
                  <a:lnTo>
                    <a:pt x="0" y="2901418"/>
                  </a:lnTo>
                  <a:lnTo>
                    <a:pt x="0" y="2936417"/>
                  </a:lnTo>
                  <a:lnTo>
                    <a:pt x="2952001" y="2936417"/>
                  </a:lnTo>
                  <a:lnTo>
                    <a:pt x="2952001" y="0"/>
                  </a:lnTo>
                  <a:close/>
                </a:path>
              </a:pathLst>
            </a:custGeom>
            <a:solidFill>
              <a:srgbClr val="9E1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7"/>
            <p:cNvSpPr/>
            <p:nvPr/>
          </p:nvSpPr>
          <p:spPr>
            <a:xfrm>
              <a:off x="11281465" y="6902246"/>
              <a:ext cx="111729" cy="112928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8"/>
            <p:cNvSpPr/>
            <p:nvPr/>
          </p:nvSpPr>
          <p:spPr>
            <a:xfrm>
              <a:off x="11437133" y="6622488"/>
              <a:ext cx="111734" cy="11289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9"/>
            <p:cNvSpPr/>
            <p:nvPr/>
          </p:nvSpPr>
          <p:spPr>
            <a:xfrm>
              <a:off x="11110215" y="6524217"/>
              <a:ext cx="594995" cy="601345"/>
            </a:xfrm>
            <a:custGeom>
              <a:avLst/>
              <a:gdLst/>
              <a:ahLst/>
              <a:cxnLst/>
              <a:rect l="l" t="t" r="r" b="b"/>
              <a:pathLst>
                <a:path w="594995" h="601345">
                  <a:moveTo>
                    <a:pt x="594779" y="0"/>
                  </a:moveTo>
                  <a:lnTo>
                    <a:pt x="25" y="0"/>
                  </a:lnTo>
                  <a:lnTo>
                    <a:pt x="0" y="600976"/>
                  </a:lnTo>
                  <a:lnTo>
                    <a:pt x="594779" y="601014"/>
                  </a:lnTo>
                  <a:lnTo>
                    <a:pt x="594779" y="578497"/>
                  </a:lnTo>
                  <a:lnTo>
                    <a:pt x="447941" y="578497"/>
                  </a:lnTo>
                  <a:lnTo>
                    <a:pt x="22339" y="578421"/>
                  </a:lnTo>
                  <a:lnTo>
                    <a:pt x="22313" y="22529"/>
                  </a:lnTo>
                  <a:lnTo>
                    <a:pt x="594779" y="22529"/>
                  </a:lnTo>
                  <a:lnTo>
                    <a:pt x="594779" y="0"/>
                  </a:lnTo>
                  <a:close/>
                </a:path>
                <a:path w="594995" h="601345">
                  <a:moveTo>
                    <a:pt x="439875" y="81927"/>
                  </a:moveTo>
                  <a:lnTo>
                    <a:pt x="381546" y="81927"/>
                  </a:lnTo>
                  <a:lnTo>
                    <a:pt x="394651" y="83222"/>
                  </a:lnTo>
                  <a:lnTo>
                    <a:pt x="407068" y="87025"/>
                  </a:lnTo>
                  <a:lnTo>
                    <a:pt x="437040" y="111958"/>
                  </a:lnTo>
                  <a:lnTo>
                    <a:pt x="448170" y="149250"/>
                  </a:lnTo>
                  <a:lnTo>
                    <a:pt x="447941" y="578497"/>
                  </a:lnTo>
                  <a:lnTo>
                    <a:pt x="594779" y="578497"/>
                  </a:lnTo>
                  <a:lnTo>
                    <a:pt x="470255" y="578459"/>
                  </a:lnTo>
                  <a:lnTo>
                    <a:pt x="470469" y="149250"/>
                  </a:lnTo>
                  <a:lnTo>
                    <a:pt x="468779" y="131611"/>
                  </a:lnTo>
                  <a:lnTo>
                    <a:pt x="463770" y="114866"/>
                  </a:lnTo>
                  <a:lnTo>
                    <a:pt x="455607" y="99439"/>
                  </a:lnTo>
                  <a:lnTo>
                    <a:pt x="444449" y="85724"/>
                  </a:lnTo>
                  <a:lnTo>
                    <a:pt x="439875" y="81927"/>
                  </a:lnTo>
                  <a:close/>
                </a:path>
                <a:path w="594995" h="601345">
                  <a:moveTo>
                    <a:pt x="594779" y="22567"/>
                  </a:moveTo>
                  <a:lnTo>
                    <a:pt x="572465" y="22567"/>
                  </a:lnTo>
                  <a:lnTo>
                    <a:pt x="572477" y="578472"/>
                  </a:lnTo>
                  <a:lnTo>
                    <a:pt x="594779" y="578472"/>
                  </a:lnTo>
                  <a:lnTo>
                    <a:pt x="594779" y="22567"/>
                  </a:lnTo>
                  <a:close/>
                </a:path>
                <a:path w="594995" h="601345">
                  <a:moveTo>
                    <a:pt x="190812" y="196786"/>
                  </a:moveTo>
                  <a:lnTo>
                    <a:pt x="136867" y="196786"/>
                  </a:lnTo>
                  <a:lnTo>
                    <a:pt x="136880" y="437362"/>
                  </a:lnTo>
                  <a:lnTo>
                    <a:pt x="151775" y="487168"/>
                  </a:lnTo>
                  <a:lnTo>
                    <a:pt x="191819" y="520455"/>
                  </a:lnTo>
                  <a:lnTo>
                    <a:pt x="225869" y="527265"/>
                  </a:lnTo>
                  <a:lnTo>
                    <a:pt x="243340" y="525535"/>
                  </a:lnTo>
                  <a:lnTo>
                    <a:pt x="259907" y="520455"/>
                  </a:lnTo>
                  <a:lnTo>
                    <a:pt x="275181" y="512189"/>
                  </a:lnTo>
                  <a:lnTo>
                    <a:pt x="284215" y="504685"/>
                  </a:lnTo>
                  <a:lnTo>
                    <a:pt x="225856" y="504685"/>
                  </a:lnTo>
                  <a:lnTo>
                    <a:pt x="212743" y="503392"/>
                  </a:lnTo>
                  <a:lnTo>
                    <a:pt x="178714" y="484949"/>
                  </a:lnTo>
                  <a:lnTo>
                    <a:pt x="160468" y="450561"/>
                  </a:lnTo>
                  <a:lnTo>
                    <a:pt x="159207" y="196811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381380" y="59410"/>
                  </a:moveTo>
                  <a:lnTo>
                    <a:pt x="332148" y="74455"/>
                  </a:lnTo>
                  <a:lnTo>
                    <a:pt x="299265" y="114868"/>
                  </a:lnTo>
                  <a:lnTo>
                    <a:pt x="292515" y="437362"/>
                  </a:lnTo>
                  <a:lnTo>
                    <a:pt x="291238" y="450588"/>
                  </a:lnTo>
                  <a:lnTo>
                    <a:pt x="273011" y="484949"/>
                  </a:lnTo>
                  <a:lnTo>
                    <a:pt x="238970" y="503392"/>
                  </a:lnTo>
                  <a:lnTo>
                    <a:pt x="225856" y="504685"/>
                  </a:lnTo>
                  <a:lnTo>
                    <a:pt x="284215" y="504685"/>
                  </a:lnTo>
                  <a:lnTo>
                    <a:pt x="308124" y="471741"/>
                  </a:lnTo>
                  <a:lnTo>
                    <a:pt x="314848" y="149250"/>
                  </a:lnTo>
                  <a:lnTo>
                    <a:pt x="316126" y="136009"/>
                  </a:lnTo>
                  <a:lnTo>
                    <a:pt x="334351" y="101676"/>
                  </a:lnTo>
                  <a:lnTo>
                    <a:pt x="368504" y="83203"/>
                  </a:lnTo>
                  <a:lnTo>
                    <a:pt x="381546" y="81927"/>
                  </a:lnTo>
                  <a:lnTo>
                    <a:pt x="439875" y="81927"/>
                  </a:lnTo>
                  <a:lnTo>
                    <a:pt x="430876" y="74455"/>
                  </a:lnTo>
                  <a:lnTo>
                    <a:pt x="415591" y="66205"/>
                  </a:lnTo>
                  <a:lnTo>
                    <a:pt x="398968" y="61136"/>
                  </a:lnTo>
                  <a:lnTo>
                    <a:pt x="381380" y="59410"/>
                  </a:lnTo>
                  <a:close/>
                </a:path>
                <a:path w="594995" h="601345">
                  <a:moveTo>
                    <a:pt x="190793" y="196811"/>
                  </a:moveTo>
                  <a:lnTo>
                    <a:pt x="159207" y="196811"/>
                  </a:lnTo>
                  <a:lnTo>
                    <a:pt x="179908" y="212013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148005" y="160731"/>
                  </a:moveTo>
                  <a:lnTo>
                    <a:pt x="105028" y="192277"/>
                  </a:lnTo>
                  <a:lnTo>
                    <a:pt x="103085" y="193725"/>
                  </a:lnTo>
                  <a:lnTo>
                    <a:pt x="116192" y="211975"/>
                  </a:lnTo>
                  <a:lnTo>
                    <a:pt x="136867" y="196786"/>
                  </a:lnTo>
                  <a:lnTo>
                    <a:pt x="190812" y="196786"/>
                  </a:lnTo>
                  <a:lnTo>
                    <a:pt x="192976" y="193763"/>
                  </a:lnTo>
                  <a:lnTo>
                    <a:pt x="149440" y="161759"/>
                  </a:lnTo>
                  <a:lnTo>
                    <a:pt x="148005" y="160731"/>
                  </a:lnTo>
                  <a:close/>
                </a:path>
                <a:path w="594995" h="601345">
                  <a:moveTo>
                    <a:pt x="594779" y="22529"/>
                  </a:moveTo>
                  <a:lnTo>
                    <a:pt x="22313" y="22529"/>
                  </a:lnTo>
                  <a:lnTo>
                    <a:pt x="136893" y="22580"/>
                  </a:lnTo>
                  <a:lnTo>
                    <a:pt x="136893" y="146113"/>
                  </a:lnTo>
                  <a:lnTo>
                    <a:pt x="159207" y="146138"/>
                  </a:lnTo>
                  <a:lnTo>
                    <a:pt x="159181" y="22567"/>
                  </a:lnTo>
                  <a:lnTo>
                    <a:pt x="594779" y="2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10"/>
            <p:cNvSpPr/>
            <p:nvPr/>
          </p:nvSpPr>
          <p:spPr>
            <a:xfrm>
              <a:off x="10205480" y="6522189"/>
              <a:ext cx="621665" cy="648970"/>
            </a:xfrm>
            <a:custGeom>
              <a:avLst/>
              <a:gdLst/>
              <a:ahLst/>
              <a:cxnLst/>
              <a:rect l="l" t="t" r="r" b="b"/>
              <a:pathLst>
                <a:path w="621665" h="648970">
                  <a:moveTo>
                    <a:pt x="553015" y="0"/>
                  </a:moveTo>
                  <a:lnTo>
                    <a:pt x="129749" y="0"/>
                  </a:lnTo>
                  <a:lnTo>
                    <a:pt x="103167" y="5406"/>
                  </a:lnTo>
                  <a:lnTo>
                    <a:pt x="81424" y="20199"/>
                  </a:lnTo>
                  <a:lnTo>
                    <a:pt x="66747" y="42240"/>
                  </a:lnTo>
                  <a:lnTo>
                    <a:pt x="61360" y="69392"/>
                  </a:lnTo>
                  <a:lnTo>
                    <a:pt x="61360" y="491680"/>
                  </a:lnTo>
                  <a:lnTo>
                    <a:pt x="61729" y="498921"/>
                  </a:lnTo>
                  <a:lnTo>
                    <a:pt x="62839" y="505799"/>
                  </a:lnTo>
                  <a:lnTo>
                    <a:pt x="64692" y="512311"/>
                  </a:lnTo>
                  <a:lnTo>
                    <a:pt x="67290" y="518452"/>
                  </a:lnTo>
                  <a:lnTo>
                    <a:pt x="11791" y="573938"/>
                  </a:lnTo>
                  <a:lnTo>
                    <a:pt x="2870" y="588297"/>
                  </a:lnTo>
                  <a:lnTo>
                    <a:pt x="0" y="604693"/>
                  </a:lnTo>
                  <a:lnTo>
                    <a:pt x="3273" y="621081"/>
                  </a:lnTo>
                  <a:lnTo>
                    <a:pt x="12782" y="635419"/>
                  </a:lnTo>
                  <a:lnTo>
                    <a:pt x="27117" y="645457"/>
                  </a:lnTo>
                  <a:lnTo>
                    <a:pt x="43497" y="648904"/>
                  </a:lnTo>
                  <a:lnTo>
                    <a:pt x="59877" y="645854"/>
                  </a:lnTo>
                  <a:lnTo>
                    <a:pt x="74212" y="636397"/>
                  </a:lnTo>
                  <a:lnTo>
                    <a:pt x="75215" y="636397"/>
                  </a:lnTo>
                  <a:lnTo>
                    <a:pt x="150577" y="561073"/>
                  </a:lnTo>
                  <a:lnTo>
                    <a:pt x="553015" y="561073"/>
                  </a:lnTo>
                  <a:lnTo>
                    <a:pt x="579594" y="555667"/>
                  </a:lnTo>
                  <a:lnTo>
                    <a:pt x="601341" y="540873"/>
                  </a:lnTo>
                  <a:lnTo>
                    <a:pt x="616026" y="518832"/>
                  </a:lnTo>
                  <a:lnTo>
                    <a:pt x="621417" y="491680"/>
                  </a:lnTo>
                  <a:lnTo>
                    <a:pt x="621417" y="69392"/>
                  </a:lnTo>
                  <a:lnTo>
                    <a:pt x="616026" y="42240"/>
                  </a:lnTo>
                  <a:lnTo>
                    <a:pt x="601341" y="20199"/>
                  </a:lnTo>
                  <a:lnTo>
                    <a:pt x="579594" y="5406"/>
                  </a:lnTo>
                  <a:lnTo>
                    <a:pt x="553015" y="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11"/>
            <p:cNvSpPr/>
            <p:nvPr/>
          </p:nvSpPr>
          <p:spPr>
            <a:xfrm>
              <a:off x="10324143" y="6628424"/>
              <a:ext cx="442595" cy="394970"/>
            </a:xfrm>
            <a:custGeom>
              <a:avLst/>
              <a:gdLst/>
              <a:ahLst/>
              <a:cxnLst/>
              <a:rect l="l" t="t" r="r" b="b"/>
              <a:pathLst>
                <a:path w="442595" h="394970">
                  <a:moveTo>
                    <a:pt x="441325" y="394360"/>
                  </a:moveTo>
                  <a:lnTo>
                    <a:pt x="93357" y="394360"/>
                  </a:lnTo>
                  <a:lnTo>
                    <a:pt x="213296" y="274421"/>
                  </a:lnTo>
                  <a:lnTo>
                    <a:pt x="265323" y="304823"/>
                  </a:lnTo>
                  <a:lnTo>
                    <a:pt x="295943" y="315753"/>
                  </a:lnTo>
                  <a:lnTo>
                    <a:pt x="317107" y="307929"/>
                  </a:lnTo>
                  <a:lnTo>
                    <a:pt x="358124" y="248188"/>
                  </a:lnTo>
                  <a:lnTo>
                    <a:pt x="369454" y="205862"/>
                  </a:lnTo>
                  <a:lnTo>
                    <a:pt x="377482" y="154432"/>
                  </a:lnTo>
                  <a:lnTo>
                    <a:pt x="364998" y="96901"/>
                  </a:lnTo>
                  <a:lnTo>
                    <a:pt x="340715" y="165620"/>
                  </a:lnTo>
                  <a:lnTo>
                    <a:pt x="288620" y="202044"/>
                  </a:lnTo>
                  <a:lnTo>
                    <a:pt x="222846" y="137795"/>
                  </a:lnTo>
                  <a:lnTo>
                    <a:pt x="257975" y="84963"/>
                  </a:lnTo>
                  <a:lnTo>
                    <a:pt x="325742" y="59778"/>
                  </a:lnTo>
                  <a:lnTo>
                    <a:pt x="268338" y="49936"/>
                  </a:lnTo>
                  <a:lnTo>
                    <a:pt x="209241" y="58632"/>
                  </a:lnTo>
                  <a:lnTo>
                    <a:pt x="158256" y="75962"/>
                  </a:lnTo>
                  <a:lnTo>
                    <a:pt x="133976" y="123319"/>
                  </a:lnTo>
                  <a:lnTo>
                    <a:pt x="138579" y="162294"/>
                  </a:lnTo>
                  <a:lnTo>
                    <a:pt x="147816" y="195767"/>
                  </a:lnTo>
                  <a:lnTo>
                    <a:pt x="152857" y="209981"/>
                  </a:lnTo>
                  <a:lnTo>
                    <a:pt x="156692" y="210464"/>
                  </a:lnTo>
                  <a:lnTo>
                    <a:pt x="152" y="360654"/>
                  </a:lnTo>
                  <a:lnTo>
                    <a:pt x="0" y="0"/>
                  </a:lnTo>
                  <a:lnTo>
                    <a:pt x="442442" y="0"/>
                  </a:lnTo>
                  <a:lnTo>
                    <a:pt x="441325" y="39436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12"/>
            <p:cNvSpPr/>
            <p:nvPr/>
          </p:nvSpPr>
          <p:spPr>
            <a:xfrm>
              <a:off x="12065913" y="6704945"/>
              <a:ext cx="229870" cy="334645"/>
            </a:xfrm>
            <a:custGeom>
              <a:avLst/>
              <a:gdLst/>
              <a:ahLst/>
              <a:cxnLst/>
              <a:rect l="l" t="t" r="r" b="b"/>
              <a:pathLst>
                <a:path w="229870" h="334645">
                  <a:moveTo>
                    <a:pt x="114668" y="0"/>
                  </a:moveTo>
                  <a:lnTo>
                    <a:pt x="67183" y="69648"/>
                  </a:lnTo>
                  <a:lnTo>
                    <a:pt x="36261" y="121729"/>
                  </a:lnTo>
                  <a:lnTo>
                    <a:pt x="10666" y="175116"/>
                  </a:lnTo>
                  <a:lnTo>
                    <a:pt x="0" y="219379"/>
                  </a:lnTo>
                  <a:lnTo>
                    <a:pt x="9026" y="263977"/>
                  </a:lnTo>
                  <a:lnTo>
                    <a:pt x="33626" y="300439"/>
                  </a:lnTo>
                  <a:lnTo>
                    <a:pt x="70080" y="325044"/>
                  </a:lnTo>
                  <a:lnTo>
                    <a:pt x="114668" y="334073"/>
                  </a:lnTo>
                  <a:lnTo>
                    <a:pt x="159276" y="325044"/>
                  </a:lnTo>
                  <a:lnTo>
                    <a:pt x="176252" y="313588"/>
                  </a:lnTo>
                  <a:lnTo>
                    <a:pt x="104673" y="313588"/>
                  </a:lnTo>
                  <a:lnTo>
                    <a:pt x="71357" y="303624"/>
                  </a:lnTo>
                  <a:lnTo>
                    <a:pt x="44446" y="282938"/>
                  </a:lnTo>
                  <a:lnTo>
                    <a:pt x="26456" y="254025"/>
                  </a:lnTo>
                  <a:lnTo>
                    <a:pt x="19900" y="219379"/>
                  </a:lnTo>
                  <a:lnTo>
                    <a:pt x="28406" y="184088"/>
                  </a:lnTo>
                  <a:lnTo>
                    <a:pt x="49647" y="138890"/>
                  </a:lnTo>
                  <a:lnTo>
                    <a:pt x="77208" y="91278"/>
                  </a:lnTo>
                  <a:lnTo>
                    <a:pt x="104673" y="48742"/>
                  </a:lnTo>
                  <a:lnTo>
                    <a:pt x="148312" y="48742"/>
                  </a:lnTo>
                  <a:lnTo>
                    <a:pt x="135465" y="29304"/>
                  </a:lnTo>
                  <a:lnTo>
                    <a:pt x="122694" y="11125"/>
                  </a:lnTo>
                  <a:lnTo>
                    <a:pt x="114668" y="0"/>
                  </a:lnTo>
                  <a:close/>
                </a:path>
                <a:path w="229870" h="334645">
                  <a:moveTo>
                    <a:pt x="124650" y="48742"/>
                  </a:moveTo>
                  <a:lnTo>
                    <a:pt x="104673" y="48742"/>
                  </a:lnTo>
                  <a:lnTo>
                    <a:pt x="104673" y="313588"/>
                  </a:lnTo>
                  <a:lnTo>
                    <a:pt x="124650" y="313588"/>
                  </a:lnTo>
                  <a:lnTo>
                    <a:pt x="124650" y="266598"/>
                  </a:lnTo>
                  <a:lnTo>
                    <a:pt x="158612" y="241973"/>
                  </a:lnTo>
                  <a:lnTo>
                    <a:pt x="124650" y="241973"/>
                  </a:lnTo>
                  <a:lnTo>
                    <a:pt x="124650" y="175755"/>
                  </a:lnTo>
                  <a:lnTo>
                    <a:pt x="159476" y="151510"/>
                  </a:lnTo>
                  <a:lnTo>
                    <a:pt x="124650" y="151510"/>
                  </a:lnTo>
                  <a:lnTo>
                    <a:pt x="124650" y="48742"/>
                  </a:lnTo>
                  <a:close/>
                </a:path>
                <a:path w="229870" h="334645">
                  <a:moveTo>
                    <a:pt x="226225" y="206374"/>
                  </a:moveTo>
                  <a:lnTo>
                    <a:pt x="207708" y="206374"/>
                  </a:lnTo>
                  <a:lnTo>
                    <a:pt x="208749" y="211099"/>
                  </a:lnTo>
                  <a:lnTo>
                    <a:pt x="209461" y="215569"/>
                  </a:lnTo>
                  <a:lnTo>
                    <a:pt x="209461" y="219379"/>
                  </a:lnTo>
                  <a:lnTo>
                    <a:pt x="202897" y="254030"/>
                  </a:lnTo>
                  <a:lnTo>
                    <a:pt x="184891" y="282952"/>
                  </a:lnTo>
                  <a:lnTo>
                    <a:pt x="157967" y="303640"/>
                  </a:lnTo>
                  <a:lnTo>
                    <a:pt x="124650" y="313588"/>
                  </a:lnTo>
                  <a:lnTo>
                    <a:pt x="176252" y="313588"/>
                  </a:lnTo>
                  <a:lnTo>
                    <a:pt x="195737" y="300439"/>
                  </a:lnTo>
                  <a:lnTo>
                    <a:pt x="220336" y="263977"/>
                  </a:lnTo>
                  <a:lnTo>
                    <a:pt x="229361" y="219379"/>
                  </a:lnTo>
                  <a:lnTo>
                    <a:pt x="226225" y="206374"/>
                  </a:lnTo>
                  <a:close/>
                </a:path>
                <a:path w="229870" h="334645">
                  <a:moveTo>
                    <a:pt x="200818" y="137871"/>
                  </a:moveTo>
                  <a:lnTo>
                    <a:pt x="179069" y="137871"/>
                  </a:lnTo>
                  <a:lnTo>
                    <a:pt x="185693" y="150555"/>
                  </a:lnTo>
                  <a:lnTo>
                    <a:pt x="191722" y="162909"/>
                  </a:lnTo>
                  <a:lnTo>
                    <a:pt x="197050" y="174815"/>
                  </a:lnTo>
                  <a:lnTo>
                    <a:pt x="201574" y="186156"/>
                  </a:lnTo>
                  <a:lnTo>
                    <a:pt x="124650" y="241973"/>
                  </a:lnTo>
                  <a:lnTo>
                    <a:pt x="158612" y="241973"/>
                  </a:lnTo>
                  <a:lnTo>
                    <a:pt x="207708" y="206374"/>
                  </a:lnTo>
                  <a:lnTo>
                    <a:pt x="226225" y="206374"/>
                  </a:lnTo>
                  <a:lnTo>
                    <a:pt x="218688" y="175116"/>
                  </a:lnTo>
                  <a:lnTo>
                    <a:pt x="200818" y="137871"/>
                  </a:lnTo>
                  <a:close/>
                </a:path>
                <a:path w="229870" h="334645">
                  <a:moveTo>
                    <a:pt x="148312" y="48742"/>
                  </a:moveTo>
                  <a:lnTo>
                    <a:pt x="124650" y="48742"/>
                  </a:lnTo>
                  <a:lnTo>
                    <a:pt x="135285" y="64795"/>
                  </a:lnTo>
                  <a:lnTo>
                    <a:pt x="146548" y="82400"/>
                  </a:lnTo>
                  <a:lnTo>
                    <a:pt x="158026" y="101077"/>
                  </a:lnTo>
                  <a:lnTo>
                    <a:pt x="169303" y="120345"/>
                  </a:lnTo>
                  <a:lnTo>
                    <a:pt x="124650" y="151510"/>
                  </a:lnTo>
                  <a:lnTo>
                    <a:pt x="159476" y="151510"/>
                  </a:lnTo>
                  <a:lnTo>
                    <a:pt x="179069" y="137871"/>
                  </a:lnTo>
                  <a:lnTo>
                    <a:pt x="200818" y="137871"/>
                  </a:lnTo>
                  <a:lnTo>
                    <a:pt x="193073" y="121729"/>
                  </a:lnTo>
                  <a:lnTo>
                    <a:pt x="162128" y="69648"/>
                  </a:lnTo>
                  <a:lnTo>
                    <a:pt x="148312" y="487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13"/>
            <p:cNvSpPr/>
            <p:nvPr/>
          </p:nvSpPr>
          <p:spPr>
            <a:xfrm>
              <a:off x="11884843" y="6515878"/>
              <a:ext cx="591820" cy="604520"/>
            </a:xfrm>
            <a:custGeom>
              <a:avLst/>
              <a:gdLst/>
              <a:ahLst/>
              <a:cxnLst/>
              <a:rect l="l" t="t" r="r" b="b"/>
              <a:pathLst>
                <a:path w="591820" h="604520">
                  <a:moveTo>
                    <a:pt x="414575" y="43510"/>
                  </a:moveTo>
                  <a:lnTo>
                    <a:pt x="176933" y="43510"/>
                  </a:lnTo>
                  <a:lnTo>
                    <a:pt x="176574" y="75606"/>
                  </a:lnTo>
                  <a:lnTo>
                    <a:pt x="175975" y="121645"/>
                  </a:lnTo>
                  <a:lnTo>
                    <a:pt x="175856" y="169606"/>
                  </a:lnTo>
                  <a:lnTo>
                    <a:pt x="176933" y="207467"/>
                  </a:lnTo>
                  <a:lnTo>
                    <a:pt x="173181" y="218585"/>
                  </a:lnTo>
                  <a:lnTo>
                    <a:pt x="163626" y="235002"/>
                  </a:lnTo>
                  <a:lnTo>
                    <a:pt x="150819" y="254289"/>
                  </a:lnTo>
                  <a:lnTo>
                    <a:pt x="137309" y="274015"/>
                  </a:lnTo>
                  <a:lnTo>
                    <a:pt x="128018" y="285962"/>
                  </a:lnTo>
                  <a:lnTo>
                    <a:pt x="118768" y="298632"/>
                  </a:lnTo>
                  <a:lnTo>
                    <a:pt x="71661" y="371837"/>
                  </a:lnTo>
                  <a:lnTo>
                    <a:pt x="42646" y="422165"/>
                  </a:lnTo>
                  <a:lnTo>
                    <a:pt x="20142" y="462384"/>
                  </a:lnTo>
                  <a:lnTo>
                    <a:pt x="2774" y="501527"/>
                  </a:lnTo>
                  <a:lnTo>
                    <a:pt x="0" y="526103"/>
                  </a:lnTo>
                  <a:lnTo>
                    <a:pt x="2774" y="550679"/>
                  </a:lnTo>
                  <a:lnTo>
                    <a:pt x="20252" y="586884"/>
                  </a:lnTo>
                  <a:lnTo>
                    <a:pt x="62950" y="604189"/>
                  </a:lnTo>
                  <a:lnTo>
                    <a:pt x="528354" y="604189"/>
                  </a:lnTo>
                  <a:lnTo>
                    <a:pt x="571253" y="586884"/>
                  </a:lnTo>
                  <a:lnTo>
                    <a:pt x="581320" y="570903"/>
                  </a:lnTo>
                  <a:lnTo>
                    <a:pt x="62950" y="570903"/>
                  </a:lnTo>
                  <a:lnTo>
                    <a:pt x="55997" y="569949"/>
                  </a:lnTo>
                  <a:lnTo>
                    <a:pt x="33166" y="527016"/>
                  </a:lnTo>
                  <a:lnTo>
                    <a:pt x="35294" y="511213"/>
                  </a:lnTo>
                  <a:lnTo>
                    <a:pt x="105367" y="388345"/>
                  </a:lnTo>
                  <a:lnTo>
                    <a:pt x="139742" y="331206"/>
                  </a:lnTo>
                  <a:lnTo>
                    <a:pt x="164512" y="294462"/>
                  </a:lnTo>
                  <a:lnTo>
                    <a:pt x="184402" y="265383"/>
                  </a:lnTo>
                  <a:lnTo>
                    <a:pt x="198929" y="242301"/>
                  </a:lnTo>
                  <a:lnTo>
                    <a:pt x="207389" y="223551"/>
                  </a:lnTo>
                  <a:lnTo>
                    <a:pt x="209076" y="207467"/>
                  </a:lnTo>
                  <a:lnTo>
                    <a:pt x="209076" y="51257"/>
                  </a:lnTo>
                  <a:lnTo>
                    <a:pt x="414655" y="51257"/>
                  </a:lnTo>
                  <a:lnTo>
                    <a:pt x="414575" y="43510"/>
                  </a:lnTo>
                  <a:close/>
                </a:path>
                <a:path w="591820" h="604520">
                  <a:moveTo>
                    <a:pt x="414655" y="51257"/>
                  </a:moveTo>
                  <a:lnTo>
                    <a:pt x="382431" y="51257"/>
                  </a:lnTo>
                  <a:lnTo>
                    <a:pt x="382431" y="207467"/>
                  </a:lnTo>
                  <a:lnTo>
                    <a:pt x="384119" y="223551"/>
                  </a:lnTo>
                  <a:lnTo>
                    <a:pt x="392579" y="242301"/>
                  </a:lnTo>
                  <a:lnTo>
                    <a:pt x="407106" y="265383"/>
                  </a:lnTo>
                  <a:lnTo>
                    <a:pt x="426996" y="294462"/>
                  </a:lnTo>
                  <a:lnTo>
                    <a:pt x="451473" y="332501"/>
                  </a:lnTo>
                  <a:lnTo>
                    <a:pt x="493399" y="401267"/>
                  </a:lnTo>
                  <a:lnTo>
                    <a:pt x="550630" y="496595"/>
                  </a:lnTo>
                  <a:lnTo>
                    <a:pt x="556228" y="511213"/>
                  </a:lnTo>
                  <a:lnTo>
                    <a:pt x="558361" y="527016"/>
                  </a:lnTo>
                  <a:lnTo>
                    <a:pt x="557270" y="542360"/>
                  </a:lnTo>
                  <a:lnTo>
                    <a:pt x="528354" y="570903"/>
                  </a:lnTo>
                  <a:lnTo>
                    <a:pt x="581320" y="570903"/>
                  </a:lnTo>
                  <a:lnTo>
                    <a:pt x="588734" y="550679"/>
                  </a:lnTo>
                  <a:lnTo>
                    <a:pt x="591508" y="526103"/>
                  </a:lnTo>
                  <a:lnTo>
                    <a:pt x="588734" y="501527"/>
                  </a:lnTo>
                  <a:lnTo>
                    <a:pt x="548408" y="420261"/>
                  </a:lnTo>
                  <a:lnTo>
                    <a:pt x="528454" y="384722"/>
                  </a:lnTo>
                  <a:lnTo>
                    <a:pt x="491270" y="325069"/>
                  </a:lnTo>
                  <a:lnTo>
                    <a:pt x="463410" y="285962"/>
                  </a:lnTo>
                  <a:lnTo>
                    <a:pt x="454212" y="274015"/>
                  </a:lnTo>
                  <a:lnTo>
                    <a:pt x="440694" y="254289"/>
                  </a:lnTo>
                  <a:lnTo>
                    <a:pt x="427883" y="235002"/>
                  </a:lnTo>
                  <a:lnTo>
                    <a:pt x="418327" y="218585"/>
                  </a:lnTo>
                  <a:lnTo>
                    <a:pt x="414575" y="207467"/>
                  </a:lnTo>
                  <a:lnTo>
                    <a:pt x="415572" y="169606"/>
                  </a:lnTo>
                  <a:lnTo>
                    <a:pt x="415461" y="121645"/>
                  </a:lnTo>
                  <a:lnTo>
                    <a:pt x="414907" y="75606"/>
                  </a:lnTo>
                  <a:lnTo>
                    <a:pt x="414655" y="51257"/>
                  </a:lnTo>
                  <a:close/>
                </a:path>
                <a:path w="591820" h="604520">
                  <a:moveTo>
                    <a:pt x="436851" y="0"/>
                  </a:moveTo>
                  <a:lnTo>
                    <a:pt x="144802" y="0"/>
                  </a:lnTo>
                  <a:lnTo>
                    <a:pt x="144802" y="43510"/>
                  </a:lnTo>
                  <a:lnTo>
                    <a:pt x="436851" y="43510"/>
                  </a:lnTo>
                  <a:lnTo>
                    <a:pt x="4368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64" name="Lentelė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609544"/>
              </p:ext>
            </p:extLst>
          </p:nvPr>
        </p:nvGraphicFramePr>
        <p:xfrm>
          <a:off x="379590" y="1946755"/>
          <a:ext cx="8000999" cy="4434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2481"/>
                <a:gridCol w="2141319"/>
                <a:gridCol w="2209800"/>
                <a:gridCol w="2057399"/>
              </a:tblGrid>
              <a:tr h="100127">
                <a:tc>
                  <a:txBody>
                    <a:bodyPr/>
                    <a:lstStyle/>
                    <a:p>
                      <a:endParaRPr lang="lt-LT" sz="600" dirty="0">
                        <a:effectLst/>
                        <a:latin typeface="Times New Roman"/>
                      </a:endParaRPr>
                    </a:p>
                  </a:txBody>
                  <a:tcPr marL="40961" marR="40961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600" dirty="0" err="1">
                          <a:effectLst/>
                        </a:rPr>
                        <a:t>wMbus</a:t>
                      </a:r>
                      <a:endParaRPr lang="lt-LT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600" dirty="0" err="1">
                          <a:effectLst/>
                        </a:rPr>
                        <a:t>LoRa</a:t>
                      </a:r>
                      <a:endParaRPr lang="lt-LT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600" dirty="0">
                          <a:effectLst/>
                        </a:rPr>
                        <a:t>NB-IOT</a:t>
                      </a:r>
                      <a:endParaRPr lang="lt-LT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b"/>
                </a:tc>
              </a:tr>
              <a:tr h="354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Ryšio technologija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100" baseline="0" dirty="0" smtClean="0">
                          <a:effectLst/>
                          <a:latin typeface="Calibri"/>
                          <a:ea typeface="Calibri"/>
                        </a:rPr>
                        <a:t>Plačiai išvystyta ankstesnės kartos technologija,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100" baseline="0" dirty="0" smtClean="0">
                          <a:effectLst/>
                          <a:latin typeface="Calibri"/>
                          <a:ea typeface="Calibri"/>
                        </a:rPr>
                        <a:t>mažas atstumas</a:t>
                      </a:r>
                      <a:endParaRPr lang="en-US" sz="1100" baseline="0" dirty="0" smtClean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naujausios kartos (2015), žemo dažnio , didelės skvarbos, vidutinis atstumas</a:t>
                      </a: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naujausios kartos (2017), žemo dažnio, didelės skvarbos, didelis atstumas</a:t>
                      </a:r>
                    </a:p>
                  </a:txBody>
                  <a:tcPr marL="40961" marR="40961" marT="0" marB="0" anchor="ctr"/>
                </a:tc>
              </a:tr>
              <a:tr h="419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Technologijos</a:t>
                      </a:r>
                      <a:r>
                        <a:rPr lang="lt-LT" sz="1100" baseline="0" dirty="0" smtClean="0">
                          <a:effectLst/>
                          <a:latin typeface="Calibri"/>
                          <a:ea typeface="Calibri"/>
                        </a:rPr>
                        <a:t> pritaikymas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100" baseline="0" dirty="0" smtClean="0">
                          <a:effectLst/>
                          <a:latin typeface="Calibri"/>
                          <a:ea typeface="Calibri"/>
                        </a:rPr>
                        <a:t>Ekonomiškai tinka tik daugiabučiams. Ryšio įranga kiekviename pastate</a:t>
                      </a:r>
                      <a:endParaRPr lang="en-US" sz="1100" baseline="0" dirty="0" smtClean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Ekonomiškai g</a:t>
                      </a:r>
                      <a:r>
                        <a:rPr lang="lt-LT" sz="1100" dirty="0" smtClean="0"/>
                        <a:t>eriau tankiau apgyventoms vietovėms. Ryšio įranga – platesnei teritorijai.</a:t>
                      </a:r>
                      <a:r>
                        <a:rPr lang="lt-LT" sz="1100" baseline="0" dirty="0" smtClean="0"/>
                        <a:t> Pastatuose montuojami tik skaitikliai</a:t>
                      </a:r>
                      <a:endParaRPr lang="lt-LT" sz="1100" dirty="0" smtClean="0"/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Ekonomiškai g</a:t>
                      </a:r>
                      <a:r>
                        <a:rPr lang="lt-LT" sz="1100" dirty="0" smtClean="0"/>
                        <a:t>eriau rečiau apgyventoms vietovėms.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dirty="0" smtClean="0"/>
                        <a:t>Ryšio įranga – platesnei teritorijai.</a:t>
                      </a:r>
                      <a:r>
                        <a:rPr lang="lt-LT" sz="1100" baseline="0" dirty="0" smtClean="0"/>
                        <a:t> Pastatuose montuojami tik skaitikliai</a:t>
                      </a:r>
                      <a:endParaRPr lang="lt-LT" sz="1100" dirty="0" smtClean="0"/>
                    </a:p>
                  </a:txBody>
                  <a:tcPr marL="40961" marR="40961" marT="0" marB="0" anchor="ctr"/>
                </a:tc>
              </a:tr>
              <a:tr h="144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Ryšio tiekėjai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lt-LT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epriklausomi tiekėjai</a:t>
                      </a:r>
                      <a:endParaRPr lang="en-US" sz="1100" dirty="0" smtClean="0">
                        <a:solidFill>
                          <a:srgbClr val="133850"/>
                        </a:solidFill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Nepriklausomi tiekėjai</a:t>
                      </a:r>
                      <a:endParaRPr lang="en-US" sz="1100" dirty="0" smtClean="0">
                        <a:solidFill>
                          <a:srgbClr val="133850"/>
                        </a:solidFill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Mobilaus ryšio operatoriai</a:t>
                      </a:r>
                      <a:endParaRPr lang="en-US" sz="1100" dirty="0" smtClean="0">
                        <a:solidFill>
                          <a:srgbClr val="133850"/>
                        </a:solidFill>
                      </a:endParaRPr>
                    </a:p>
                  </a:txBody>
                  <a:tcPr marL="40961" marR="40961" marT="0" marB="0" anchor="ctr"/>
                </a:tc>
              </a:tr>
              <a:tr h="2503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Duomenų perdavimo patikimumas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</a:rPr>
                        <a:t>Aukštas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</a:rPr>
                        <a:t>Aukštas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</a:rPr>
                        <a:t>Pakankamai aukštas (kur nebus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lt-LT" sz="1100" dirty="0" smtClean="0">
                          <a:solidFill>
                            <a:schemeClr val="tx1"/>
                          </a:solidFill>
                        </a:rPr>
                        <a:t> ten nebus)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0961" marR="40961" marT="0" marB="0" anchor="ctr"/>
                </a:tc>
              </a:tr>
              <a:tr h="299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Priklausomybė nuo tiekėjo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Aukšta (tiekėjo</a:t>
                      </a:r>
                      <a:r>
                        <a:rPr lang="lt-LT" sz="1100" baseline="0" dirty="0" smtClean="0">
                          <a:effectLst/>
                          <a:latin typeface="Calibri"/>
                          <a:ea typeface="Calibri"/>
                        </a:rPr>
                        <a:t> įranga diegiama kiekviename daugiabutyje)</a:t>
                      </a:r>
                      <a:endParaRPr lang="lt-LT" sz="1100" dirty="0" smtClean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Vidutinė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 (</a:t>
                      </a:r>
                      <a:r>
                        <a:rPr lang="lt-LT" sz="11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nelicenzijuotas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 dažnis)</a:t>
                      </a:r>
                      <a:endParaRPr lang="lt-LT" sz="11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</a:rPr>
                        <a:t>Aukšta – iki 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bus standartizacija (sunkiai atspėjama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)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</a:tr>
              <a:tr h="238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Tinklo priežiūra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Sudėtingumas – aukštas.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Reikalinga specifinė kompetencija</a:t>
                      </a: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Sudėtingumas – pakankamai aukštas.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Kaina įtraukta į duomenų perdavimo mokestį. Reikalinga specifinė kompetencija.</a:t>
                      </a: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Sudėtingumas – neturi įtakos (viename pakete).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Kaina įtraukta į duomenų perdavimo mokestį. </a:t>
                      </a:r>
                    </a:p>
                  </a:txBody>
                  <a:tcPr marL="40961" marR="40961" marT="0" marB="0" anchor="ctr"/>
                </a:tc>
              </a:tr>
              <a:tr h="238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Calibri"/>
                          <a:ea typeface="Calibri"/>
                        </a:rPr>
                        <a:t>Tinko įrangos</a:t>
                      </a:r>
                      <a:r>
                        <a:rPr lang="lt-LT" sz="1100" baseline="0" dirty="0" smtClean="0">
                          <a:effectLst/>
                          <a:latin typeface="Calibri"/>
                          <a:ea typeface="Calibri"/>
                        </a:rPr>
                        <a:t> pasirinkimas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aseline="0" dirty="0" smtClean="0">
                          <a:effectLst/>
                          <a:latin typeface="+mn-lt"/>
                          <a:ea typeface="Calibri"/>
                        </a:rPr>
                        <a:t>Didelis. Pasirinkimas mažes</a:t>
                      </a: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Vidutinis. Pasirinkimas augs</a:t>
                      </a:r>
                      <a:endParaRPr lang="lt-LT" sz="11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Žemas, augs</a:t>
                      </a:r>
                      <a:endParaRPr lang="lt-LT" sz="1100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 marL="40961" marR="40961" marT="0" marB="0" anchor="ctr"/>
                </a:tc>
              </a:tr>
              <a:tr h="23865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</a:rPr>
                        <a:t>Duomenų perdavimo </a:t>
                      </a:r>
                      <a:r>
                        <a:rPr lang="lt-LT" sz="1100" dirty="0" smtClean="0">
                          <a:effectLst/>
                        </a:rPr>
                        <a:t>kaina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</a:rPr>
                        <a:t>Duomenų perdavimo kaina gali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</a:rPr>
                        <a:t> būti </a:t>
                      </a:r>
                      <a:r>
                        <a:rPr lang="lt-LT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</a:rPr>
                        <a:t>panaši naudojantis visomis technologijomis, varijuoja priklausomai nuo kiekvieno konkretaus atvejo specifikos 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</a:tr>
              <a:tr h="23865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  <a:effectLst/>
                        </a:rPr>
                        <a:t>Naudingiausia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 naudotis pavieniuose daugiabučiuose. Kiekviename pastate reikalinga investicija į ryšio infrastruktūrą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  <a:effectLst/>
                        </a:rPr>
                        <a:t>Naudingiausia teritorijose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 su nedideliu spinduliu koncentruotu didesniu kiekiu daugiabučių pastatų.  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solidFill>
                            <a:schemeClr val="tx1"/>
                          </a:solidFill>
                          <a:effectLst/>
                        </a:rPr>
                        <a:t>Naudingiausia naudotis pavieniuose nutolusiuose individualiuose gyvenamuosiuose</a:t>
                      </a:r>
                      <a:r>
                        <a:rPr lang="lt-LT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 pastatuose.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8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2"/>
          <p:cNvSpPr txBox="1">
            <a:spLocks/>
          </p:cNvSpPr>
          <p:nvPr/>
        </p:nvSpPr>
        <p:spPr>
          <a:xfrm>
            <a:off x="0" y="1126100"/>
            <a:ext cx="989279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177" rtl="0" eaLnBrk="1" latinLnBrk="0" hangingPunct="1"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Perduodami duomenys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Grupė 54"/>
          <p:cNvGrpSpPr/>
          <p:nvPr/>
        </p:nvGrpSpPr>
        <p:grpSpPr>
          <a:xfrm>
            <a:off x="7362908" y="4347138"/>
            <a:ext cx="2547868" cy="2534715"/>
            <a:chOff x="9647997" y="4623587"/>
            <a:chExt cx="2952115" cy="2936875"/>
          </a:xfrm>
        </p:grpSpPr>
        <p:sp>
          <p:nvSpPr>
            <p:cNvPr id="56" name="object 6"/>
            <p:cNvSpPr/>
            <p:nvPr/>
          </p:nvSpPr>
          <p:spPr>
            <a:xfrm>
              <a:off x="9647997" y="4623587"/>
              <a:ext cx="2952115" cy="2936875"/>
            </a:xfrm>
            <a:custGeom>
              <a:avLst/>
              <a:gdLst/>
              <a:ahLst/>
              <a:cxnLst/>
              <a:rect l="l" t="t" r="r" b="b"/>
              <a:pathLst>
                <a:path w="2952115" h="2936875">
                  <a:moveTo>
                    <a:pt x="2952001" y="0"/>
                  </a:moveTo>
                  <a:lnTo>
                    <a:pt x="111531" y="2645157"/>
                  </a:lnTo>
                  <a:lnTo>
                    <a:pt x="47052" y="2707583"/>
                  </a:lnTo>
                  <a:lnTo>
                    <a:pt x="13941" y="2755085"/>
                  </a:lnTo>
                  <a:lnTo>
                    <a:pt x="1742" y="2811689"/>
                  </a:lnTo>
                  <a:lnTo>
                    <a:pt x="0" y="2901418"/>
                  </a:lnTo>
                  <a:lnTo>
                    <a:pt x="0" y="2936417"/>
                  </a:lnTo>
                  <a:lnTo>
                    <a:pt x="2952001" y="2936417"/>
                  </a:lnTo>
                  <a:lnTo>
                    <a:pt x="2952001" y="0"/>
                  </a:lnTo>
                  <a:close/>
                </a:path>
              </a:pathLst>
            </a:custGeom>
            <a:solidFill>
              <a:srgbClr val="9E1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7"/>
            <p:cNvSpPr/>
            <p:nvPr/>
          </p:nvSpPr>
          <p:spPr>
            <a:xfrm>
              <a:off x="11281465" y="6902246"/>
              <a:ext cx="111729" cy="112928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8"/>
            <p:cNvSpPr/>
            <p:nvPr/>
          </p:nvSpPr>
          <p:spPr>
            <a:xfrm>
              <a:off x="11437133" y="6622488"/>
              <a:ext cx="111734" cy="11289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9"/>
            <p:cNvSpPr/>
            <p:nvPr/>
          </p:nvSpPr>
          <p:spPr>
            <a:xfrm>
              <a:off x="11110215" y="6524217"/>
              <a:ext cx="594995" cy="601345"/>
            </a:xfrm>
            <a:custGeom>
              <a:avLst/>
              <a:gdLst/>
              <a:ahLst/>
              <a:cxnLst/>
              <a:rect l="l" t="t" r="r" b="b"/>
              <a:pathLst>
                <a:path w="594995" h="601345">
                  <a:moveTo>
                    <a:pt x="594779" y="0"/>
                  </a:moveTo>
                  <a:lnTo>
                    <a:pt x="25" y="0"/>
                  </a:lnTo>
                  <a:lnTo>
                    <a:pt x="0" y="600976"/>
                  </a:lnTo>
                  <a:lnTo>
                    <a:pt x="594779" y="601014"/>
                  </a:lnTo>
                  <a:lnTo>
                    <a:pt x="594779" y="578497"/>
                  </a:lnTo>
                  <a:lnTo>
                    <a:pt x="447941" y="578497"/>
                  </a:lnTo>
                  <a:lnTo>
                    <a:pt x="22339" y="578421"/>
                  </a:lnTo>
                  <a:lnTo>
                    <a:pt x="22313" y="22529"/>
                  </a:lnTo>
                  <a:lnTo>
                    <a:pt x="594779" y="22529"/>
                  </a:lnTo>
                  <a:lnTo>
                    <a:pt x="594779" y="0"/>
                  </a:lnTo>
                  <a:close/>
                </a:path>
                <a:path w="594995" h="601345">
                  <a:moveTo>
                    <a:pt x="439875" y="81927"/>
                  </a:moveTo>
                  <a:lnTo>
                    <a:pt x="381546" y="81927"/>
                  </a:lnTo>
                  <a:lnTo>
                    <a:pt x="394651" y="83222"/>
                  </a:lnTo>
                  <a:lnTo>
                    <a:pt x="407068" y="87025"/>
                  </a:lnTo>
                  <a:lnTo>
                    <a:pt x="437040" y="111958"/>
                  </a:lnTo>
                  <a:lnTo>
                    <a:pt x="448170" y="149250"/>
                  </a:lnTo>
                  <a:lnTo>
                    <a:pt x="447941" y="578497"/>
                  </a:lnTo>
                  <a:lnTo>
                    <a:pt x="594779" y="578497"/>
                  </a:lnTo>
                  <a:lnTo>
                    <a:pt x="470255" y="578459"/>
                  </a:lnTo>
                  <a:lnTo>
                    <a:pt x="470469" y="149250"/>
                  </a:lnTo>
                  <a:lnTo>
                    <a:pt x="468779" y="131611"/>
                  </a:lnTo>
                  <a:lnTo>
                    <a:pt x="463770" y="114866"/>
                  </a:lnTo>
                  <a:lnTo>
                    <a:pt x="455607" y="99439"/>
                  </a:lnTo>
                  <a:lnTo>
                    <a:pt x="444449" y="85724"/>
                  </a:lnTo>
                  <a:lnTo>
                    <a:pt x="439875" y="81927"/>
                  </a:lnTo>
                  <a:close/>
                </a:path>
                <a:path w="594995" h="601345">
                  <a:moveTo>
                    <a:pt x="594779" y="22567"/>
                  </a:moveTo>
                  <a:lnTo>
                    <a:pt x="572465" y="22567"/>
                  </a:lnTo>
                  <a:lnTo>
                    <a:pt x="572477" y="578472"/>
                  </a:lnTo>
                  <a:lnTo>
                    <a:pt x="594779" y="578472"/>
                  </a:lnTo>
                  <a:lnTo>
                    <a:pt x="594779" y="22567"/>
                  </a:lnTo>
                  <a:close/>
                </a:path>
                <a:path w="594995" h="601345">
                  <a:moveTo>
                    <a:pt x="190812" y="196786"/>
                  </a:moveTo>
                  <a:lnTo>
                    <a:pt x="136867" y="196786"/>
                  </a:lnTo>
                  <a:lnTo>
                    <a:pt x="136880" y="437362"/>
                  </a:lnTo>
                  <a:lnTo>
                    <a:pt x="151775" y="487168"/>
                  </a:lnTo>
                  <a:lnTo>
                    <a:pt x="191819" y="520455"/>
                  </a:lnTo>
                  <a:lnTo>
                    <a:pt x="225869" y="527265"/>
                  </a:lnTo>
                  <a:lnTo>
                    <a:pt x="243340" y="525535"/>
                  </a:lnTo>
                  <a:lnTo>
                    <a:pt x="259907" y="520455"/>
                  </a:lnTo>
                  <a:lnTo>
                    <a:pt x="275181" y="512189"/>
                  </a:lnTo>
                  <a:lnTo>
                    <a:pt x="284215" y="504685"/>
                  </a:lnTo>
                  <a:lnTo>
                    <a:pt x="225856" y="504685"/>
                  </a:lnTo>
                  <a:lnTo>
                    <a:pt x="212743" y="503392"/>
                  </a:lnTo>
                  <a:lnTo>
                    <a:pt x="178714" y="484949"/>
                  </a:lnTo>
                  <a:lnTo>
                    <a:pt x="160468" y="450561"/>
                  </a:lnTo>
                  <a:lnTo>
                    <a:pt x="159207" y="196811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381380" y="59410"/>
                  </a:moveTo>
                  <a:lnTo>
                    <a:pt x="332148" y="74455"/>
                  </a:lnTo>
                  <a:lnTo>
                    <a:pt x="299265" y="114868"/>
                  </a:lnTo>
                  <a:lnTo>
                    <a:pt x="292515" y="437362"/>
                  </a:lnTo>
                  <a:lnTo>
                    <a:pt x="291238" y="450588"/>
                  </a:lnTo>
                  <a:lnTo>
                    <a:pt x="273011" y="484949"/>
                  </a:lnTo>
                  <a:lnTo>
                    <a:pt x="238970" y="503392"/>
                  </a:lnTo>
                  <a:lnTo>
                    <a:pt x="225856" y="504685"/>
                  </a:lnTo>
                  <a:lnTo>
                    <a:pt x="284215" y="504685"/>
                  </a:lnTo>
                  <a:lnTo>
                    <a:pt x="308124" y="471741"/>
                  </a:lnTo>
                  <a:lnTo>
                    <a:pt x="314848" y="149250"/>
                  </a:lnTo>
                  <a:lnTo>
                    <a:pt x="316126" y="136009"/>
                  </a:lnTo>
                  <a:lnTo>
                    <a:pt x="334351" y="101676"/>
                  </a:lnTo>
                  <a:lnTo>
                    <a:pt x="368504" y="83203"/>
                  </a:lnTo>
                  <a:lnTo>
                    <a:pt x="381546" y="81927"/>
                  </a:lnTo>
                  <a:lnTo>
                    <a:pt x="439875" y="81927"/>
                  </a:lnTo>
                  <a:lnTo>
                    <a:pt x="430876" y="74455"/>
                  </a:lnTo>
                  <a:lnTo>
                    <a:pt x="415591" y="66205"/>
                  </a:lnTo>
                  <a:lnTo>
                    <a:pt x="398968" y="61136"/>
                  </a:lnTo>
                  <a:lnTo>
                    <a:pt x="381380" y="59410"/>
                  </a:lnTo>
                  <a:close/>
                </a:path>
                <a:path w="594995" h="601345">
                  <a:moveTo>
                    <a:pt x="190793" y="196811"/>
                  </a:moveTo>
                  <a:lnTo>
                    <a:pt x="159207" y="196811"/>
                  </a:lnTo>
                  <a:lnTo>
                    <a:pt x="179908" y="212013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148005" y="160731"/>
                  </a:moveTo>
                  <a:lnTo>
                    <a:pt x="105028" y="192277"/>
                  </a:lnTo>
                  <a:lnTo>
                    <a:pt x="103085" y="193725"/>
                  </a:lnTo>
                  <a:lnTo>
                    <a:pt x="116192" y="211975"/>
                  </a:lnTo>
                  <a:lnTo>
                    <a:pt x="136867" y="196786"/>
                  </a:lnTo>
                  <a:lnTo>
                    <a:pt x="190812" y="196786"/>
                  </a:lnTo>
                  <a:lnTo>
                    <a:pt x="192976" y="193763"/>
                  </a:lnTo>
                  <a:lnTo>
                    <a:pt x="149440" y="161759"/>
                  </a:lnTo>
                  <a:lnTo>
                    <a:pt x="148005" y="160731"/>
                  </a:lnTo>
                  <a:close/>
                </a:path>
                <a:path w="594995" h="601345">
                  <a:moveTo>
                    <a:pt x="594779" y="22529"/>
                  </a:moveTo>
                  <a:lnTo>
                    <a:pt x="22313" y="22529"/>
                  </a:lnTo>
                  <a:lnTo>
                    <a:pt x="136893" y="22580"/>
                  </a:lnTo>
                  <a:lnTo>
                    <a:pt x="136893" y="146113"/>
                  </a:lnTo>
                  <a:lnTo>
                    <a:pt x="159207" y="146138"/>
                  </a:lnTo>
                  <a:lnTo>
                    <a:pt x="159181" y="22567"/>
                  </a:lnTo>
                  <a:lnTo>
                    <a:pt x="594779" y="2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10"/>
            <p:cNvSpPr/>
            <p:nvPr/>
          </p:nvSpPr>
          <p:spPr>
            <a:xfrm>
              <a:off x="10205480" y="6522189"/>
              <a:ext cx="621665" cy="648970"/>
            </a:xfrm>
            <a:custGeom>
              <a:avLst/>
              <a:gdLst/>
              <a:ahLst/>
              <a:cxnLst/>
              <a:rect l="l" t="t" r="r" b="b"/>
              <a:pathLst>
                <a:path w="621665" h="648970">
                  <a:moveTo>
                    <a:pt x="553015" y="0"/>
                  </a:moveTo>
                  <a:lnTo>
                    <a:pt x="129749" y="0"/>
                  </a:lnTo>
                  <a:lnTo>
                    <a:pt x="103167" y="5406"/>
                  </a:lnTo>
                  <a:lnTo>
                    <a:pt x="81424" y="20199"/>
                  </a:lnTo>
                  <a:lnTo>
                    <a:pt x="66747" y="42240"/>
                  </a:lnTo>
                  <a:lnTo>
                    <a:pt x="61360" y="69392"/>
                  </a:lnTo>
                  <a:lnTo>
                    <a:pt x="61360" y="491680"/>
                  </a:lnTo>
                  <a:lnTo>
                    <a:pt x="61729" y="498921"/>
                  </a:lnTo>
                  <a:lnTo>
                    <a:pt x="62839" y="505799"/>
                  </a:lnTo>
                  <a:lnTo>
                    <a:pt x="64692" y="512311"/>
                  </a:lnTo>
                  <a:lnTo>
                    <a:pt x="67290" y="518452"/>
                  </a:lnTo>
                  <a:lnTo>
                    <a:pt x="11791" y="573938"/>
                  </a:lnTo>
                  <a:lnTo>
                    <a:pt x="2870" y="588297"/>
                  </a:lnTo>
                  <a:lnTo>
                    <a:pt x="0" y="604693"/>
                  </a:lnTo>
                  <a:lnTo>
                    <a:pt x="3273" y="621081"/>
                  </a:lnTo>
                  <a:lnTo>
                    <a:pt x="12782" y="635419"/>
                  </a:lnTo>
                  <a:lnTo>
                    <a:pt x="27117" y="645457"/>
                  </a:lnTo>
                  <a:lnTo>
                    <a:pt x="43497" y="648904"/>
                  </a:lnTo>
                  <a:lnTo>
                    <a:pt x="59877" y="645854"/>
                  </a:lnTo>
                  <a:lnTo>
                    <a:pt x="74212" y="636397"/>
                  </a:lnTo>
                  <a:lnTo>
                    <a:pt x="75215" y="636397"/>
                  </a:lnTo>
                  <a:lnTo>
                    <a:pt x="150577" y="561073"/>
                  </a:lnTo>
                  <a:lnTo>
                    <a:pt x="553015" y="561073"/>
                  </a:lnTo>
                  <a:lnTo>
                    <a:pt x="579594" y="555667"/>
                  </a:lnTo>
                  <a:lnTo>
                    <a:pt x="601341" y="540873"/>
                  </a:lnTo>
                  <a:lnTo>
                    <a:pt x="616026" y="518832"/>
                  </a:lnTo>
                  <a:lnTo>
                    <a:pt x="621417" y="491680"/>
                  </a:lnTo>
                  <a:lnTo>
                    <a:pt x="621417" y="69392"/>
                  </a:lnTo>
                  <a:lnTo>
                    <a:pt x="616026" y="42240"/>
                  </a:lnTo>
                  <a:lnTo>
                    <a:pt x="601341" y="20199"/>
                  </a:lnTo>
                  <a:lnTo>
                    <a:pt x="579594" y="5406"/>
                  </a:lnTo>
                  <a:lnTo>
                    <a:pt x="553015" y="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11"/>
            <p:cNvSpPr/>
            <p:nvPr/>
          </p:nvSpPr>
          <p:spPr>
            <a:xfrm>
              <a:off x="10324143" y="6628424"/>
              <a:ext cx="442595" cy="394970"/>
            </a:xfrm>
            <a:custGeom>
              <a:avLst/>
              <a:gdLst/>
              <a:ahLst/>
              <a:cxnLst/>
              <a:rect l="l" t="t" r="r" b="b"/>
              <a:pathLst>
                <a:path w="442595" h="394970">
                  <a:moveTo>
                    <a:pt x="441325" y="394360"/>
                  </a:moveTo>
                  <a:lnTo>
                    <a:pt x="93357" y="394360"/>
                  </a:lnTo>
                  <a:lnTo>
                    <a:pt x="213296" y="274421"/>
                  </a:lnTo>
                  <a:lnTo>
                    <a:pt x="265323" y="304823"/>
                  </a:lnTo>
                  <a:lnTo>
                    <a:pt x="295943" y="315753"/>
                  </a:lnTo>
                  <a:lnTo>
                    <a:pt x="317107" y="307929"/>
                  </a:lnTo>
                  <a:lnTo>
                    <a:pt x="358124" y="248188"/>
                  </a:lnTo>
                  <a:lnTo>
                    <a:pt x="369454" y="205862"/>
                  </a:lnTo>
                  <a:lnTo>
                    <a:pt x="377482" y="154432"/>
                  </a:lnTo>
                  <a:lnTo>
                    <a:pt x="364998" y="96901"/>
                  </a:lnTo>
                  <a:lnTo>
                    <a:pt x="340715" y="165620"/>
                  </a:lnTo>
                  <a:lnTo>
                    <a:pt x="288620" y="202044"/>
                  </a:lnTo>
                  <a:lnTo>
                    <a:pt x="222846" y="137795"/>
                  </a:lnTo>
                  <a:lnTo>
                    <a:pt x="257975" y="84963"/>
                  </a:lnTo>
                  <a:lnTo>
                    <a:pt x="325742" y="59778"/>
                  </a:lnTo>
                  <a:lnTo>
                    <a:pt x="268338" y="49936"/>
                  </a:lnTo>
                  <a:lnTo>
                    <a:pt x="209241" y="58632"/>
                  </a:lnTo>
                  <a:lnTo>
                    <a:pt x="158256" y="75962"/>
                  </a:lnTo>
                  <a:lnTo>
                    <a:pt x="133976" y="123319"/>
                  </a:lnTo>
                  <a:lnTo>
                    <a:pt x="138579" y="162294"/>
                  </a:lnTo>
                  <a:lnTo>
                    <a:pt x="147816" y="195767"/>
                  </a:lnTo>
                  <a:lnTo>
                    <a:pt x="152857" y="209981"/>
                  </a:lnTo>
                  <a:lnTo>
                    <a:pt x="156692" y="210464"/>
                  </a:lnTo>
                  <a:lnTo>
                    <a:pt x="152" y="360654"/>
                  </a:lnTo>
                  <a:lnTo>
                    <a:pt x="0" y="0"/>
                  </a:lnTo>
                  <a:lnTo>
                    <a:pt x="442442" y="0"/>
                  </a:lnTo>
                  <a:lnTo>
                    <a:pt x="441325" y="39436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12"/>
            <p:cNvSpPr/>
            <p:nvPr/>
          </p:nvSpPr>
          <p:spPr>
            <a:xfrm>
              <a:off x="12065913" y="6704945"/>
              <a:ext cx="229870" cy="334645"/>
            </a:xfrm>
            <a:custGeom>
              <a:avLst/>
              <a:gdLst/>
              <a:ahLst/>
              <a:cxnLst/>
              <a:rect l="l" t="t" r="r" b="b"/>
              <a:pathLst>
                <a:path w="229870" h="334645">
                  <a:moveTo>
                    <a:pt x="114668" y="0"/>
                  </a:moveTo>
                  <a:lnTo>
                    <a:pt x="67183" y="69648"/>
                  </a:lnTo>
                  <a:lnTo>
                    <a:pt x="36261" y="121729"/>
                  </a:lnTo>
                  <a:lnTo>
                    <a:pt x="10666" y="175116"/>
                  </a:lnTo>
                  <a:lnTo>
                    <a:pt x="0" y="219379"/>
                  </a:lnTo>
                  <a:lnTo>
                    <a:pt x="9026" y="263977"/>
                  </a:lnTo>
                  <a:lnTo>
                    <a:pt x="33626" y="300439"/>
                  </a:lnTo>
                  <a:lnTo>
                    <a:pt x="70080" y="325044"/>
                  </a:lnTo>
                  <a:lnTo>
                    <a:pt x="114668" y="334073"/>
                  </a:lnTo>
                  <a:lnTo>
                    <a:pt x="159276" y="325044"/>
                  </a:lnTo>
                  <a:lnTo>
                    <a:pt x="176252" y="313588"/>
                  </a:lnTo>
                  <a:lnTo>
                    <a:pt x="104673" y="313588"/>
                  </a:lnTo>
                  <a:lnTo>
                    <a:pt x="71357" y="303624"/>
                  </a:lnTo>
                  <a:lnTo>
                    <a:pt x="44446" y="282938"/>
                  </a:lnTo>
                  <a:lnTo>
                    <a:pt x="26456" y="254025"/>
                  </a:lnTo>
                  <a:lnTo>
                    <a:pt x="19900" y="219379"/>
                  </a:lnTo>
                  <a:lnTo>
                    <a:pt x="28406" y="184088"/>
                  </a:lnTo>
                  <a:lnTo>
                    <a:pt x="49647" y="138890"/>
                  </a:lnTo>
                  <a:lnTo>
                    <a:pt x="77208" y="91278"/>
                  </a:lnTo>
                  <a:lnTo>
                    <a:pt x="104673" y="48742"/>
                  </a:lnTo>
                  <a:lnTo>
                    <a:pt x="148312" y="48742"/>
                  </a:lnTo>
                  <a:lnTo>
                    <a:pt x="135465" y="29304"/>
                  </a:lnTo>
                  <a:lnTo>
                    <a:pt x="122694" y="11125"/>
                  </a:lnTo>
                  <a:lnTo>
                    <a:pt x="114668" y="0"/>
                  </a:lnTo>
                  <a:close/>
                </a:path>
                <a:path w="229870" h="334645">
                  <a:moveTo>
                    <a:pt x="124650" y="48742"/>
                  </a:moveTo>
                  <a:lnTo>
                    <a:pt x="104673" y="48742"/>
                  </a:lnTo>
                  <a:lnTo>
                    <a:pt x="104673" y="313588"/>
                  </a:lnTo>
                  <a:lnTo>
                    <a:pt x="124650" y="313588"/>
                  </a:lnTo>
                  <a:lnTo>
                    <a:pt x="124650" y="266598"/>
                  </a:lnTo>
                  <a:lnTo>
                    <a:pt x="158612" y="241973"/>
                  </a:lnTo>
                  <a:lnTo>
                    <a:pt x="124650" y="241973"/>
                  </a:lnTo>
                  <a:lnTo>
                    <a:pt x="124650" y="175755"/>
                  </a:lnTo>
                  <a:lnTo>
                    <a:pt x="159476" y="151510"/>
                  </a:lnTo>
                  <a:lnTo>
                    <a:pt x="124650" y="151510"/>
                  </a:lnTo>
                  <a:lnTo>
                    <a:pt x="124650" y="48742"/>
                  </a:lnTo>
                  <a:close/>
                </a:path>
                <a:path w="229870" h="334645">
                  <a:moveTo>
                    <a:pt x="226225" y="206374"/>
                  </a:moveTo>
                  <a:lnTo>
                    <a:pt x="207708" y="206374"/>
                  </a:lnTo>
                  <a:lnTo>
                    <a:pt x="208749" y="211099"/>
                  </a:lnTo>
                  <a:lnTo>
                    <a:pt x="209461" y="215569"/>
                  </a:lnTo>
                  <a:lnTo>
                    <a:pt x="209461" y="219379"/>
                  </a:lnTo>
                  <a:lnTo>
                    <a:pt x="202897" y="254030"/>
                  </a:lnTo>
                  <a:lnTo>
                    <a:pt x="184891" y="282952"/>
                  </a:lnTo>
                  <a:lnTo>
                    <a:pt x="157967" y="303640"/>
                  </a:lnTo>
                  <a:lnTo>
                    <a:pt x="124650" y="313588"/>
                  </a:lnTo>
                  <a:lnTo>
                    <a:pt x="176252" y="313588"/>
                  </a:lnTo>
                  <a:lnTo>
                    <a:pt x="195737" y="300439"/>
                  </a:lnTo>
                  <a:lnTo>
                    <a:pt x="220336" y="263977"/>
                  </a:lnTo>
                  <a:lnTo>
                    <a:pt x="229361" y="219379"/>
                  </a:lnTo>
                  <a:lnTo>
                    <a:pt x="226225" y="206374"/>
                  </a:lnTo>
                  <a:close/>
                </a:path>
                <a:path w="229870" h="334645">
                  <a:moveTo>
                    <a:pt x="200818" y="137871"/>
                  </a:moveTo>
                  <a:lnTo>
                    <a:pt x="179069" y="137871"/>
                  </a:lnTo>
                  <a:lnTo>
                    <a:pt x="185693" y="150555"/>
                  </a:lnTo>
                  <a:lnTo>
                    <a:pt x="191722" y="162909"/>
                  </a:lnTo>
                  <a:lnTo>
                    <a:pt x="197050" y="174815"/>
                  </a:lnTo>
                  <a:lnTo>
                    <a:pt x="201574" y="186156"/>
                  </a:lnTo>
                  <a:lnTo>
                    <a:pt x="124650" y="241973"/>
                  </a:lnTo>
                  <a:lnTo>
                    <a:pt x="158612" y="241973"/>
                  </a:lnTo>
                  <a:lnTo>
                    <a:pt x="207708" y="206374"/>
                  </a:lnTo>
                  <a:lnTo>
                    <a:pt x="226225" y="206374"/>
                  </a:lnTo>
                  <a:lnTo>
                    <a:pt x="218688" y="175116"/>
                  </a:lnTo>
                  <a:lnTo>
                    <a:pt x="200818" y="137871"/>
                  </a:lnTo>
                  <a:close/>
                </a:path>
                <a:path w="229870" h="334645">
                  <a:moveTo>
                    <a:pt x="148312" y="48742"/>
                  </a:moveTo>
                  <a:lnTo>
                    <a:pt x="124650" y="48742"/>
                  </a:lnTo>
                  <a:lnTo>
                    <a:pt x="135285" y="64795"/>
                  </a:lnTo>
                  <a:lnTo>
                    <a:pt x="146548" y="82400"/>
                  </a:lnTo>
                  <a:lnTo>
                    <a:pt x="158026" y="101077"/>
                  </a:lnTo>
                  <a:lnTo>
                    <a:pt x="169303" y="120345"/>
                  </a:lnTo>
                  <a:lnTo>
                    <a:pt x="124650" y="151510"/>
                  </a:lnTo>
                  <a:lnTo>
                    <a:pt x="159476" y="151510"/>
                  </a:lnTo>
                  <a:lnTo>
                    <a:pt x="179069" y="137871"/>
                  </a:lnTo>
                  <a:lnTo>
                    <a:pt x="200818" y="137871"/>
                  </a:lnTo>
                  <a:lnTo>
                    <a:pt x="193073" y="121729"/>
                  </a:lnTo>
                  <a:lnTo>
                    <a:pt x="162128" y="69648"/>
                  </a:lnTo>
                  <a:lnTo>
                    <a:pt x="148312" y="487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13"/>
            <p:cNvSpPr/>
            <p:nvPr/>
          </p:nvSpPr>
          <p:spPr>
            <a:xfrm>
              <a:off x="11884843" y="6515878"/>
              <a:ext cx="591820" cy="604520"/>
            </a:xfrm>
            <a:custGeom>
              <a:avLst/>
              <a:gdLst/>
              <a:ahLst/>
              <a:cxnLst/>
              <a:rect l="l" t="t" r="r" b="b"/>
              <a:pathLst>
                <a:path w="591820" h="604520">
                  <a:moveTo>
                    <a:pt x="414575" y="43510"/>
                  </a:moveTo>
                  <a:lnTo>
                    <a:pt x="176933" y="43510"/>
                  </a:lnTo>
                  <a:lnTo>
                    <a:pt x="176574" y="75606"/>
                  </a:lnTo>
                  <a:lnTo>
                    <a:pt x="175975" y="121645"/>
                  </a:lnTo>
                  <a:lnTo>
                    <a:pt x="175856" y="169606"/>
                  </a:lnTo>
                  <a:lnTo>
                    <a:pt x="176933" y="207467"/>
                  </a:lnTo>
                  <a:lnTo>
                    <a:pt x="173181" y="218585"/>
                  </a:lnTo>
                  <a:lnTo>
                    <a:pt x="163626" y="235002"/>
                  </a:lnTo>
                  <a:lnTo>
                    <a:pt x="150819" y="254289"/>
                  </a:lnTo>
                  <a:lnTo>
                    <a:pt x="137309" y="274015"/>
                  </a:lnTo>
                  <a:lnTo>
                    <a:pt x="128018" y="285962"/>
                  </a:lnTo>
                  <a:lnTo>
                    <a:pt x="118768" y="298632"/>
                  </a:lnTo>
                  <a:lnTo>
                    <a:pt x="71661" y="371837"/>
                  </a:lnTo>
                  <a:lnTo>
                    <a:pt x="42646" y="422165"/>
                  </a:lnTo>
                  <a:lnTo>
                    <a:pt x="20142" y="462384"/>
                  </a:lnTo>
                  <a:lnTo>
                    <a:pt x="2774" y="501527"/>
                  </a:lnTo>
                  <a:lnTo>
                    <a:pt x="0" y="526103"/>
                  </a:lnTo>
                  <a:lnTo>
                    <a:pt x="2774" y="550679"/>
                  </a:lnTo>
                  <a:lnTo>
                    <a:pt x="20252" y="586884"/>
                  </a:lnTo>
                  <a:lnTo>
                    <a:pt x="62950" y="604189"/>
                  </a:lnTo>
                  <a:lnTo>
                    <a:pt x="528354" y="604189"/>
                  </a:lnTo>
                  <a:lnTo>
                    <a:pt x="571253" y="586884"/>
                  </a:lnTo>
                  <a:lnTo>
                    <a:pt x="581320" y="570903"/>
                  </a:lnTo>
                  <a:lnTo>
                    <a:pt x="62950" y="570903"/>
                  </a:lnTo>
                  <a:lnTo>
                    <a:pt x="55997" y="569949"/>
                  </a:lnTo>
                  <a:lnTo>
                    <a:pt x="33166" y="527016"/>
                  </a:lnTo>
                  <a:lnTo>
                    <a:pt x="35294" y="511213"/>
                  </a:lnTo>
                  <a:lnTo>
                    <a:pt x="105367" y="388345"/>
                  </a:lnTo>
                  <a:lnTo>
                    <a:pt x="139742" y="331206"/>
                  </a:lnTo>
                  <a:lnTo>
                    <a:pt x="164512" y="294462"/>
                  </a:lnTo>
                  <a:lnTo>
                    <a:pt x="184402" y="265383"/>
                  </a:lnTo>
                  <a:lnTo>
                    <a:pt x="198929" y="242301"/>
                  </a:lnTo>
                  <a:lnTo>
                    <a:pt x="207389" y="223551"/>
                  </a:lnTo>
                  <a:lnTo>
                    <a:pt x="209076" y="207467"/>
                  </a:lnTo>
                  <a:lnTo>
                    <a:pt x="209076" y="51257"/>
                  </a:lnTo>
                  <a:lnTo>
                    <a:pt x="414655" y="51257"/>
                  </a:lnTo>
                  <a:lnTo>
                    <a:pt x="414575" y="43510"/>
                  </a:lnTo>
                  <a:close/>
                </a:path>
                <a:path w="591820" h="604520">
                  <a:moveTo>
                    <a:pt x="414655" y="51257"/>
                  </a:moveTo>
                  <a:lnTo>
                    <a:pt x="382431" y="51257"/>
                  </a:lnTo>
                  <a:lnTo>
                    <a:pt x="382431" y="207467"/>
                  </a:lnTo>
                  <a:lnTo>
                    <a:pt x="384119" y="223551"/>
                  </a:lnTo>
                  <a:lnTo>
                    <a:pt x="392579" y="242301"/>
                  </a:lnTo>
                  <a:lnTo>
                    <a:pt x="407106" y="265383"/>
                  </a:lnTo>
                  <a:lnTo>
                    <a:pt x="426996" y="294462"/>
                  </a:lnTo>
                  <a:lnTo>
                    <a:pt x="451473" y="332501"/>
                  </a:lnTo>
                  <a:lnTo>
                    <a:pt x="493399" y="401267"/>
                  </a:lnTo>
                  <a:lnTo>
                    <a:pt x="550630" y="496595"/>
                  </a:lnTo>
                  <a:lnTo>
                    <a:pt x="556228" y="511213"/>
                  </a:lnTo>
                  <a:lnTo>
                    <a:pt x="558361" y="527016"/>
                  </a:lnTo>
                  <a:lnTo>
                    <a:pt x="557270" y="542360"/>
                  </a:lnTo>
                  <a:lnTo>
                    <a:pt x="528354" y="570903"/>
                  </a:lnTo>
                  <a:lnTo>
                    <a:pt x="581320" y="570903"/>
                  </a:lnTo>
                  <a:lnTo>
                    <a:pt x="588734" y="550679"/>
                  </a:lnTo>
                  <a:lnTo>
                    <a:pt x="591508" y="526103"/>
                  </a:lnTo>
                  <a:lnTo>
                    <a:pt x="588734" y="501527"/>
                  </a:lnTo>
                  <a:lnTo>
                    <a:pt x="548408" y="420261"/>
                  </a:lnTo>
                  <a:lnTo>
                    <a:pt x="528454" y="384722"/>
                  </a:lnTo>
                  <a:lnTo>
                    <a:pt x="491270" y="325069"/>
                  </a:lnTo>
                  <a:lnTo>
                    <a:pt x="463410" y="285962"/>
                  </a:lnTo>
                  <a:lnTo>
                    <a:pt x="454212" y="274015"/>
                  </a:lnTo>
                  <a:lnTo>
                    <a:pt x="440694" y="254289"/>
                  </a:lnTo>
                  <a:lnTo>
                    <a:pt x="427883" y="235002"/>
                  </a:lnTo>
                  <a:lnTo>
                    <a:pt x="418327" y="218585"/>
                  </a:lnTo>
                  <a:lnTo>
                    <a:pt x="414575" y="207467"/>
                  </a:lnTo>
                  <a:lnTo>
                    <a:pt x="415572" y="169606"/>
                  </a:lnTo>
                  <a:lnTo>
                    <a:pt x="415461" y="121645"/>
                  </a:lnTo>
                  <a:lnTo>
                    <a:pt x="414907" y="75606"/>
                  </a:lnTo>
                  <a:lnTo>
                    <a:pt x="414655" y="51257"/>
                  </a:lnTo>
                  <a:close/>
                </a:path>
                <a:path w="591820" h="604520">
                  <a:moveTo>
                    <a:pt x="436851" y="0"/>
                  </a:moveTo>
                  <a:lnTo>
                    <a:pt x="144802" y="0"/>
                  </a:lnTo>
                  <a:lnTo>
                    <a:pt x="144802" y="43510"/>
                  </a:lnTo>
                  <a:lnTo>
                    <a:pt x="436851" y="43510"/>
                  </a:lnTo>
                  <a:lnTo>
                    <a:pt x="4368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3" name="Lentelė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562872"/>
              </p:ext>
            </p:extLst>
          </p:nvPr>
        </p:nvGraphicFramePr>
        <p:xfrm>
          <a:off x="327455" y="2000480"/>
          <a:ext cx="8000999" cy="3901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2481"/>
                <a:gridCol w="2065118"/>
                <a:gridCol w="2326354"/>
                <a:gridCol w="2017046"/>
              </a:tblGrid>
              <a:tr h="100127">
                <a:tc>
                  <a:txBody>
                    <a:bodyPr/>
                    <a:lstStyle/>
                    <a:p>
                      <a:endParaRPr lang="lt-LT" sz="600" dirty="0">
                        <a:effectLst/>
                        <a:latin typeface="Times New Roman"/>
                      </a:endParaRPr>
                    </a:p>
                  </a:txBody>
                  <a:tcPr marL="40961" marR="40961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600" dirty="0" err="1">
                          <a:effectLst/>
                        </a:rPr>
                        <a:t>wMbus</a:t>
                      </a:r>
                      <a:endParaRPr lang="lt-LT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600" dirty="0" err="1">
                          <a:effectLst/>
                        </a:rPr>
                        <a:t>LoRa</a:t>
                      </a:r>
                      <a:endParaRPr lang="lt-LT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600" dirty="0">
                          <a:effectLst/>
                        </a:rPr>
                        <a:t>NB-IOT</a:t>
                      </a:r>
                      <a:endParaRPr lang="lt-LT" sz="16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b"/>
                </a:tc>
              </a:tr>
              <a:tr h="8010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</a:rPr>
                        <a:t>Iššūkiai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200" baseline="0" dirty="0" smtClean="0">
                          <a:effectLst/>
                        </a:rPr>
                        <a:t>Didelis tinklo įrangos parkas -galimai komplikuota priežiūra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sz="1200" baseline="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200" baseline="0" dirty="0" smtClean="0">
                          <a:effectLst/>
                        </a:rPr>
                        <a:t>Specifinė kompetencija galimai mažina priežiūros tiekėjų pasirinkimą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sz="1200" baseline="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200" dirty="0" smtClean="0">
                          <a:effectLst/>
                        </a:rPr>
                        <a:t>Priežiūra ir gedimų šalinimas sudėtingesnis (bet įtaka daroma tik vienam pastatui)</a:t>
                      </a:r>
                      <a:endParaRPr lang="lt-LT" sz="1200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 smtClean="0">
                          <a:effectLst/>
                        </a:rPr>
                        <a:t>Nepriklausomų </a:t>
                      </a:r>
                      <a:r>
                        <a:rPr lang="lt-LT" sz="1200" dirty="0">
                          <a:effectLst/>
                        </a:rPr>
                        <a:t>ryšio tiekėjų paslaugų kokybės rizika</a:t>
                      </a:r>
                      <a:br>
                        <a:rPr lang="lt-LT" sz="1200" dirty="0">
                          <a:effectLst/>
                        </a:rPr>
                      </a:br>
                      <a:endParaRPr lang="lt-LT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 smtClean="0">
                          <a:effectLst/>
                        </a:rPr>
                        <a:t>Sudėtingesnis </a:t>
                      </a:r>
                      <a:r>
                        <a:rPr lang="lt-LT" sz="1200" dirty="0">
                          <a:effectLst/>
                        </a:rPr>
                        <a:t>tinklo diegimo darbų vykdymas dėl Nepriklausomų tiekėjų patirties trūkumo</a:t>
                      </a:r>
                      <a:endParaRPr lang="lt-LT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 smtClean="0">
                          <a:effectLst/>
                        </a:rPr>
                        <a:t>Prisirišimas </a:t>
                      </a:r>
                      <a:r>
                        <a:rPr lang="lt-LT" sz="1200" dirty="0">
                          <a:effectLst/>
                        </a:rPr>
                        <a:t>prie vieno operatoriaus visam naudojimo </a:t>
                      </a:r>
                      <a:r>
                        <a:rPr lang="lt-LT" sz="1200" dirty="0" smtClean="0">
                          <a:effectLst/>
                        </a:rPr>
                        <a:t>laikui - ribota konkurencija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lt-LT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 smtClean="0">
                          <a:effectLst/>
                        </a:rPr>
                        <a:t>Ryšio </a:t>
                      </a:r>
                      <a:r>
                        <a:rPr lang="lt-LT" sz="1200" dirty="0">
                          <a:effectLst/>
                        </a:rPr>
                        <a:t>operatoriai negali teikti duomenų atvaizdavimo, apskaitos prietaisų priežiūros paslaugų – reikalingas atskiras </a:t>
                      </a:r>
                      <a:r>
                        <a:rPr lang="lt-LT" sz="1200" dirty="0" smtClean="0">
                          <a:effectLst/>
                        </a:rPr>
                        <a:t>pirkimas (esant poreikiui)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lt-LT" sz="1200" dirty="0" smtClean="0">
                        <a:effectLst/>
                        <a:latin typeface="Calibri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 smtClean="0">
                          <a:effectLst/>
                        </a:rPr>
                        <a:t>Didesnė apskaitos prietaisų kaina</a:t>
                      </a:r>
                      <a:endParaRPr lang="lt-LT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</a:tr>
              <a:tr h="8871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 smtClean="0">
                          <a:effectLst/>
                          <a:latin typeface="+mn-lt"/>
                          <a:ea typeface="Calibri"/>
                        </a:rPr>
                        <a:t>AXIOMA privalumai</a:t>
                      </a:r>
                      <a:endParaRPr lang="lt-LT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 gridSpan="3"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t-LT" sz="1200" dirty="0" smtClean="0">
                          <a:effectLst/>
                        </a:rPr>
                        <a:t>Dėl esamos </a:t>
                      </a:r>
                      <a:r>
                        <a:rPr lang="lt-LT" sz="1200" dirty="0" err="1" smtClean="0">
                          <a:effectLst/>
                        </a:rPr>
                        <a:t>Wmbus</a:t>
                      </a:r>
                      <a:r>
                        <a:rPr lang="lt-LT" sz="1200" dirty="0" smtClean="0">
                          <a:effectLst/>
                        </a:rPr>
                        <a:t> infrastruktūros</a:t>
                      </a:r>
                      <a:r>
                        <a:rPr lang="lt-LT" sz="1200" baseline="0" dirty="0" smtClean="0">
                          <a:effectLst/>
                        </a:rPr>
                        <a:t>  įmanoma išlaikyti panašią duomenų teikimo kainą kaip kitų tech. be papildomų investicijų;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t-LT" sz="1200" dirty="0" smtClean="0">
                          <a:effectLst/>
                        </a:rPr>
                        <a:t>Galimybė naujos kartos skaitiklius atėjus laikui nukreipti į </a:t>
                      </a:r>
                      <a:r>
                        <a:rPr lang="lt-LT" sz="1200" dirty="0" err="1" smtClean="0">
                          <a:effectLst/>
                        </a:rPr>
                        <a:t>LoRa</a:t>
                      </a:r>
                      <a:r>
                        <a:rPr lang="lt-LT" sz="1200" dirty="0" smtClean="0">
                          <a:effectLst/>
                        </a:rPr>
                        <a:t> tinklą (</a:t>
                      </a:r>
                      <a:r>
                        <a:rPr lang="lt-LT" sz="1200" dirty="0" err="1" smtClean="0">
                          <a:effectLst/>
                        </a:rPr>
                        <a:t>dual</a:t>
                      </a:r>
                      <a:r>
                        <a:rPr lang="lt-LT" sz="1200" dirty="0" smtClean="0">
                          <a:effectLst/>
                        </a:rPr>
                        <a:t> </a:t>
                      </a:r>
                      <a:r>
                        <a:rPr lang="lt-LT" sz="1200" dirty="0" err="1" smtClean="0">
                          <a:effectLst/>
                        </a:rPr>
                        <a:t>com</a:t>
                      </a:r>
                      <a:r>
                        <a:rPr lang="lt-LT" sz="1200" dirty="0" smtClean="0">
                          <a:effectLst/>
                        </a:rPr>
                        <a:t>);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t-LT" sz="1200" dirty="0" smtClean="0">
                          <a:effectLst/>
                        </a:rPr>
                        <a:t>Galimybė sklandžiai pereiti iš </a:t>
                      </a:r>
                      <a:r>
                        <a:rPr lang="lt-LT" sz="1200" dirty="0" err="1" smtClean="0">
                          <a:effectLst/>
                        </a:rPr>
                        <a:t>wMbus</a:t>
                      </a:r>
                      <a:r>
                        <a:rPr lang="lt-LT" sz="1200" dirty="0" smtClean="0">
                          <a:effectLst/>
                        </a:rPr>
                        <a:t> tinklo (esant nedideliam skaitiklių kiekiui - naudojama ankstesnė infrastruktūra.</a:t>
                      </a:r>
                      <a:endParaRPr lang="lt-LT" sz="1200" dirty="0" smtClean="0">
                        <a:effectLst/>
                        <a:latin typeface="+mn-lt"/>
                        <a:ea typeface="Calibri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t-LT" sz="1200" dirty="0" smtClean="0">
                          <a:effectLst/>
                        </a:rPr>
                        <a:t>Esame pirmi</a:t>
                      </a:r>
                      <a:r>
                        <a:rPr lang="lt-LT" sz="1200" baseline="0" dirty="0" smtClean="0">
                          <a:effectLst/>
                        </a:rPr>
                        <a:t> skaitiklių gamintojai su Lora ir NB-</a:t>
                      </a:r>
                      <a:r>
                        <a:rPr lang="lt-LT" sz="1200" baseline="0" dirty="0" err="1" smtClean="0">
                          <a:effectLst/>
                        </a:rPr>
                        <a:t>IoT</a:t>
                      </a:r>
                      <a:r>
                        <a:rPr lang="lt-LT" sz="1200" baseline="0" dirty="0" smtClean="0">
                          <a:effectLst/>
                        </a:rPr>
                        <a:t> technologija</a:t>
                      </a:r>
                      <a:endParaRPr lang="lt-LT" sz="1200" dirty="0" smtClean="0">
                        <a:effectLst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t-LT" sz="1200" dirty="0" smtClean="0">
                          <a:effectLst/>
                        </a:rPr>
                        <a:t>Skirtingi galimi paslaugų teikimo lygiai: duomenų perdavimas, surinkimas, apdorojimas</a:t>
                      </a:r>
                      <a:r>
                        <a:rPr lang="lt-LT" sz="1200" baseline="0" dirty="0" smtClean="0">
                          <a:effectLst/>
                        </a:rPr>
                        <a:t> ir</a:t>
                      </a:r>
                      <a:r>
                        <a:rPr lang="lt-LT" sz="1200" dirty="0" smtClean="0">
                          <a:effectLst/>
                        </a:rPr>
                        <a:t> atvaizdavimas informacinėje sistemoje, skaitiklių priežiūra</a:t>
                      </a:r>
                      <a:r>
                        <a:rPr lang="lt-LT" sz="1200" baseline="0" dirty="0" smtClean="0">
                          <a:effectLst/>
                        </a:rPr>
                        <a:t> ir aptarnavimas</a:t>
                      </a:r>
                      <a:endParaRPr lang="lt-LT" sz="1200" dirty="0" smtClean="0">
                        <a:effectLst/>
                      </a:endParaRPr>
                    </a:p>
                  </a:txBody>
                  <a:tcPr marL="40961" marR="40961" marT="0" marB="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lt-LT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0961" marR="4096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2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ė 14"/>
          <p:cNvGrpSpPr/>
          <p:nvPr/>
        </p:nvGrpSpPr>
        <p:grpSpPr>
          <a:xfrm>
            <a:off x="7362908" y="4347138"/>
            <a:ext cx="2547868" cy="2534715"/>
            <a:chOff x="9647997" y="4623587"/>
            <a:chExt cx="2952115" cy="2936875"/>
          </a:xfrm>
        </p:grpSpPr>
        <p:sp>
          <p:nvSpPr>
            <p:cNvPr id="7" name="object 6"/>
            <p:cNvSpPr/>
            <p:nvPr/>
          </p:nvSpPr>
          <p:spPr>
            <a:xfrm>
              <a:off x="9647997" y="4623587"/>
              <a:ext cx="2952115" cy="2936875"/>
            </a:xfrm>
            <a:custGeom>
              <a:avLst/>
              <a:gdLst/>
              <a:ahLst/>
              <a:cxnLst/>
              <a:rect l="l" t="t" r="r" b="b"/>
              <a:pathLst>
                <a:path w="2952115" h="2936875">
                  <a:moveTo>
                    <a:pt x="2952001" y="0"/>
                  </a:moveTo>
                  <a:lnTo>
                    <a:pt x="111531" y="2645157"/>
                  </a:lnTo>
                  <a:lnTo>
                    <a:pt x="47052" y="2707583"/>
                  </a:lnTo>
                  <a:lnTo>
                    <a:pt x="13941" y="2755085"/>
                  </a:lnTo>
                  <a:lnTo>
                    <a:pt x="1742" y="2811689"/>
                  </a:lnTo>
                  <a:lnTo>
                    <a:pt x="0" y="2901418"/>
                  </a:lnTo>
                  <a:lnTo>
                    <a:pt x="0" y="2936417"/>
                  </a:lnTo>
                  <a:lnTo>
                    <a:pt x="2952001" y="2936417"/>
                  </a:lnTo>
                  <a:lnTo>
                    <a:pt x="2952001" y="0"/>
                  </a:lnTo>
                  <a:close/>
                </a:path>
              </a:pathLst>
            </a:custGeom>
            <a:solidFill>
              <a:srgbClr val="9E1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1281465" y="6902246"/>
              <a:ext cx="111729" cy="112928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1437133" y="6622488"/>
              <a:ext cx="111734" cy="11289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1110215" y="6524217"/>
              <a:ext cx="594995" cy="601345"/>
            </a:xfrm>
            <a:custGeom>
              <a:avLst/>
              <a:gdLst/>
              <a:ahLst/>
              <a:cxnLst/>
              <a:rect l="l" t="t" r="r" b="b"/>
              <a:pathLst>
                <a:path w="594995" h="601345">
                  <a:moveTo>
                    <a:pt x="594779" y="0"/>
                  </a:moveTo>
                  <a:lnTo>
                    <a:pt x="25" y="0"/>
                  </a:lnTo>
                  <a:lnTo>
                    <a:pt x="0" y="600976"/>
                  </a:lnTo>
                  <a:lnTo>
                    <a:pt x="594779" y="601014"/>
                  </a:lnTo>
                  <a:lnTo>
                    <a:pt x="594779" y="578497"/>
                  </a:lnTo>
                  <a:lnTo>
                    <a:pt x="447941" y="578497"/>
                  </a:lnTo>
                  <a:lnTo>
                    <a:pt x="22339" y="578421"/>
                  </a:lnTo>
                  <a:lnTo>
                    <a:pt x="22313" y="22529"/>
                  </a:lnTo>
                  <a:lnTo>
                    <a:pt x="594779" y="22529"/>
                  </a:lnTo>
                  <a:lnTo>
                    <a:pt x="594779" y="0"/>
                  </a:lnTo>
                  <a:close/>
                </a:path>
                <a:path w="594995" h="601345">
                  <a:moveTo>
                    <a:pt x="439875" y="81927"/>
                  </a:moveTo>
                  <a:lnTo>
                    <a:pt x="381546" y="81927"/>
                  </a:lnTo>
                  <a:lnTo>
                    <a:pt x="394651" y="83222"/>
                  </a:lnTo>
                  <a:lnTo>
                    <a:pt x="407068" y="87025"/>
                  </a:lnTo>
                  <a:lnTo>
                    <a:pt x="437040" y="111958"/>
                  </a:lnTo>
                  <a:lnTo>
                    <a:pt x="448170" y="149250"/>
                  </a:lnTo>
                  <a:lnTo>
                    <a:pt x="447941" y="578497"/>
                  </a:lnTo>
                  <a:lnTo>
                    <a:pt x="594779" y="578497"/>
                  </a:lnTo>
                  <a:lnTo>
                    <a:pt x="470255" y="578459"/>
                  </a:lnTo>
                  <a:lnTo>
                    <a:pt x="470469" y="149250"/>
                  </a:lnTo>
                  <a:lnTo>
                    <a:pt x="468779" y="131611"/>
                  </a:lnTo>
                  <a:lnTo>
                    <a:pt x="463770" y="114866"/>
                  </a:lnTo>
                  <a:lnTo>
                    <a:pt x="455607" y="99439"/>
                  </a:lnTo>
                  <a:lnTo>
                    <a:pt x="444449" y="85724"/>
                  </a:lnTo>
                  <a:lnTo>
                    <a:pt x="439875" y="81927"/>
                  </a:lnTo>
                  <a:close/>
                </a:path>
                <a:path w="594995" h="601345">
                  <a:moveTo>
                    <a:pt x="594779" y="22567"/>
                  </a:moveTo>
                  <a:lnTo>
                    <a:pt x="572465" y="22567"/>
                  </a:lnTo>
                  <a:lnTo>
                    <a:pt x="572477" y="578472"/>
                  </a:lnTo>
                  <a:lnTo>
                    <a:pt x="594779" y="578472"/>
                  </a:lnTo>
                  <a:lnTo>
                    <a:pt x="594779" y="22567"/>
                  </a:lnTo>
                  <a:close/>
                </a:path>
                <a:path w="594995" h="601345">
                  <a:moveTo>
                    <a:pt x="190812" y="196786"/>
                  </a:moveTo>
                  <a:lnTo>
                    <a:pt x="136867" y="196786"/>
                  </a:lnTo>
                  <a:lnTo>
                    <a:pt x="136880" y="437362"/>
                  </a:lnTo>
                  <a:lnTo>
                    <a:pt x="151775" y="487168"/>
                  </a:lnTo>
                  <a:lnTo>
                    <a:pt x="191819" y="520455"/>
                  </a:lnTo>
                  <a:lnTo>
                    <a:pt x="225869" y="527265"/>
                  </a:lnTo>
                  <a:lnTo>
                    <a:pt x="243340" y="525535"/>
                  </a:lnTo>
                  <a:lnTo>
                    <a:pt x="259907" y="520455"/>
                  </a:lnTo>
                  <a:lnTo>
                    <a:pt x="275181" y="512189"/>
                  </a:lnTo>
                  <a:lnTo>
                    <a:pt x="284215" y="504685"/>
                  </a:lnTo>
                  <a:lnTo>
                    <a:pt x="225856" y="504685"/>
                  </a:lnTo>
                  <a:lnTo>
                    <a:pt x="212743" y="503392"/>
                  </a:lnTo>
                  <a:lnTo>
                    <a:pt x="178714" y="484949"/>
                  </a:lnTo>
                  <a:lnTo>
                    <a:pt x="160468" y="450561"/>
                  </a:lnTo>
                  <a:lnTo>
                    <a:pt x="159207" y="196811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381380" y="59410"/>
                  </a:moveTo>
                  <a:lnTo>
                    <a:pt x="332148" y="74455"/>
                  </a:lnTo>
                  <a:lnTo>
                    <a:pt x="299265" y="114868"/>
                  </a:lnTo>
                  <a:lnTo>
                    <a:pt x="292515" y="437362"/>
                  </a:lnTo>
                  <a:lnTo>
                    <a:pt x="291238" y="450588"/>
                  </a:lnTo>
                  <a:lnTo>
                    <a:pt x="273011" y="484949"/>
                  </a:lnTo>
                  <a:lnTo>
                    <a:pt x="238970" y="503392"/>
                  </a:lnTo>
                  <a:lnTo>
                    <a:pt x="225856" y="504685"/>
                  </a:lnTo>
                  <a:lnTo>
                    <a:pt x="284215" y="504685"/>
                  </a:lnTo>
                  <a:lnTo>
                    <a:pt x="308124" y="471741"/>
                  </a:lnTo>
                  <a:lnTo>
                    <a:pt x="314848" y="149250"/>
                  </a:lnTo>
                  <a:lnTo>
                    <a:pt x="316126" y="136009"/>
                  </a:lnTo>
                  <a:lnTo>
                    <a:pt x="334351" y="101676"/>
                  </a:lnTo>
                  <a:lnTo>
                    <a:pt x="368504" y="83203"/>
                  </a:lnTo>
                  <a:lnTo>
                    <a:pt x="381546" y="81927"/>
                  </a:lnTo>
                  <a:lnTo>
                    <a:pt x="439875" y="81927"/>
                  </a:lnTo>
                  <a:lnTo>
                    <a:pt x="430876" y="74455"/>
                  </a:lnTo>
                  <a:lnTo>
                    <a:pt x="415591" y="66205"/>
                  </a:lnTo>
                  <a:lnTo>
                    <a:pt x="398968" y="61136"/>
                  </a:lnTo>
                  <a:lnTo>
                    <a:pt x="381380" y="59410"/>
                  </a:lnTo>
                  <a:close/>
                </a:path>
                <a:path w="594995" h="601345">
                  <a:moveTo>
                    <a:pt x="190793" y="196811"/>
                  </a:moveTo>
                  <a:lnTo>
                    <a:pt x="159207" y="196811"/>
                  </a:lnTo>
                  <a:lnTo>
                    <a:pt x="179908" y="212013"/>
                  </a:lnTo>
                  <a:lnTo>
                    <a:pt x="190793" y="196811"/>
                  </a:lnTo>
                  <a:close/>
                </a:path>
                <a:path w="594995" h="601345">
                  <a:moveTo>
                    <a:pt x="148005" y="160731"/>
                  </a:moveTo>
                  <a:lnTo>
                    <a:pt x="105028" y="192277"/>
                  </a:lnTo>
                  <a:lnTo>
                    <a:pt x="103085" y="193725"/>
                  </a:lnTo>
                  <a:lnTo>
                    <a:pt x="116192" y="211975"/>
                  </a:lnTo>
                  <a:lnTo>
                    <a:pt x="136867" y="196786"/>
                  </a:lnTo>
                  <a:lnTo>
                    <a:pt x="190812" y="196786"/>
                  </a:lnTo>
                  <a:lnTo>
                    <a:pt x="192976" y="193763"/>
                  </a:lnTo>
                  <a:lnTo>
                    <a:pt x="149440" y="161759"/>
                  </a:lnTo>
                  <a:lnTo>
                    <a:pt x="148005" y="160731"/>
                  </a:lnTo>
                  <a:close/>
                </a:path>
                <a:path w="594995" h="601345">
                  <a:moveTo>
                    <a:pt x="594779" y="22529"/>
                  </a:moveTo>
                  <a:lnTo>
                    <a:pt x="22313" y="22529"/>
                  </a:lnTo>
                  <a:lnTo>
                    <a:pt x="136893" y="22580"/>
                  </a:lnTo>
                  <a:lnTo>
                    <a:pt x="136893" y="146113"/>
                  </a:lnTo>
                  <a:lnTo>
                    <a:pt x="159207" y="146138"/>
                  </a:lnTo>
                  <a:lnTo>
                    <a:pt x="159181" y="22567"/>
                  </a:lnTo>
                  <a:lnTo>
                    <a:pt x="594779" y="2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205480" y="6522189"/>
              <a:ext cx="621665" cy="648970"/>
            </a:xfrm>
            <a:custGeom>
              <a:avLst/>
              <a:gdLst/>
              <a:ahLst/>
              <a:cxnLst/>
              <a:rect l="l" t="t" r="r" b="b"/>
              <a:pathLst>
                <a:path w="621665" h="648970">
                  <a:moveTo>
                    <a:pt x="553015" y="0"/>
                  </a:moveTo>
                  <a:lnTo>
                    <a:pt x="129749" y="0"/>
                  </a:lnTo>
                  <a:lnTo>
                    <a:pt x="103167" y="5406"/>
                  </a:lnTo>
                  <a:lnTo>
                    <a:pt x="81424" y="20199"/>
                  </a:lnTo>
                  <a:lnTo>
                    <a:pt x="66747" y="42240"/>
                  </a:lnTo>
                  <a:lnTo>
                    <a:pt x="61360" y="69392"/>
                  </a:lnTo>
                  <a:lnTo>
                    <a:pt x="61360" y="491680"/>
                  </a:lnTo>
                  <a:lnTo>
                    <a:pt x="61729" y="498921"/>
                  </a:lnTo>
                  <a:lnTo>
                    <a:pt x="62839" y="505799"/>
                  </a:lnTo>
                  <a:lnTo>
                    <a:pt x="64692" y="512311"/>
                  </a:lnTo>
                  <a:lnTo>
                    <a:pt x="67290" y="518452"/>
                  </a:lnTo>
                  <a:lnTo>
                    <a:pt x="11791" y="573938"/>
                  </a:lnTo>
                  <a:lnTo>
                    <a:pt x="2870" y="588297"/>
                  </a:lnTo>
                  <a:lnTo>
                    <a:pt x="0" y="604693"/>
                  </a:lnTo>
                  <a:lnTo>
                    <a:pt x="3273" y="621081"/>
                  </a:lnTo>
                  <a:lnTo>
                    <a:pt x="12782" y="635419"/>
                  </a:lnTo>
                  <a:lnTo>
                    <a:pt x="27117" y="645457"/>
                  </a:lnTo>
                  <a:lnTo>
                    <a:pt x="43497" y="648904"/>
                  </a:lnTo>
                  <a:lnTo>
                    <a:pt x="59877" y="645854"/>
                  </a:lnTo>
                  <a:lnTo>
                    <a:pt x="74212" y="636397"/>
                  </a:lnTo>
                  <a:lnTo>
                    <a:pt x="75215" y="636397"/>
                  </a:lnTo>
                  <a:lnTo>
                    <a:pt x="150577" y="561073"/>
                  </a:lnTo>
                  <a:lnTo>
                    <a:pt x="553015" y="561073"/>
                  </a:lnTo>
                  <a:lnTo>
                    <a:pt x="579594" y="555667"/>
                  </a:lnTo>
                  <a:lnTo>
                    <a:pt x="601341" y="540873"/>
                  </a:lnTo>
                  <a:lnTo>
                    <a:pt x="616026" y="518832"/>
                  </a:lnTo>
                  <a:lnTo>
                    <a:pt x="621417" y="491680"/>
                  </a:lnTo>
                  <a:lnTo>
                    <a:pt x="621417" y="69392"/>
                  </a:lnTo>
                  <a:lnTo>
                    <a:pt x="616026" y="42240"/>
                  </a:lnTo>
                  <a:lnTo>
                    <a:pt x="601341" y="20199"/>
                  </a:lnTo>
                  <a:lnTo>
                    <a:pt x="579594" y="5406"/>
                  </a:lnTo>
                  <a:lnTo>
                    <a:pt x="553015" y="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324143" y="6628424"/>
              <a:ext cx="442595" cy="394970"/>
            </a:xfrm>
            <a:custGeom>
              <a:avLst/>
              <a:gdLst/>
              <a:ahLst/>
              <a:cxnLst/>
              <a:rect l="l" t="t" r="r" b="b"/>
              <a:pathLst>
                <a:path w="442595" h="394970">
                  <a:moveTo>
                    <a:pt x="441325" y="394360"/>
                  </a:moveTo>
                  <a:lnTo>
                    <a:pt x="93357" y="394360"/>
                  </a:lnTo>
                  <a:lnTo>
                    <a:pt x="213296" y="274421"/>
                  </a:lnTo>
                  <a:lnTo>
                    <a:pt x="265323" y="304823"/>
                  </a:lnTo>
                  <a:lnTo>
                    <a:pt x="295943" y="315753"/>
                  </a:lnTo>
                  <a:lnTo>
                    <a:pt x="317107" y="307929"/>
                  </a:lnTo>
                  <a:lnTo>
                    <a:pt x="358124" y="248188"/>
                  </a:lnTo>
                  <a:lnTo>
                    <a:pt x="369454" y="205862"/>
                  </a:lnTo>
                  <a:lnTo>
                    <a:pt x="377482" y="154432"/>
                  </a:lnTo>
                  <a:lnTo>
                    <a:pt x="364998" y="96901"/>
                  </a:lnTo>
                  <a:lnTo>
                    <a:pt x="340715" y="165620"/>
                  </a:lnTo>
                  <a:lnTo>
                    <a:pt x="288620" y="202044"/>
                  </a:lnTo>
                  <a:lnTo>
                    <a:pt x="222846" y="137795"/>
                  </a:lnTo>
                  <a:lnTo>
                    <a:pt x="257975" y="84963"/>
                  </a:lnTo>
                  <a:lnTo>
                    <a:pt x="325742" y="59778"/>
                  </a:lnTo>
                  <a:lnTo>
                    <a:pt x="268338" y="49936"/>
                  </a:lnTo>
                  <a:lnTo>
                    <a:pt x="209241" y="58632"/>
                  </a:lnTo>
                  <a:lnTo>
                    <a:pt x="158256" y="75962"/>
                  </a:lnTo>
                  <a:lnTo>
                    <a:pt x="133976" y="123319"/>
                  </a:lnTo>
                  <a:lnTo>
                    <a:pt x="138579" y="162294"/>
                  </a:lnTo>
                  <a:lnTo>
                    <a:pt x="147816" y="195767"/>
                  </a:lnTo>
                  <a:lnTo>
                    <a:pt x="152857" y="209981"/>
                  </a:lnTo>
                  <a:lnTo>
                    <a:pt x="156692" y="210464"/>
                  </a:lnTo>
                  <a:lnTo>
                    <a:pt x="152" y="360654"/>
                  </a:lnTo>
                  <a:lnTo>
                    <a:pt x="0" y="0"/>
                  </a:lnTo>
                  <a:lnTo>
                    <a:pt x="442442" y="0"/>
                  </a:lnTo>
                  <a:lnTo>
                    <a:pt x="441325" y="394360"/>
                  </a:lnTo>
                  <a:close/>
                </a:path>
              </a:pathLst>
            </a:custGeom>
            <a:ln w="214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2065913" y="6704945"/>
              <a:ext cx="229870" cy="334645"/>
            </a:xfrm>
            <a:custGeom>
              <a:avLst/>
              <a:gdLst/>
              <a:ahLst/>
              <a:cxnLst/>
              <a:rect l="l" t="t" r="r" b="b"/>
              <a:pathLst>
                <a:path w="229870" h="334645">
                  <a:moveTo>
                    <a:pt x="114668" y="0"/>
                  </a:moveTo>
                  <a:lnTo>
                    <a:pt x="67183" y="69648"/>
                  </a:lnTo>
                  <a:lnTo>
                    <a:pt x="36261" y="121729"/>
                  </a:lnTo>
                  <a:lnTo>
                    <a:pt x="10666" y="175116"/>
                  </a:lnTo>
                  <a:lnTo>
                    <a:pt x="0" y="219379"/>
                  </a:lnTo>
                  <a:lnTo>
                    <a:pt x="9026" y="263977"/>
                  </a:lnTo>
                  <a:lnTo>
                    <a:pt x="33626" y="300439"/>
                  </a:lnTo>
                  <a:lnTo>
                    <a:pt x="70080" y="325044"/>
                  </a:lnTo>
                  <a:lnTo>
                    <a:pt x="114668" y="334073"/>
                  </a:lnTo>
                  <a:lnTo>
                    <a:pt x="159276" y="325044"/>
                  </a:lnTo>
                  <a:lnTo>
                    <a:pt x="176252" y="313588"/>
                  </a:lnTo>
                  <a:lnTo>
                    <a:pt x="104673" y="313588"/>
                  </a:lnTo>
                  <a:lnTo>
                    <a:pt x="71357" y="303624"/>
                  </a:lnTo>
                  <a:lnTo>
                    <a:pt x="44446" y="282938"/>
                  </a:lnTo>
                  <a:lnTo>
                    <a:pt x="26456" y="254025"/>
                  </a:lnTo>
                  <a:lnTo>
                    <a:pt x="19900" y="219379"/>
                  </a:lnTo>
                  <a:lnTo>
                    <a:pt x="28406" y="184088"/>
                  </a:lnTo>
                  <a:lnTo>
                    <a:pt x="49647" y="138890"/>
                  </a:lnTo>
                  <a:lnTo>
                    <a:pt x="77208" y="91278"/>
                  </a:lnTo>
                  <a:lnTo>
                    <a:pt x="104673" y="48742"/>
                  </a:lnTo>
                  <a:lnTo>
                    <a:pt x="148312" y="48742"/>
                  </a:lnTo>
                  <a:lnTo>
                    <a:pt x="135465" y="29304"/>
                  </a:lnTo>
                  <a:lnTo>
                    <a:pt x="122694" y="11125"/>
                  </a:lnTo>
                  <a:lnTo>
                    <a:pt x="114668" y="0"/>
                  </a:lnTo>
                  <a:close/>
                </a:path>
                <a:path w="229870" h="334645">
                  <a:moveTo>
                    <a:pt x="124650" y="48742"/>
                  </a:moveTo>
                  <a:lnTo>
                    <a:pt x="104673" y="48742"/>
                  </a:lnTo>
                  <a:lnTo>
                    <a:pt x="104673" y="313588"/>
                  </a:lnTo>
                  <a:lnTo>
                    <a:pt x="124650" y="313588"/>
                  </a:lnTo>
                  <a:lnTo>
                    <a:pt x="124650" y="266598"/>
                  </a:lnTo>
                  <a:lnTo>
                    <a:pt x="158612" y="241973"/>
                  </a:lnTo>
                  <a:lnTo>
                    <a:pt x="124650" y="241973"/>
                  </a:lnTo>
                  <a:lnTo>
                    <a:pt x="124650" y="175755"/>
                  </a:lnTo>
                  <a:lnTo>
                    <a:pt x="159476" y="151510"/>
                  </a:lnTo>
                  <a:lnTo>
                    <a:pt x="124650" y="151510"/>
                  </a:lnTo>
                  <a:lnTo>
                    <a:pt x="124650" y="48742"/>
                  </a:lnTo>
                  <a:close/>
                </a:path>
                <a:path w="229870" h="334645">
                  <a:moveTo>
                    <a:pt x="226225" y="206374"/>
                  </a:moveTo>
                  <a:lnTo>
                    <a:pt x="207708" y="206374"/>
                  </a:lnTo>
                  <a:lnTo>
                    <a:pt x="208749" y="211099"/>
                  </a:lnTo>
                  <a:lnTo>
                    <a:pt x="209461" y="215569"/>
                  </a:lnTo>
                  <a:lnTo>
                    <a:pt x="209461" y="219379"/>
                  </a:lnTo>
                  <a:lnTo>
                    <a:pt x="202897" y="254030"/>
                  </a:lnTo>
                  <a:lnTo>
                    <a:pt x="184891" y="282952"/>
                  </a:lnTo>
                  <a:lnTo>
                    <a:pt x="157967" y="303640"/>
                  </a:lnTo>
                  <a:lnTo>
                    <a:pt x="124650" y="313588"/>
                  </a:lnTo>
                  <a:lnTo>
                    <a:pt x="176252" y="313588"/>
                  </a:lnTo>
                  <a:lnTo>
                    <a:pt x="195737" y="300439"/>
                  </a:lnTo>
                  <a:lnTo>
                    <a:pt x="220336" y="263977"/>
                  </a:lnTo>
                  <a:lnTo>
                    <a:pt x="229361" y="219379"/>
                  </a:lnTo>
                  <a:lnTo>
                    <a:pt x="226225" y="206374"/>
                  </a:lnTo>
                  <a:close/>
                </a:path>
                <a:path w="229870" h="334645">
                  <a:moveTo>
                    <a:pt x="200818" y="137871"/>
                  </a:moveTo>
                  <a:lnTo>
                    <a:pt x="179069" y="137871"/>
                  </a:lnTo>
                  <a:lnTo>
                    <a:pt x="185693" y="150555"/>
                  </a:lnTo>
                  <a:lnTo>
                    <a:pt x="191722" y="162909"/>
                  </a:lnTo>
                  <a:lnTo>
                    <a:pt x="197050" y="174815"/>
                  </a:lnTo>
                  <a:lnTo>
                    <a:pt x="201574" y="186156"/>
                  </a:lnTo>
                  <a:lnTo>
                    <a:pt x="124650" y="241973"/>
                  </a:lnTo>
                  <a:lnTo>
                    <a:pt x="158612" y="241973"/>
                  </a:lnTo>
                  <a:lnTo>
                    <a:pt x="207708" y="206374"/>
                  </a:lnTo>
                  <a:lnTo>
                    <a:pt x="226225" y="206374"/>
                  </a:lnTo>
                  <a:lnTo>
                    <a:pt x="218688" y="175116"/>
                  </a:lnTo>
                  <a:lnTo>
                    <a:pt x="200818" y="137871"/>
                  </a:lnTo>
                  <a:close/>
                </a:path>
                <a:path w="229870" h="334645">
                  <a:moveTo>
                    <a:pt x="148312" y="48742"/>
                  </a:moveTo>
                  <a:lnTo>
                    <a:pt x="124650" y="48742"/>
                  </a:lnTo>
                  <a:lnTo>
                    <a:pt x="135285" y="64795"/>
                  </a:lnTo>
                  <a:lnTo>
                    <a:pt x="146548" y="82400"/>
                  </a:lnTo>
                  <a:lnTo>
                    <a:pt x="158026" y="101077"/>
                  </a:lnTo>
                  <a:lnTo>
                    <a:pt x="169303" y="120345"/>
                  </a:lnTo>
                  <a:lnTo>
                    <a:pt x="124650" y="151510"/>
                  </a:lnTo>
                  <a:lnTo>
                    <a:pt x="159476" y="151510"/>
                  </a:lnTo>
                  <a:lnTo>
                    <a:pt x="179069" y="137871"/>
                  </a:lnTo>
                  <a:lnTo>
                    <a:pt x="200818" y="137871"/>
                  </a:lnTo>
                  <a:lnTo>
                    <a:pt x="193073" y="121729"/>
                  </a:lnTo>
                  <a:lnTo>
                    <a:pt x="162128" y="69648"/>
                  </a:lnTo>
                  <a:lnTo>
                    <a:pt x="148312" y="487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1884843" y="6515878"/>
              <a:ext cx="591820" cy="604520"/>
            </a:xfrm>
            <a:custGeom>
              <a:avLst/>
              <a:gdLst/>
              <a:ahLst/>
              <a:cxnLst/>
              <a:rect l="l" t="t" r="r" b="b"/>
              <a:pathLst>
                <a:path w="591820" h="604520">
                  <a:moveTo>
                    <a:pt x="414575" y="43510"/>
                  </a:moveTo>
                  <a:lnTo>
                    <a:pt x="176933" y="43510"/>
                  </a:lnTo>
                  <a:lnTo>
                    <a:pt x="176574" y="75606"/>
                  </a:lnTo>
                  <a:lnTo>
                    <a:pt x="175975" y="121645"/>
                  </a:lnTo>
                  <a:lnTo>
                    <a:pt x="175856" y="169606"/>
                  </a:lnTo>
                  <a:lnTo>
                    <a:pt x="176933" y="207467"/>
                  </a:lnTo>
                  <a:lnTo>
                    <a:pt x="173181" y="218585"/>
                  </a:lnTo>
                  <a:lnTo>
                    <a:pt x="163626" y="235002"/>
                  </a:lnTo>
                  <a:lnTo>
                    <a:pt x="150819" y="254289"/>
                  </a:lnTo>
                  <a:lnTo>
                    <a:pt x="137309" y="274015"/>
                  </a:lnTo>
                  <a:lnTo>
                    <a:pt x="128018" y="285962"/>
                  </a:lnTo>
                  <a:lnTo>
                    <a:pt x="118768" y="298632"/>
                  </a:lnTo>
                  <a:lnTo>
                    <a:pt x="71661" y="371837"/>
                  </a:lnTo>
                  <a:lnTo>
                    <a:pt x="42646" y="422165"/>
                  </a:lnTo>
                  <a:lnTo>
                    <a:pt x="20142" y="462384"/>
                  </a:lnTo>
                  <a:lnTo>
                    <a:pt x="2774" y="501527"/>
                  </a:lnTo>
                  <a:lnTo>
                    <a:pt x="0" y="526103"/>
                  </a:lnTo>
                  <a:lnTo>
                    <a:pt x="2774" y="550679"/>
                  </a:lnTo>
                  <a:lnTo>
                    <a:pt x="20252" y="586884"/>
                  </a:lnTo>
                  <a:lnTo>
                    <a:pt x="62950" y="604189"/>
                  </a:lnTo>
                  <a:lnTo>
                    <a:pt x="528354" y="604189"/>
                  </a:lnTo>
                  <a:lnTo>
                    <a:pt x="571253" y="586884"/>
                  </a:lnTo>
                  <a:lnTo>
                    <a:pt x="581320" y="570903"/>
                  </a:lnTo>
                  <a:lnTo>
                    <a:pt x="62950" y="570903"/>
                  </a:lnTo>
                  <a:lnTo>
                    <a:pt x="55997" y="569949"/>
                  </a:lnTo>
                  <a:lnTo>
                    <a:pt x="33166" y="527016"/>
                  </a:lnTo>
                  <a:lnTo>
                    <a:pt x="35294" y="511213"/>
                  </a:lnTo>
                  <a:lnTo>
                    <a:pt x="105367" y="388345"/>
                  </a:lnTo>
                  <a:lnTo>
                    <a:pt x="139742" y="331206"/>
                  </a:lnTo>
                  <a:lnTo>
                    <a:pt x="164512" y="294462"/>
                  </a:lnTo>
                  <a:lnTo>
                    <a:pt x="184402" y="265383"/>
                  </a:lnTo>
                  <a:lnTo>
                    <a:pt x="198929" y="242301"/>
                  </a:lnTo>
                  <a:lnTo>
                    <a:pt x="207389" y="223551"/>
                  </a:lnTo>
                  <a:lnTo>
                    <a:pt x="209076" y="207467"/>
                  </a:lnTo>
                  <a:lnTo>
                    <a:pt x="209076" y="51257"/>
                  </a:lnTo>
                  <a:lnTo>
                    <a:pt x="414655" y="51257"/>
                  </a:lnTo>
                  <a:lnTo>
                    <a:pt x="414575" y="43510"/>
                  </a:lnTo>
                  <a:close/>
                </a:path>
                <a:path w="591820" h="604520">
                  <a:moveTo>
                    <a:pt x="414655" y="51257"/>
                  </a:moveTo>
                  <a:lnTo>
                    <a:pt x="382431" y="51257"/>
                  </a:lnTo>
                  <a:lnTo>
                    <a:pt x="382431" y="207467"/>
                  </a:lnTo>
                  <a:lnTo>
                    <a:pt x="384119" y="223551"/>
                  </a:lnTo>
                  <a:lnTo>
                    <a:pt x="392579" y="242301"/>
                  </a:lnTo>
                  <a:lnTo>
                    <a:pt x="407106" y="265383"/>
                  </a:lnTo>
                  <a:lnTo>
                    <a:pt x="426996" y="294462"/>
                  </a:lnTo>
                  <a:lnTo>
                    <a:pt x="451473" y="332501"/>
                  </a:lnTo>
                  <a:lnTo>
                    <a:pt x="493399" y="401267"/>
                  </a:lnTo>
                  <a:lnTo>
                    <a:pt x="550630" y="496595"/>
                  </a:lnTo>
                  <a:lnTo>
                    <a:pt x="556228" y="511213"/>
                  </a:lnTo>
                  <a:lnTo>
                    <a:pt x="558361" y="527016"/>
                  </a:lnTo>
                  <a:lnTo>
                    <a:pt x="557270" y="542360"/>
                  </a:lnTo>
                  <a:lnTo>
                    <a:pt x="528354" y="570903"/>
                  </a:lnTo>
                  <a:lnTo>
                    <a:pt x="581320" y="570903"/>
                  </a:lnTo>
                  <a:lnTo>
                    <a:pt x="588734" y="550679"/>
                  </a:lnTo>
                  <a:lnTo>
                    <a:pt x="591508" y="526103"/>
                  </a:lnTo>
                  <a:lnTo>
                    <a:pt x="588734" y="501527"/>
                  </a:lnTo>
                  <a:lnTo>
                    <a:pt x="548408" y="420261"/>
                  </a:lnTo>
                  <a:lnTo>
                    <a:pt x="528454" y="384722"/>
                  </a:lnTo>
                  <a:lnTo>
                    <a:pt x="491270" y="325069"/>
                  </a:lnTo>
                  <a:lnTo>
                    <a:pt x="463410" y="285962"/>
                  </a:lnTo>
                  <a:lnTo>
                    <a:pt x="454212" y="274015"/>
                  </a:lnTo>
                  <a:lnTo>
                    <a:pt x="440694" y="254289"/>
                  </a:lnTo>
                  <a:lnTo>
                    <a:pt x="427883" y="235002"/>
                  </a:lnTo>
                  <a:lnTo>
                    <a:pt x="418327" y="218585"/>
                  </a:lnTo>
                  <a:lnTo>
                    <a:pt x="414575" y="207467"/>
                  </a:lnTo>
                  <a:lnTo>
                    <a:pt x="415572" y="169606"/>
                  </a:lnTo>
                  <a:lnTo>
                    <a:pt x="415461" y="121645"/>
                  </a:lnTo>
                  <a:lnTo>
                    <a:pt x="414907" y="75606"/>
                  </a:lnTo>
                  <a:lnTo>
                    <a:pt x="414655" y="51257"/>
                  </a:lnTo>
                  <a:close/>
                </a:path>
                <a:path w="591820" h="604520">
                  <a:moveTo>
                    <a:pt x="436851" y="0"/>
                  </a:moveTo>
                  <a:lnTo>
                    <a:pt x="144802" y="0"/>
                  </a:lnTo>
                  <a:lnTo>
                    <a:pt x="144802" y="43510"/>
                  </a:lnTo>
                  <a:lnTo>
                    <a:pt x="436851" y="43510"/>
                  </a:lnTo>
                  <a:lnTo>
                    <a:pt x="4368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2"/>
          <p:cNvSpPr txBox="1">
            <a:spLocks/>
          </p:cNvSpPr>
          <p:nvPr/>
        </p:nvSpPr>
        <p:spPr>
          <a:xfrm>
            <a:off x="1186795" y="940710"/>
            <a:ext cx="673354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177" rtl="0" eaLnBrk="1" latinLnBrk="0" hangingPunct="1"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lt-L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Pilnas Axioma sprendimas - FLEXI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3721" y="2601659"/>
            <a:ext cx="2676444" cy="2297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Content Placeholder 2"/>
          <p:cNvSpPr txBox="1">
            <a:spLocks/>
          </p:cNvSpPr>
          <p:nvPr/>
        </p:nvSpPr>
        <p:spPr>
          <a:xfrm>
            <a:off x="1269571" y="3519610"/>
            <a:ext cx="880202" cy="49367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883" indent="-342883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4" indent="-285735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45717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31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8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lt-LT" sz="2800" b="1" dirty="0" smtClean="0">
                <a:solidFill>
                  <a:srgbClr val="1838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endParaRPr lang="lt-LT" dirty="0" smtClean="0">
              <a:solidFill>
                <a:srgbClr val="1838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 typeface="Arial"/>
              <a:buNone/>
            </a:pPr>
            <a:endParaRPr lang="lt-LT" dirty="0" smtClean="0"/>
          </a:p>
          <a:p>
            <a:pPr marL="0" indent="0">
              <a:buFont typeface="Arial"/>
              <a:buNone/>
            </a:pPr>
            <a:endParaRPr lang="lt-LT" dirty="0"/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3" y="3977645"/>
            <a:ext cx="1013948" cy="99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3" y="2771015"/>
            <a:ext cx="1005632" cy="100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50" y="5315145"/>
            <a:ext cx="867326" cy="7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C:\Users\agne.girdziute\Desktop\1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3" y="1764623"/>
            <a:ext cx="873998" cy="90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ontent Placeholder 2"/>
          <p:cNvSpPr txBox="1">
            <a:spLocks/>
          </p:cNvSpPr>
          <p:nvPr/>
        </p:nvSpPr>
        <p:spPr>
          <a:xfrm>
            <a:off x="3421675" y="3463788"/>
            <a:ext cx="880202" cy="49367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883" indent="-342883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4" indent="-285735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45717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31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8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lt-LT" sz="2800" b="1" dirty="0" smtClean="0">
                <a:solidFill>
                  <a:srgbClr val="1838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endParaRPr lang="lt-LT" dirty="0" smtClean="0">
              <a:solidFill>
                <a:srgbClr val="1838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 typeface="Arial"/>
              <a:buNone/>
            </a:pPr>
            <a:endParaRPr lang="lt-LT" dirty="0" smtClean="0"/>
          </a:p>
          <a:p>
            <a:pPr marL="0" indent="0">
              <a:buFont typeface="Arial"/>
              <a:buNone/>
            </a:pPr>
            <a:endParaRPr lang="lt-LT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526" y="2279871"/>
            <a:ext cx="1324838" cy="119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847" y="3757654"/>
            <a:ext cx="1401404" cy="1061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350" y="4718061"/>
            <a:ext cx="987719" cy="152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388" y="1625644"/>
            <a:ext cx="842012" cy="130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Content Placeholder 2"/>
          <p:cNvSpPr txBox="1">
            <a:spLocks/>
          </p:cNvSpPr>
          <p:nvPr/>
        </p:nvSpPr>
        <p:spPr>
          <a:xfrm>
            <a:off x="6740165" y="3531809"/>
            <a:ext cx="880202" cy="49367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883" indent="-342883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4" indent="-285735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45717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5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31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8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lt-LT" sz="2800" b="1" dirty="0" smtClean="0">
                <a:solidFill>
                  <a:srgbClr val="1838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endParaRPr lang="lt-LT" dirty="0" smtClean="0">
              <a:solidFill>
                <a:srgbClr val="1838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 typeface="Arial"/>
              <a:buNone/>
            </a:pPr>
            <a:endParaRPr lang="lt-LT" dirty="0" smtClean="0"/>
          </a:p>
          <a:p>
            <a:pPr marL="0" indent="0">
              <a:buFont typeface="Arial"/>
              <a:buNone/>
            </a:pPr>
            <a:endParaRPr lang="lt-LT" dirty="0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831" y="2426836"/>
            <a:ext cx="1491153" cy="5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831" y="4524254"/>
            <a:ext cx="2136994" cy="58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831" y="3430110"/>
            <a:ext cx="1528247" cy="59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32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7865" y="4085618"/>
            <a:ext cx="34241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smtClean="0"/>
              <a:t>Edgaras </a:t>
            </a:r>
            <a:r>
              <a:rPr lang="lt-LT" b="1" dirty="0"/>
              <a:t>Adomaitis</a:t>
            </a:r>
            <a:br>
              <a:rPr lang="lt-LT" b="1" dirty="0"/>
            </a:br>
            <a:r>
              <a:rPr lang="lt-LT" b="1" dirty="0"/>
              <a:t>Plėtros departamento </a:t>
            </a:r>
            <a:r>
              <a:rPr lang="lt-LT" b="1" dirty="0" smtClean="0"/>
              <a:t>direktorius</a:t>
            </a:r>
          </a:p>
          <a:p>
            <a:r>
              <a:rPr lang="lt-LT" dirty="0" err="1">
                <a:hlinkClick r:id="rId2"/>
              </a:rPr>
              <a:t>edgaras.adomaitis@axioma.eu</a:t>
            </a:r>
            <a:endParaRPr lang="lt-LT" b="1" dirty="0" smtClean="0"/>
          </a:p>
          <a:p>
            <a:r>
              <a:rPr lang="lt-LT" dirty="0"/>
              <a:t>+37065014333</a:t>
            </a:r>
          </a:p>
          <a:p>
            <a:endParaRPr lang="lt-LT" dirty="0"/>
          </a:p>
          <a:p>
            <a:endParaRPr lang="lt-LT" dirty="0"/>
          </a:p>
        </p:txBody>
      </p:sp>
      <p:sp>
        <p:nvSpPr>
          <p:cNvPr id="3" name="TextBox 2"/>
          <p:cNvSpPr txBox="1"/>
          <p:nvPr/>
        </p:nvSpPr>
        <p:spPr>
          <a:xfrm>
            <a:off x="5398853" y="4085617"/>
            <a:ext cx="3910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Jonas </a:t>
            </a:r>
            <a:r>
              <a:rPr lang="lt-LT" b="1" dirty="0" err="1"/>
              <a:t>Kisnierius</a:t>
            </a:r>
            <a:r>
              <a:rPr lang="lt-LT" b="1" dirty="0"/>
              <a:t/>
            </a:r>
            <a:br>
              <a:rPr lang="lt-LT" b="1" dirty="0"/>
            </a:br>
            <a:r>
              <a:rPr lang="lt-LT" b="1" dirty="0" err="1"/>
              <a:t>Telemetrijos</a:t>
            </a:r>
            <a:r>
              <a:rPr lang="lt-LT" b="1" dirty="0"/>
              <a:t> sistemų padalinio </a:t>
            </a:r>
            <a:r>
              <a:rPr lang="lt-LT" b="1" dirty="0" smtClean="0"/>
              <a:t>vadovas</a:t>
            </a:r>
          </a:p>
          <a:p>
            <a:r>
              <a:rPr lang="lt-LT" dirty="0" err="1">
                <a:hlinkClick r:id="rId3"/>
              </a:rPr>
              <a:t>jonas.kisnierius@axioma.eu</a:t>
            </a:r>
            <a:endParaRPr lang="lt-LT" b="1" dirty="0"/>
          </a:p>
          <a:p>
            <a:r>
              <a:rPr lang="lt-LT" dirty="0" smtClean="0"/>
              <a:t>+37066313810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1018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XIOMA">
      <a:dk1>
        <a:sysClr val="windowText" lastClr="000000"/>
      </a:dk1>
      <a:lt1>
        <a:srgbClr val="FFFFFF"/>
      </a:lt1>
      <a:dk2>
        <a:srgbClr val="595959"/>
      </a:dk2>
      <a:lt2>
        <a:srgbClr val="FFFFFF"/>
      </a:lt2>
      <a:accent1>
        <a:srgbClr val="891558"/>
      </a:accent1>
      <a:accent2>
        <a:srgbClr val="2C3C4E"/>
      </a:accent2>
      <a:accent3>
        <a:srgbClr val="75191E"/>
      </a:accent3>
      <a:accent4>
        <a:srgbClr val="CA5227"/>
      </a:accent4>
      <a:accent5>
        <a:srgbClr val="569E95"/>
      </a:accent5>
      <a:accent6>
        <a:srgbClr val="3F6BA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6229</TotalTime>
  <Words>644</Words>
  <Application>Microsoft Office PowerPoint</Application>
  <PresentationFormat>Custom</PresentationFormat>
  <Paragraphs>145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demo</dc:creator>
  <cp:lastModifiedBy>Edgaras Adomaitis</cp:lastModifiedBy>
  <cp:revision>250</cp:revision>
  <dcterms:created xsi:type="dcterms:W3CDTF">2015-07-24T08:13:23Z</dcterms:created>
  <dcterms:modified xsi:type="dcterms:W3CDTF">2020-05-11T13:22:17Z</dcterms:modified>
</cp:coreProperties>
</file>